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67"/>
  </p:notesMasterIdLst>
  <p:sldIdLst>
    <p:sldId id="257" r:id="rId3"/>
    <p:sldId id="628" r:id="rId4"/>
    <p:sldId id="364" r:id="rId5"/>
    <p:sldId id="377" r:id="rId6"/>
    <p:sldId id="383" r:id="rId7"/>
    <p:sldId id="385" r:id="rId8"/>
    <p:sldId id="386" r:id="rId9"/>
    <p:sldId id="387" r:id="rId10"/>
    <p:sldId id="378" r:id="rId11"/>
    <p:sldId id="632" r:id="rId12"/>
    <p:sldId id="384" r:id="rId13"/>
    <p:sldId id="379" r:id="rId14"/>
    <p:sldId id="380" r:id="rId15"/>
    <p:sldId id="366" r:id="rId16"/>
    <p:sldId id="367" r:id="rId17"/>
    <p:sldId id="722" r:id="rId18"/>
    <p:sldId id="723" r:id="rId19"/>
    <p:sldId id="633" r:id="rId20"/>
    <p:sldId id="630" r:id="rId21"/>
    <p:sldId id="297" r:id="rId22"/>
    <p:sldId id="686" r:id="rId23"/>
    <p:sldId id="634" r:id="rId24"/>
    <p:sldId id="266" r:id="rId25"/>
    <p:sldId id="642" r:id="rId26"/>
    <p:sldId id="294" r:id="rId27"/>
    <p:sldId id="262" r:id="rId28"/>
    <p:sldId id="706" r:id="rId29"/>
    <p:sldId id="695" r:id="rId30"/>
    <p:sldId id="705" r:id="rId31"/>
    <p:sldId id="700" r:id="rId32"/>
    <p:sldId id="707" r:id="rId33"/>
    <p:sldId id="425" r:id="rId34"/>
    <p:sldId id="678" r:id="rId35"/>
    <p:sldId id="636" r:id="rId36"/>
    <p:sldId id="324" r:id="rId37"/>
    <p:sldId id="352" r:id="rId38"/>
    <p:sldId id="533" r:id="rId39"/>
    <p:sldId id="708" r:id="rId40"/>
    <p:sldId id="631" r:id="rId41"/>
    <p:sldId id="711" r:id="rId42"/>
    <p:sldId id="709" r:id="rId43"/>
    <p:sldId id="712" r:id="rId44"/>
    <p:sldId id="713" r:id="rId45"/>
    <p:sldId id="710" r:id="rId46"/>
    <p:sldId id="714" r:id="rId47"/>
    <p:sldId id="715" r:id="rId48"/>
    <p:sldId id="716" r:id="rId49"/>
    <p:sldId id="717" r:id="rId50"/>
    <p:sldId id="487" r:id="rId51"/>
    <p:sldId id="356" r:id="rId52"/>
    <p:sldId id="622" r:id="rId53"/>
    <p:sldId id="721" r:id="rId54"/>
    <p:sldId id="433" r:id="rId55"/>
    <p:sldId id="635" r:id="rId56"/>
    <p:sldId id="718" r:id="rId57"/>
    <p:sldId id="643" r:id="rId58"/>
    <p:sldId id="644" r:id="rId59"/>
    <p:sldId id="645" r:id="rId60"/>
    <p:sldId id="674" r:id="rId61"/>
    <p:sldId id="719" r:id="rId62"/>
    <p:sldId id="657" r:id="rId63"/>
    <p:sldId id="658" r:id="rId64"/>
    <p:sldId id="659" r:id="rId65"/>
    <p:sldId id="640"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0C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8" autoAdjust="0"/>
    <p:restoredTop sz="85692"/>
  </p:normalViewPr>
  <p:slideViewPr>
    <p:cSldViewPr snapToGrid="0">
      <p:cViewPr varScale="1">
        <p:scale>
          <a:sx n="92" d="100"/>
          <a:sy n="92" d="100"/>
        </p:scale>
        <p:origin x="13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8131C2-DDFC-5D4C-ACA6-77144B30CC19}" type="datetimeFigureOut">
              <a:rPr lang="en-US" smtClean="0"/>
              <a:t>8/27/23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B60078-A677-554B-B644-40407FACCC75}" type="slidenum">
              <a:rPr lang="en-US" smtClean="0"/>
              <a:t>‹#›</a:t>
            </a:fld>
            <a:endParaRPr lang="en-US"/>
          </a:p>
        </p:txBody>
      </p:sp>
    </p:spTree>
    <p:extLst>
      <p:ext uri="{BB962C8B-B14F-4D97-AF65-F5344CB8AC3E}">
        <p14:creationId xmlns:p14="http://schemas.microsoft.com/office/powerpoint/2010/main" val="1981875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Foundation: Engage and Focus. What is the client hoping for from the LR session? Role clarification if needed (e.g., no meds or CM). Established client-centeredness w OARS and empowerment/self-management with MI change-orientation (e.g., “You want to do something to resolve this current situation. I’m here to help w that.”)</a:t>
            </a:r>
          </a:p>
          <a:p>
            <a:endParaRPr lang="en-US" dirty="0"/>
          </a:p>
          <a:p>
            <a:r>
              <a:rPr lang="en-US" dirty="0"/>
              <a:t>Risk assessment &amp; safety planning: Evaluate risk with passive assessment of SI (Joiner items). </a:t>
            </a:r>
          </a:p>
          <a:p>
            <a:r>
              <a:rPr lang="en-US" dirty="0"/>
              <a:t>If risk of self harm or other behavior w negative consequences: (1) Encourage CRP; (2) Clinician does not miss opportunities to return to topic of risk management w client using client’s language (e.g., “How can we reduce your suffering?” vs “How can we keep you safe?”</a:t>
            </a:r>
          </a:p>
          <a:p>
            <a:endParaRPr lang="en-US" dirty="0"/>
          </a:p>
          <a:p>
            <a:r>
              <a:rPr lang="en-US" dirty="0"/>
              <a:t>Intervene: Clinician has slight bias toward skill-focused intervention, but willingness to do “just listen.” Within “just listen,” clinician maintains focus on self-management and supporting client in doing something (action or internal shift) to find resolution.</a:t>
            </a:r>
          </a:p>
          <a:p>
            <a:endParaRPr lang="en-US" dirty="0"/>
          </a:p>
          <a:p>
            <a:r>
              <a:rPr lang="en-US" dirty="0"/>
              <a:t>Resolve: Follow client’s SUD’s to gauge appropriate trajectory of session; consider if need for consult prior to releasing client; elicit concrete plan w client as necessary; use techniques to maximize </a:t>
            </a:r>
            <a:r>
              <a:rPr lang="en-US" dirty="0" err="1"/>
              <a:t>pt</a:t>
            </a:r>
            <a:r>
              <a:rPr lang="en-US" dirty="0"/>
              <a:t> emotional stability prior to release from LR (e.g., engage reasonable mind discussion of </a:t>
            </a:r>
            <a:r>
              <a:rPr lang="en-US" dirty="0" err="1"/>
              <a:t>pt’s</a:t>
            </a:r>
            <a:r>
              <a:rPr lang="en-US" dirty="0"/>
              <a:t> plan’s for rest of day and to minimize emotional activation.</a:t>
            </a:r>
          </a:p>
        </p:txBody>
      </p:sp>
      <p:sp>
        <p:nvSpPr>
          <p:cNvPr id="4" name="Slide Number Placeholder 3"/>
          <p:cNvSpPr>
            <a:spLocks noGrp="1"/>
          </p:cNvSpPr>
          <p:nvPr>
            <p:ph type="sldNum" sz="quarter" idx="5"/>
          </p:nvPr>
        </p:nvSpPr>
        <p:spPr/>
        <p:txBody>
          <a:bodyPr/>
          <a:lstStyle/>
          <a:p>
            <a:fld id="{75B60078-A677-554B-B644-40407FACCC75}" type="slidenum">
              <a:rPr lang="en-US" smtClean="0"/>
              <a:t>2</a:t>
            </a:fld>
            <a:endParaRPr lang="en-US"/>
          </a:p>
        </p:txBody>
      </p:sp>
    </p:spTree>
    <p:extLst>
      <p:ext uri="{BB962C8B-B14F-4D97-AF65-F5344CB8AC3E}">
        <p14:creationId xmlns:p14="http://schemas.microsoft.com/office/powerpoint/2010/main" val="2103122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65591C-59DD-4D77-A220-6C6D2EE5F4F1}" type="slidenum">
              <a:rPr lang="en-US" smtClean="0"/>
              <a:pPr/>
              <a:t>62</a:t>
            </a:fld>
            <a:endParaRPr lang="en-US"/>
          </a:p>
        </p:txBody>
      </p:sp>
    </p:spTree>
    <p:extLst>
      <p:ext uri="{BB962C8B-B14F-4D97-AF65-F5344CB8AC3E}">
        <p14:creationId xmlns:p14="http://schemas.microsoft.com/office/powerpoint/2010/main" val="24651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65591C-59DD-4D77-A220-6C6D2EE5F4F1}" type="slidenum">
              <a:rPr lang="en-US" smtClean="0"/>
              <a:pPr/>
              <a:t>63</a:t>
            </a:fld>
            <a:endParaRPr lang="en-US"/>
          </a:p>
        </p:txBody>
      </p:sp>
    </p:spTree>
    <p:extLst>
      <p:ext uri="{BB962C8B-B14F-4D97-AF65-F5344CB8AC3E}">
        <p14:creationId xmlns:p14="http://schemas.microsoft.com/office/powerpoint/2010/main" val="2290716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Foundation: Engage and Focus. What is the client hoping for from the LR session? Role clarification if needed (e.g., no meds or CM). Established client-centeredness w OARS and empowerment/self-management with MI change-orientation (e.g., “You want to do something to resolve this current situation. I’m here to help w that.”)</a:t>
            </a:r>
          </a:p>
          <a:p>
            <a:endParaRPr lang="en-US" dirty="0"/>
          </a:p>
          <a:p>
            <a:r>
              <a:rPr lang="en-US" dirty="0"/>
              <a:t>Risk assessment &amp; safety planning: Evaluate risk with passive assessment of SI (Joiner items). </a:t>
            </a:r>
          </a:p>
          <a:p>
            <a:r>
              <a:rPr lang="en-US" dirty="0"/>
              <a:t>If risk of self harm or other behavior w negative consequences: (1) Encourage CRP; (2) Clinician does not miss opportunities to return to topic of risk management w client using client’s language (e.g., “How can we reduce your suffering?” vs “How can we keep you safe?”</a:t>
            </a:r>
          </a:p>
          <a:p>
            <a:endParaRPr lang="en-US" dirty="0"/>
          </a:p>
          <a:p>
            <a:r>
              <a:rPr lang="en-US" dirty="0"/>
              <a:t>Intervene: Clinician has slight bias toward skill-focused intervention, but willingness to do “just listen.” Within “just listen,” clinician maintains focus on self-management and supporting client in doing something (action or internal shift) to find resolution.</a:t>
            </a:r>
          </a:p>
          <a:p>
            <a:endParaRPr lang="en-US" dirty="0"/>
          </a:p>
          <a:p>
            <a:r>
              <a:rPr lang="en-US" dirty="0"/>
              <a:t>Resolve: Follow client’s SUD’s to gauge appropriate trajectory of session; consider if need for consult prior to releasing client; elicit concrete plan w client as necessary; use techniques to maximize </a:t>
            </a:r>
            <a:r>
              <a:rPr lang="en-US" dirty="0" err="1"/>
              <a:t>pt</a:t>
            </a:r>
            <a:r>
              <a:rPr lang="en-US" dirty="0"/>
              <a:t> emotional stability prior to release from LR (e.g., engage reasonable mind discussion of </a:t>
            </a:r>
            <a:r>
              <a:rPr lang="en-US" dirty="0" err="1"/>
              <a:t>pt’s</a:t>
            </a:r>
            <a:r>
              <a:rPr lang="en-US" dirty="0"/>
              <a:t> plan’s for rest of day and to minimize emotional activation.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B60078-A677-554B-B644-40407FACCC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20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a:extLst>
              <a:ext uri="{FF2B5EF4-FFF2-40B4-BE49-F238E27FC236}">
                <a16:creationId xmlns:a16="http://schemas.microsoft.com/office/drawing/2014/main" id="{68F0EFAE-208C-6C43-BAF1-6207346B74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fld id="{40E37410-53F0-694F-A0FF-058B035F5AC0}" type="slidenum">
              <a:rPr lang="en-US" altLang="en-US" smtClean="0">
                <a:latin typeface="Arial" panose="020B0604020202020204" pitchFamily="34" charset="0"/>
              </a:rPr>
              <a:pPr/>
              <a:t>32</a:t>
            </a:fld>
            <a:endParaRPr lang="en-US" altLang="en-US">
              <a:latin typeface="Arial" panose="020B0604020202020204" pitchFamily="34" charset="0"/>
            </a:endParaRPr>
          </a:p>
        </p:txBody>
      </p:sp>
      <p:sp>
        <p:nvSpPr>
          <p:cNvPr id="117762" name="Rectangle 2">
            <a:extLst>
              <a:ext uri="{FF2B5EF4-FFF2-40B4-BE49-F238E27FC236}">
                <a16:creationId xmlns:a16="http://schemas.microsoft.com/office/drawing/2014/main" id="{BEA1B644-3DE7-5342-990E-34739772BF14}"/>
              </a:ext>
            </a:extLst>
          </p:cNvPr>
          <p:cNvSpPr>
            <a:spLocks noGrp="1" noRot="1" noChangeAspect="1" noChangeArrowheads="1" noTextEdit="1"/>
          </p:cNvSpPr>
          <p:nvPr>
            <p:ph type="sldImg"/>
          </p:nvPr>
        </p:nvSpPr>
        <p:spPr>
          <a:ln/>
        </p:spPr>
      </p:sp>
      <p:sp>
        <p:nvSpPr>
          <p:cNvPr id="117763" name="Rectangle 3">
            <a:extLst>
              <a:ext uri="{FF2B5EF4-FFF2-40B4-BE49-F238E27FC236}">
                <a16:creationId xmlns:a16="http://schemas.microsoft.com/office/drawing/2014/main" id="{0A1D4499-902A-EC46-9E1D-F37A64D0FD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25" indent="-225425" eaLnBrk="1" hangingPunct="1">
              <a:buFontTx/>
              <a:buAutoNum type="arabicPeriod"/>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66180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a:extLst>
              <a:ext uri="{FF2B5EF4-FFF2-40B4-BE49-F238E27FC236}">
                <a16:creationId xmlns:a16="http://schemas.microsoft.com/office/drawing/2014/main" id="{DBD94631-819D-F341-863B-C82F55E35E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fld id="{068FB53C-4ED3-C44A-9C45-996FA1DC40A2}" type="slidenum">
              <a:rPr lang="en-US" altLang="en-US" smtClean="0">
                <a:latin typeface="Arial" panose="020B0604020202020204" pitchFamily="34" charset="0"/>
              </a:rPr>
              <a:pPr/>
              <a:t>38</a:t>
            </a:fld>
            <a:endParaRPr lang="en-US" altLang="en-US">
              <a:latin typeface="Arial" panose="020B0604020202020204" pitchFamily="34" charset="0"/>
            </a:endParaRPr>
          </a:p>
        </p:txBody>
      </p:sp>
      <p:sp>
        <p:nvSpPr>
          <p:cNvPr id="128002" name="Rectangle 2">
            <a:extLst>
              <a:ext uri="{FF2B5EF4-FFF2-40B4-BE49-F238E27FC236}">
                <a16:creationId xmlns:a16="http://schemas.microsoft.com/office/drawing/2014/main" id="{A2DED107-F878-4B42-B50B-0DD0D221FC65}"/>
              </a:ext>
            </a:extLst>
          </p:cNvPr>
          <p:cNvSpPr>
            <a:spLocks noGrp="1" noRot="1" noChangeAspect="1" noChangeArrowheads="1" noTextEdit="1"/>
          </p:cNvSpPr>
          <p:nvPr>
            <p:ph type="sldImg"/>
          </p:nvPr>
        </p:nvSpPr>
        <p:spPr>
          <a:ln/>
        </p:spPr>
      </p:sp>
      <p:sp>
        <p:nvSpPr>
          <p:cNvPr id="128003" name="Rectangle 3">
            <a:extLst>
              <a:ext uri="{FF2B5EF4-FFF2-40B4-BE49-F238E27FC236}">
                <a16:creationId xmlns:a16="http://schemas.microsoft.com/office/drawing/2014/main" id="{4DBEE7B4-A641-8641-A7E4-E61F1BB8B3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58528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a:extLst>
              <a:ext uri="{FF2B5EF4-FFF2-40B4-BE49-F238E27FC236}">
                <a16:creationId xmlns:a16="http://schemas.microsoft.com/office/drawing/2014/main" id="{B90D5E1A-ED4B-AC44-8859-405CADBE85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fld id="{8FD36F50-9D48-0345-BE02-9244E29D1255}" type="slidenum">
              <a:rPr lang="en-US" altLang="en-US" smtClean="0">
                <a:latin typeface="Arial" panose="020B0604020202020204" pitchFamily="34" charset="0"/>
              </a:rPr>
              <a:pPr/>
              <a:t>39</a:t>
            </a:fld>
            <a:endParaRPr lang="en-US" altLang="en-US">
              <a:latin typeface="Arial" panose="020B0604020202020204" pitchFamily="34" charset="0"/>
            </a:endParaRPr>
          </a:p>
        </p:txBody>
      </p:sp>
      <p:sp>
        <p:nvSpPr>
          <p:cNvPr id="134146" name="Rectangle 2">
            <a:extLst>
              <a:ext uri="{FF2B5EF4-FFF2-40B4-BE49-F238E27FC236}">
                <a16:creationId xmlns:a16="http://schemas.microsoft.com/office/drawing/2014/main" id="{87996C22-7573-9B4D-A5CC-26048FA8DC35}"/>
              </a:ext>
            </a:extLst>
          </p:cNvPr>
          <p:cNvSpPr>
            <a:spLocks noGrp="1" noRot="1" noChangeAspect="1" noChangeArrowheads="1" noTextEdit="1"/>
          </p:cNvSpPr>
          <p:nvPr>
            <p:ph type="sldImg"/>
          </p:nvPr>
        </p:nvSpPr>
        <p:spPr>
          <a:ln/>
        </p:spPr>
      </p:sp>
      <p:sp>
        <p:nvSpPr>
          <p:cNvPr id="134147" name="Rectangle 3">
            <a:extLst>
              <a:ext uri="{FF2B5EF4-FFF2-40B4-BE49-F238E27FC236}">
                <a16:creationId xmlns:a16="http://schemas.microsoft.com/office/drawing/2014/main" id="{F4874712-BC74-0E4E-A4D7-0A6A96A532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300" dirty="0">
                <a:latin typeface="Arial" panose="020B0604020202020204" pitchFamily="34" charset="0"/>
                <a:ea typeface="ＭＳ Ｐゴシック" panose="020B0600070205080204" pitchFamily="34" charset="-128"/>
              </a:rPr>
              <a:t>Explain how good reflective-listening statements are very similar to the </a:t>
            </a:r>
            <a:r>
              <a:rPr lang="ja-JP" altLang="en-US" sz="2300" dirty="0">
                <a:latin typeface="Arial" panose="020B0604020202020204" pitchFamily="34" charset="0"/>
                <a:ea typeface="ＭＳ Ｐゴシック" panose="020B0600070205080204" pitchFamily="34" charset="-128"/>
              </a:rPr>
              <a:t>“</a:t>
            </a:r>
            <a:r>
              <a:rPr lang="en-US" altLang="ja-JP" sz="2300" i="1" dirty="0">
                <a:latin typeface="Arial" panose="020B0604020202020204" pitchFamily="34" charset="0"/>
                <a:ea typeface="ＭＳ Ｐゴシック" panose="020B0600070205080204" pitchFamily="34" charset="-128"/>
              </a:rPr>
              <a:t>Do you mean . . ." </a:t>
            </a:r>
            <a:r>
              <a:rPr lang="en-US" altLang="ja-JP" sz="2300" dirty="0">
                <a:latin typeface="Arial" panose="020B0604020202020204" pitchFamily="34" charset="0"/>
                <a:ea typeface="ＭＳ Ｐゴシック" panose="020B0600070205080204" pitchFamily="34" charset="-128"/>
              </a:rPr>
              <a:t>questions. They offer a hypothesis about what the speaker means, but the difference is that this is done in the form of a </a:t>
            </a:r>
            <a:r>
              <a:rPr lang="en-US" altLang="ja-JP" sz="2300" i="1" dirty="0">
                <a:latin typeface="Arial" panose="020B0604020202020204" pitchFamily="34" charset="0"/>
                <a:ea typeface="ＭＳ Ｐゴシック" panose="020B0600070205080204" pitchFamily="34" charset="-128"/>
              </a:rPr>
              <a:t>statement </a:t>
            </a:r>
            <a:r>
              <a:rPr lang="en-US" altLang="ja-JP" sz="2300" dirty="0">
                <a:latin typeface="Arial" panose="020B0604020202020204" pitchFamily="34" charset="0"/>
                <a:ea typeface="ＭＳ Ｐゴシック" panose="020B0600070205080204" pitchFamily="34" charset="-128"/>
              </a:rPr>
              <a:t>rather than a </a:t>
            </a:r>
            <a:r>
              <a:rPr lang="en-US" altLang="ja-JP" sz="2300" i="1" dirty="0">
                <a:latin typeface="Arial" panose="020B0604020202020204" pitchFamily="34" charset="0"/>
                <a:ea typeface="ＭＳ Ｐゴシック" panose="020B0600070205080204" pitchFamily="34" charset="-128"/>
              </a:rPr>
              <a:t>question. </a:t>
            </a:r>
            <a:r>
              <a:rPr lang="en-US" altLang="ja-JP" sz="2300" dirty="0">
                <a:latin typeface="Arial" panose="020B0604020202020204" pitchFamily="34" charset="0"/>
                <a:ea typeface="ＭＳ Ｐゴシック" panose="020B0600070205080204" pitchFamily="34" charset="-128"/>
              </a:rPr>
              <a:t>The listener</a:t>
            </a:r>
            <a:r>
              <a:rPr lang="ja-JP" altLang="en-US" sz="2300" dirty="0">
                <a:latin typeface="Arial" panose="020B0604020202020204" pitchFamily="34" charset="0"/>
                <a:ea typeface="ＭＳ Ｐゴシック" panose="020B0600070205080204" pitchFamily="34" charset="-128"/>
              </a:rPr>
              <a:t>’</a:t>
            </a:r>
            <a:r>
              <a:rPr lang="en-US" altLang="ja-JP" sz="2300" dirty="0">
                <a:latin typeface="Arial" panose="020B0604020202020204" pitchFamily="34" charset="0"/>
                <a:ea typeface="ＭＳ Ｐゴシック" panose="020B0600070205080204" pitchFamily="34" charset="-128"/>
              </a:rPr>
              <a:t>s voice turns down at the end of a reflective listening statement (difference in inflection at the end of the sentence). </a:t>
            </a:r>
          </a:p>
          <a:p>
            <a:endParaRPr lang="en-US" altLang="en-US" sz="2300" dirty="0">
              <a:latin typeface="Arial" panose="020B0604020202020204" pitchFamily="34" charset="0"/>
              <a:ea typeface="ＭＳ Ｐゴシック" panose="020B0600070205080204" pitchFamily="34" charset="-128"/>
            </a:endParaRPr>
          </a:p>
          <a:p>
            <a:r>
              <a:rPr lang="en-US" altLang="en-US" sz="2300" dirty="0">
                <a:latin typeface="Arial" panose="020B0604020202020204" pitchFamily="34" charset="0"/>
                <a:ea typeface="ＭＳ Ｐゴシック" panose="020B0600070205080204" pitchFamily="34" charset="-128"/>
              </a:rPr>
              <a:t>Illustrate by inflecting the word "said" differently in this sentence:  "You're angry about what I said?" (up) vs. "You're angry about what I said." (down). </a:t>
            </a:r>
            <a:r>
              <a:rPr lang="en-US" altLang="en-US" sz="2300" i="1" dirty="0">
                <a:latin typeface="Arial" panose="020B0604020202020204" pitchFamily="34" charset="0"/>
                <a:ea typeface="ＭＳ Ｐゴシック" panose="020B0600070205080204" pitchFamily="34" charset="-128"/>
              </a:rPr>
              <a:t>Do this several times. Have them repeat it with you—it</a:t>
            </a:r>
            <a:r>
              <a:rPr lang="ja-JP" altLang="en-US" sz="2300" i="1" dirty="0">
                <a:latin typeface="Arial" panose="020B0604020202020204" pitchFamily="34" charset="0"/>
                <a:ea typeface="ＭＳ Ｐゴシック" panose="020B0600070205080204" pitchFamily="34" charset="-128"/>
              </a:rPr>
              <a:t>’</a:t>
            </a:r>
            <a:r>
              <a:rPr lang="en-US" altLang="ja-JP" sz="2300" i="1" dirty="0">
                <a:latin typeface="Arial" panose="020B0604020202020204" pitchFamily="34" charset="0"/>
                <a:ea typeface="ＭＳ Ｐゴシック" panose="020B0600070205080204" pitchFamily="34" charset="-128"/>
              </a:rPr>
              <a:t>s hard for some people.</a:t>
            </a:r>
          </a:p>
          <a:p>
            <a:endParaRPr lang="en-US" altLang="en-US" sz="2300" dirty="0">
              <a:latin typeface="Arial" panose="020B0604020202020204" pitchFamily="34" charset="0"/>
              <a:ea typeface="ＭＳ Ｐゴシック" panose="020B0600070205080204" pitchFamily="34" charset="-128"/>
            </a:endParaRPr>
          </a:p>
          <a:p>
            <a:r>
              <a:rPr lang="en-US" altLang="en-US" sz="2300" dirty="0">
                <a:latin typeface="Arial" panose="020B0604020202020204" pitchFamily="34" charset="0"/>
                <a:ea typeface="ＭＳ Ｐゴシック" panose="020B0600070205080204" pitchFamily="34" charset="-128"/>
              </a:rPr>
              <a:t>It may feel presumptuous, as if you are "telling the person what they feel." Yet statements work better and lead to clarification and greater exploration, whereas questions tend to interrupt the Family</a:t>
            </a:r>
            <a:r>
              <a:rPr lang="ja-JP" altLang="en-US" sz="2300" dirty="0">
                <a:latin typeface="Arial" panose="020B0604020202020204" pitchFamily="34" charset="0"/>
                <a:ea typeface="ＭＳ Ｐゴシック" panose="020B0600070205080204" pitchFamily="34" charset="-128"/>
              </a:rPr>
              <a:t>’</a:t>
            </a:r>
            <a:r>
              <a:rPr lang="en-US" altLang="ja-JP" sz="2300" dirty="0">
                <a:latin typeface="Arial" panose="020B0604020202020204" pitchFamily="34" charset="0"/>
                <a:ea typeface="ＭＳ Ｐゴシック" panose="020B0600070205080204" pitchFamily="34" charset="-128"/>
              </a:rPr>
              <a:t>s flow. </a:t>
            </a:r>
          </a:p>
          <a:p>
            <a:endParaRPr lang="en-US" altLang="en-US" sz="2300" dirty="0">
              <a:latin typeface="Arial" panose="020B0604020202020204" pitchFamily="34" charset="0"/>
              <a:ea typeface="ＭＳ Ｐゴシック" panose="020B0600070205080204" pitchFamily="34" charset="-128"/>
            </a:endParaRPr>
          </a:p>
          <a:p>
            <a:r>
              <a:rPr lang="en-US" altLang="en-US" sz="2300" dirty="0">
                <a:latin typeface="Arial" panose="020B0604020202020204" pitchFamily="34" charset="0"/>
                <a:ea typeface="ＭＳ Ｐゴシック" panose="020B0600070205080204" pitchFamily="34" charset="-128"/>
              </a:rPr>
              <a:t>*Remember there is no penalty for missing: Even if your statements are not completely accurate reflections may help the speaker to perceive the listener as </a:t>
            </a:r>
            <a:r>
              <a:rPr lang="ja-JP" altLang="en-US" sz="2300" dirty="0">
                <a:latin typeface="Arial" panose="020B0604020202020204" pitchFamily="34" charset="0"/>
                <a:ea typeface="ＭＳ Ｐゴシック" panose="020B0600070205080204" pitchFamily="34" charset="-128"/>
              </a:rPr>
              <a:t>“</a:t>
            </a:r>
            <a:r>
              <a:rPr lang="en-US" altLang="ja-JP" sz="2300" dirty="0">
                <a:latin typeface="Arial" panose="020B0604020202020204" pitchFamily="34" charset="0"/>
                <a:ea typeface="ＭＳ Ｐゴシック" panose="020B0600070205080204" pitchFamily="34" charset="-128"/>
              </a:rPr>
              <a:t>trying</a:t>
            </a:r>
            <a:r>
              <a:rPr lang="ja-JP" altLang="en-US" sz="2300" dirty="0">
                <a:latin typeface="Arial" panose="020B0604020202020204" pitchFamily="34" charset="0"/>
                <a:ea typeface="ＭＳ Ｐゴシック" panose="020B0600070205080204" pitchFamily="34" charset="-128"/>
              </a:rPr>
              <a:t>”</a:t>
            </a:r>
            <a:r>
              <a:rPr lang="en-US" altLang="ja-JP" sz="2300" dirty="0">
                <a:latin typeface="Arial" panose="020B0604020202020204" pitchFamily="34" charset="0"/>
                <a:ea typeface="ＭＳ Ｐゴシック" panose="020B0600070205080204" pitchFamily="34" charset="-128"/>
              </a:rPr>
              <a:t> and they may be inclined to communicate more of themselves. </a:t>
            </a:r>
          </a:p>
          <a:p>
            <a:endParaRPr lang="en-US" altLang="en-US" sz="2300" dirty="0">
              <a:latin typeface="Arial" panose="020B0604020202020204" pitchFamily="34" charset="0"/>
              <a:ea typeface="ＭＳ Ｐゴシック" panose="020B0600070205080204" pitchFamily="34" charset="-128"/>
            </a:endParaRPr>
          </a:p>
          <a:p>
            <a:r>
              <a:rPr lang="en-US" altLang="en-US" sz="2300" dirty="0">
                <a:latin typeface="Arial" panose="020B0604020202020204" pitchFamily="34" charset="0"/>
                <a:ea typeface="ＭＳ Ｐゴシック" panose="020B0600070205080204" pitchFamily="34" charset="-128"/>
              </a:rPr>
              <a:t>A reflection </a:t>
            </a:r>
            <a:r>
              <a:rPr lang="en-US" altLang="en-US" sz="2300" i="1" dirty="0">
                <a:latin typeface="Arial" panose="020B0604020202020204" pitchFamily="34" charset="0"/>
                <a:ea typeface="ＭＳ Ｐゴシック" panose="020B0600070205080204" pitchFamily="34" charset="-128"/>
              </a:rPr>
              <a:t>states</a:t>
            </a:r>
            <a:r>
              <a:rPr lang="en-US" altLang="en-US" sz="2300" dirty="0">
                <a:latin typeface="Arial" panose="020B0604020202020204" pitchFamily="34" charset="0"/>
                <a:ea typeface="ＭＳ Ｐゴシック" panose="020B0600070205080204" pitchFamily="34" charset="-128"/>
              </a:rPr>
              <a:t>  hypothesis--makes a guess about what the person means</a:t>
            </a:r>
          </a:p>
          <a:p>
            <a:r>
              <a:rPr lang="en-US" altLang="en-US" sz="2300" dirty="0">
                <a:latin typeface="Arial" panose="020B0604020202020204" pitchFamily="34" charset="0"/>
                <a:ea typeface="ＭＳ Ｐゴシック" panose="020B0600070205080204" pitchFamily="34" charset="-128"/>
              </a:rPr>
              <a:t>Form a </a:t>
            </a:r>
            <a:r>
              <a:rPr lang="en-US" altLang="en-US" sz="2300" i="1" dirty="0">
                <a:latin typeface="Arial" panose="020B0604020202020204" pitchFamily="34" charset="0"/>
                <a:ea typeface="ＭＳ Ｐゴシック" panose="020B0600070205080204" pitchFamily="34" charset="-128"/>
              </a:rPr>
              <a:t>statement</a:t>
            </a:r>
            <a:r>
              <a:rPr lang="en-US" altLang="en-US" sz="2300" dirty="0">
                <a:latin typeface="Arial" panose="020B0604020202020204" pitchFamily="34" charset="0"/>
                <a:ea typeface="ＭＳ Ｐゴシック" panose="020B0600070205080204" pitchFamily="34" charset="-128"/>
              </a:rPr>
              <a:t>, not a question</a:t>
            </a:r>
          </a:p>
          <a:p>
            <a:pPr lvl="1"/>
            <a:r>
              <a:rPr lang="en-US" altLang="en-US" sz="1900" dirty="0">
                <a:latin typeface="Arial" panose="020B0604020202020204" pitchFamily="34" charset="0"/>
                <a:ea typeface="ＭＳ Ｐゴシック" panose="020B0600070205080204" pitchFamily="34" charset="-128"/>
              </a:rPr>
              <a:t>Recall: </a:t>
            </a:r>
            <a:r>
              <a:rPr lang="ja-JP" altLang="en-US" sz="1900" dirty="0">
                <a:latin typeface="Arial" panose="020B0604020202020204" pitchFamily="34" charset="0"/>
                <a:ea typeface="ＭＳ Ｐゴシック" panose="020B0600070205080204" pitchFamily="34" charset="-128"/>
              </a:rPr>
              <a:t>“</a:t>
            </a:r>
            <a:r>
              <a:rPr lang="en-US" altLang="ja-JP" sz="1900" dirty="0">
                <a:latin typeface="Arial" panose="020B0604020202020204" pitchFamily="34" charset="0"/>
                <a:ea typeface="ＭＳ Ｐゴシック" panose="020B0600070205080204" pitchFamily="34" charset="-128"/>
              </a:rPr>
              <a:t>Do you mean that you . . . ?</a:t>
            </a:r>
            <a:r>
              <a:rPr lang="ja-JP" altLang="en-US" sz="1900" dirty="0">
                <a:latin typeface="Arial" panose="020B0604020202020204" pitchFamily="34" charset="0"/>
                <a:ea typeface="ＭＳ Ｐゴシック" panose="020B0600070205080204" pitchFamily="34" charset="-128"/>
              </a:rPr>
              <a:t>”</a:t>
            </a:r>
            <a:endParaRPr lang="en-US" altLang="ja-JP" sz="1900" dirty="0">
              <a:latin typeface="Arial" panose="020B0604020202020204" pitchFamily="34" charset="0"/>
              <a:ea typeface="ＭＳ Ｐゴシック" panose="020B0600070205080204" pitchFamily="34" charset="-128"/>
            </a:endParaRPr>
          </a:p>
          <a:p>
            <a:pPr lvl="1"/>
            <a:r>
              <a:rPr lang="en-US" altLang="en-US" sz="1900" dirty="0">
                <a:latin typeface="Arial" panose="020B0604020202020204" pitchFamily="34" charset="0"/>
                <a:ea typeface="ＭＳ Ｐゴシック" panose="020B0600070205080204" pitchFamily="34" charset="-128"/>
              </a:rPr>
              <a:t>Cut the question words </a:t>
            </a:r>
            <a:r>
              <a:rPr lang="ja-JP" altLang="en-US" sz="1900" dirty="0">
                <a:latin typeface="Arial" panose="020B0604020202020204" pitchFamily="34" charset="0"/>
                <a:ea typeface="ＭＳ Ｐゴシック" panose="020B0600070205080204" pitchFamily="34" charset="-128"/>
              </a:rPr>
              <a:t>“</a:t>
            </a:r>
            <a:r>
              <a:rPr lang="en-US" altLang="ja-JP" sz="1900" dirty="0">
                <a:latin typeface="Arial" panose="020B0604020202020204" pitchFamily="34" charset="0"/>
                <a:ea typeface="ＭＳ Ｐゴシック" panose="020B0600070205080204" pitchFamily="34" charset="-128"/>
              </a:rPr>
              <a:t>Do you mean that </a:t>
            </a:r>
            <a:r>
              <a:rPr lang="ja-JP" altLang="en-US" sz="1900"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 </a:t>
            </a:r>
          </a:p>
          <a:p>
            <a:pPr lvl="1"/>
            <a:r>
              <a:rPr lang="en-US" altLang="en-US" sz="1900" dirty="0">
                <a:latin typeface="Arial" panose="020B0604020202020204" pitchFamily="34" charset="0"/>
                <a:ea typeface="ＭＳ Ｐゴシック" panose="020B0600070205080204" pitchFamily="34" charset="-128"/>
              </a:rPr>
              <a:t>Simply begin, </a:t>
            </a:r>
            <a:r>
              <a:rPr lang="ja-JP" altLang="en-US" sz="1900" dirty="0">
                <a:latin typeface="Arial" panose="020B0604020202020204" pitchFamily="34" charset="0"/>
                <a:ea typeface="ＭＳ Ｐゴシック" panose="020B0600070205080204" pitchFamily="34" charset="-128"/>
              </a:rPr>
              <a:t>“</a:t>
            </a:r>
            <a:r>
              <a:rPr lang="en-US" altLang="ja-JP" sz="1900" dirty="0">
                <a:latin typeface="Arial" panose="020B0604020202020204" pitchFamily="34" charset="0"/>
                <a:ea typeface="ＭＳ Ｐゴシック" panose="020B0600070205080204" pitchFamily="34" charset="-128"/>
              </a:rPr>
              <a:t>You ...</a:t>
            </a:r>
            <a:r>
              <a:rPr lang="ja-JP" altLang="en-US" sz="1900" dirty="0">
                <a:latin typeface="Arial" panose="020B0604020202020204" pitchFamily="34" charset="0"/>
                <a:ea typeface="ＭＳ Ｐゴシック" panose="020B0600070205080204" pitchFamily="34" charset="-128"/>
              </a:rPr>
              <a:t>”</a:t>
            </a:r>
            <a:endParaRPr lang="en-US" altLang="ja-JP" sz="1900" dirty="0">
              <a:latin typeface="Arial" panose="020B0604020202020204" pitchFamily="34" charset="0"/>
              <a:ea typeface="ＭＳ Ｐゴシック" panose="020B0600070205080204" pitchFamily="34" charset="-128"/>
            </a:endParaRPr>
          </a:p>
          <a:p>
            <a:pPr lvl="1"/>
            <a:r>
              <a:rPr lang="en-US" altLang="en-US" sz="1900" dirty="0">
                <a:latin typeface="Arial" panose="020B0604020202020204" pitchFamily="34" charset="0"/>
                <a:ea typeface="ＭＳ Ｐゴシック" panose="020B0600070205080204" pitchFamily="34" charset="-128"/>
              </a:rPr>
              <a:t>Inflect your voice down at the end</a:t>
            </a:r>
          </a:p>
          <a:p>
            <a:pPr lvl="1"/>
            <a:r>
              <a:rPr lang="en-US" altLang="en-US" sz="2300" dirty="0">
                <a:latin typeface="Arial" panose="020B0604020202020204" pitchFamily="34" charset="0"/>
                <a:ea typeface="ＭＳ Ｐゴシック" panose="020B0600070205080204" pitchFamily="34" charset="-128"/>
              </a:rPr>
              <a:t>No penalty for missing</a:t>
            </a:r>
          </a:p>
          <a:p>
            <a:r>
              <a:rPr lang="en-US" altLang="en-US" sz="2300" dirty="0">
                <a:latin typeface="Arial" panose="020B0604020202020204" pitchFamily="34" charset="0"/>
                <a:ea typeface="ＭＳ Ｐゴシック" panose="020B0600070205080204" pitchFamily="34" charset="-128"/>
              </a:rPr>
              <a:t>Generally, should not be longer than the person</a:t>
            </a:r>
            <a:r>
              <a:rPr lang="ja-JP" altLang="en-US" sz="2300" dirty="0">
                <a:latin typeface="Arial" panose="020B0604020202020204" pitchFamily="34" charset="0"/>
                <a:ea typeface="ＭＳ Ｐゴシック" panose="020B0600070205080204" pitchFamily="34" charset="-128"/>
              </a:rPr>
              <a:t>’</a:t>
            </a:r>
            <a:r>
              <a:rPr lang="en-US" altLang="ja-JP" sz="2300" dirty="0">
                <a:latin typeface="Arial" panose="020B0604020202020204" pitchFamily="34" charset="0"/>
                <a:ea typeface="ＭＳ Ｐゴシック" panose="020B0600070205080204" pitchFamily="34" charset="-128"/>
              </a:rPr>
              <a:t>s statement</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Reflective listening is a primary skill. It is the pathway for engaging others in relationships, building trust, and fostering motivation to change. </a:t>
            </a:r>
          </a:p>
          <a:p>
            <a:r>
              <a:rPr lang="en-US" altLang="en-US" dirty="0">
                <a:latin typeface="Arial" panose="020B0604020202020204" pitchFamily="34" charset="0"/>
                <a:ea typeface="ＭＳ Ｐゴシック" panose="020B0600070205080204" pitchFamily="34" charset="-128"/>
              </a:rPr>
              <a:t>Reflective listening facilitates the Family</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focus on his or her knowledge and resources. </a:t>
            </a:r>
          </a:p>
          <a:p>
            <a:r>
              <a:rPr lang="en-US" altLang="en-US" dirty="0">
                <a:latin typeface="Arial" panose="020B0604020202020204" pitchFamily="34" charset="0"/>
                <a:ea typeface="ＭＳ Ｐゴシック" panose="020B0600070205080204" pitchFamily="34" charset="-128"/>
              </a:rPr>
              <a:t>Reflections are always collaborative and non-judgmental and completely focused on the speaker.</a:t>
            </a:r>
          </a:p>
          <a:p>
            <a:r>
              <a:rPr lang="en-US" altLang="en-US" sz="1000" dirty="0">
                <a:latin typeface="Arial" panose="020B0604020202020204" pitchFamily="34" charset="0"/>
                <a:ea typeface="ＭＳ Ｐゴシック" panose="020B0600070205080204" pitchFamily="34" charset="-128"/>
              </a:rPr>
              <a:t>Reflective listening works because it checks with the speaker to see that a statement has been correctly heard and understood. The goal is to improve mutual understanding.</a:t>
            </a:r>
          </a:p>
          <a:p>
            <a:endParaRPr lang="en-US" altLang="en-US" sz="1000" dirty="0">
              <a:latin typeface="Arial" panose="020B0604020202020204" pitchFamily="34" charset="0"/>
              <a:ea typeface="ＭＳ Ｐゴシック" panose="020B0600070205080204" pitchFamily="34" charset="-128"/>
            </a:endParaRPr>
          </a:p>
          <a:p>
            <a:r>
              <a:rPr lang="en-US" altLang="en-US" sz="1000" dirty="0">
                <a:latin typeface="Arial" panose="020B0604020202020204" pitchFamily="34" charset="0"/>
                <a:ea typeface="ＭＳ Ｐゴシック" panose="020B0600070205080204" pitchFamily="34" charset="-128"/>
              </a:rPr>
              <a:t>Point to make: Most of the time when we listen, we simply say, </a:t>
            </a:r>
            <a:r>
              <a:rPr lang="ja-JP" altLang="en-US" sz="1000" dirty="0">
                <a:latin typeface="Arial" panose="020B0604020202020204" pitchFamily="34" charset="0"/>
                <a:ea typeface="ＭＳ Ｐゴシック" panose="020B0600070205080204" pitchFamily="34" charset="-128"/>
              </a:rPr>
              <a:t>“</a:t>
            </a:r>
            <a:r>
              <a:rPr lang="en-US" altLang="ja-JP" sz="1000" dirty="0">
                <a:latin typeface="Arial" panose="020B0604020202020204" pitchFamily="34" charset="0"/>
                <a:ea typeface="ＭＳ Ｐゴシック" panose="020B0600070205080204" pitchFamily="34" charset="-128"/>
              </a:rPr>
              <a:t>yeah, I get you</a:t>
            </a:r>
            <a:r>
              <a:rPr lang="ja-JP" altLang="en-US" sz="1000" dirty="0">
                <a:latin typeface="Arial" panose="020B0604020202020204" pitchFamily="34" charset="0"/>
                <a:ea typeface="ＭＳ Ｐゴシック" panose="020B0600070205080204" pitchFamily="34" charset="-128"/>
              </a:rPr>
              <a:t>”</a:t>
            </a:r>
            <a:r>
              <a:rPr lang="en-US" altLang="ja-JP" sz="1000" dirty="0">
                <a:latin typeface="Arial" panose="020B0604020202020204" pitchFamily="34" charset="0"/>
                <a:ea typeface="ＭＳ Ｐゴシック" panose="020B0600070205080204" pitchFamily="34" charset="-128"/>
              </a:rPr>
              <a:t> or </a:t>
            </a:r>
            <a:r>
              <a:rPr lang="ja-JP" altLang="en-US" sz="1000" dirty="0">
                <a:latin typeface="Arial" panose="020B0604020202020204" pitchFamily="34" charset="0"/>
                <a:ea typeface="ＭＳ Ｐゴシック" panose="020B0600070205080204" pitchFamily="34" charset="-128"/>
              </a:rPr>
              <a:t>“</a:t>
            </a:r>
            <a:r>
              <a:rPr lang="en-US" altLang="ja-JP" sz="1000" dirty="0">
                <a:latin typeface="Arial" panose="020B0604020202020204" pitchFamily="34" charset="0"/>
                <a:ea typeface="ＭＳ Ｐゴシック" panose="020B0600070205080204" pitchFamily="34" charset="-128"/>
              </a:rPr>
              <a:t>sure, I understand.</a:t>
            </a:r>
            <a:r>
              <a:rPr lang="ja-JP" altLang="en-US" sz="1000" dirty="0">
                <a:latin typeface="Arial" panose="020B0604020202020204" pitchFamily="34" charset="0"/>
                <a:ea typeface="ＭＳ Ｐゴシック" panose="020B0600070205080204" pitchFamily="34" charset="-128"/>
              </a:rPr>
              <a:t>”</a:t>
            </a:r>
            <a:r>
              <a:rPr lang="en-US" altLang="ja-JP" sz="1000" dirty="0">
                <a:latin typeface="Arial" panose="020B0604020202020204" pitchFamily="34" charset="0"/>
                <a:ea typeface="ＭＳ Ｐゴシック" panose="020B0600070205080204" pitchFamily="34" charset="-128"/>
              </a:rPr>
              <a:t> But do we really?  Much of the time, we don</a:t>
            </a:r>
            <a:r>
              <a:rPr lang="ja-JP" altLang="en-US" sz="1000" dirty="0">
                <a:latin typeface="Arial" panose="020B0604020202020204" pitchFamily="34" charset="0"/>
                <a:ea typeface="ＭＳ Ｐゴシック" panose="020B0600070205080204" pitchFamily="34" charset="-128"/>
              </a:rPr>
              <a:t>’</a:t>
            </a:r>
            <a:r>
              <a:rPr lang="en-US" altLang="ja-JP" sz="1000" dirty="0">
                <a:latin typeface="Arial" panose="020B0604020202020204" pitchFamily="34" charset="0"/>
                <a:ea typeface="ＭＳ Ｐゴシック" panose="020B0600070205080204" pitchFamily="34" charset="-128"/>
              </a:rPr>
              <a:t>t. </a:t>
            </a:r>
          </a:p>
          <a:p>
            <a:endParaRPr lang="en-US" altLang="en-US" sz="1000" dirty="0">
              <a:latin typeface="Arial" panose="020B0604020202020204" pitchFamily="34" charset="0"/>
              <a:ea typeface="ＭＳ Ｐゴシック" panose="020B0600070205080204" pitchFamily="34" charset="-128"/>
            </a:endParaRPr>
          </a:p>
          <a:p>
            <a:r>
              <a:rPr lang="en-US" altLang="en-US" sz="1000" dirty="0">
                <a:latin typeface="Arial" panose="020B0604020202020204" pitchFamily="34" charset="0"/>
                <a:ea typeface="ＭＳ Ｐゴシック" panose="020B0600070205080204" pitchFamily="34" charset="-128"/>
              </a:rPr>
              <a:t>Often we make assumptions about what the person meant by their words because their words were filtered through our own lens of knowledge and past experience.</a:t>
            </a:r>
          </a:p>
          <a:p>
            <a:endParaRPr lang="en-US" altLang="en-US" sz="1000" dirty="0">
              <a:latin typeface="Arial" panose="020B0604020202020204" pitchFamily="34" charset="0"/>
              <a:ea typeface="ＭＳ Ｐゴシック" panose="020B0600070205080204" pitchFamily="34" charset="-128"/>
            </a:endParaRPr>
          </a:p>
          <a:p>
            <a:endParaRPr lang="en-US" altLang="en-US" sz="1000" dirty="0">
              <a:latin typeface="Arial" panose="020B0604020202020204" pitchFamily="34" charset="0"/>
              <a:ea typeface="ＭＳ Ｐゴシック" panose="020B0600070205080204" pitchFamily="34" charset="-128"/>
            </a:endParaRPr>
          </a:p>
          <a:p>
            <a:endParaRPr lang="en-US" altLang="en-US" sz="1000" dirty="0">
              <a:latin typeface="Arial" panose="020B0604020202020204" pitchFamily="34" charset="0"/>
              <a:ea typeface="ＭＳ Ｐゴシック" panose="020B0600070205080204" pitchFamily="34" charset="-128"/>
            </a:endParaRPr>
          </a:p>
          <a:p>
            <a:endParaRPr lang="en-US" altLang="en-US" sz="1000" dirty="0">
              <a:latin typeface="Arial" panose="020B0604020202020204" pitchFamily="34"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cs typeface="Arial" panose="020B0604020202020204" pitchFamily="34" charset="0"/>
            </a:endParaRPr>
          </a:p>
          <a:p>
            <a:r>
              <a:rPr lang="en-US" altLang="en-US" dirty="0">
                <a:latin typeface="Times New Roman" panose="02020603050405020304" pitchFamily="18" charset="0"/>
                <a:ea typeface="ＭＳ Ｐゴシック" panose="020B0600070205080204" pitchFamily="34" charset="-128"/>
                <a:cs typeface="Arial" panose="020B0604020202020204" pitchFamily="34" charset="0"/>
              </a:rPr>
              <a:t> </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96708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65591C-59DD-4D77-A220-6C6D2EE5F4F1}" type="slidenum">
              <a:rPr lang="en-US" smtClean="0"/>
              <a:pPr/>
              <a:t>40</a:t>
            </a:fld>
            <a:endParaRPr lang="en-US"/>
          </a:p>
        </p:txBody>
      </p:sp>
    </p:spTree>
    <p:extLst>
      <p:ext uri="{BB962C8B-B14F-4D97-AF65-F5344CB8AC3E}">
        <p14:creationId xmlns:p14="http://schemas.microsoft.com/office/powerpoint/2010/main" val="1528634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a:extLst>
              <a:ext uri="{FF2B5EF4-FFF2-40B4-BE49-F238E27FC236}">
                <a16:creationId xmlns:a16="http://schemas.microsoft.com/office/drawing/2014/main" id="{04C5B5E6-5433-EC44-B8B5-D018A042C6F6}"/>
              </a:ext>
            </a:extLst>
          </p:cNvPr>
          <p:cNvSpPr>
            <a:spLocks noGrp="1" noRot="1" noChangeAspect="1" noChangeArrowheads="1" noTextEdit="1"/>
          </p:cNvSpPr>
          <p:nvPr>
            <p:ph type="sldImg"/>
          </p:nvPr>
        </p:nvSpPr>
        <p:spPr>
          <a:ln/>
        </p:spPr>
      </p:sp>
      <p:sp>
        <p:nvSpPr>
          <p:cNvPr id="130050" name="Notes Placeholder 2">
            <a:extLst>
              <a:ext uri="{FF2B5EF4-FFF2-40B4-BE49-F238E27FC236}">
                <a16:creationId xmlns:a16="http://schemas.microsoft.com/office/drawing/2014/main" id="{AAA1FE9E-4D75-1644-AB9C-84CBD06863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30051" name="Slide Number Placeholder 3">
            <a:extLst>
              <a:ext uri="{FF2B5EF4-FFF2-40B4-BE49-F238E27FC236}">
                <a16:creationId xmlns:a16="http://schemas.microsoft.com/office/drawing/2014/main" id="{6820579A-80BF-9A42-BAC4-54D95DC221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fld id="{3FC82CC8-01B0-044F-B5E8-5E72F4FB983E}" type="slidenum">
              <a:rPr lang="en-US" altLang="en-US" smtClean="0">
                <a:latin typeface="Arial" panose="020B0604020202020204" pitchFamily="34" charset="0"/>
              </a:rPr>
              <a:pPr/>
              <a:t>41</a:t>
            </a:fld>
            <a:endParaRPr lang="en-US" altLang="en-US">
              <a:latin typeface="Arial" panose="020B0604020202020204" pitchFamily="34" charset="0"/>
            </a:endParaRPr>
          </a:p>
        </p:txBody>
      </p:sp>
    </p:spTree>
    <p:extLst>
      <p:ext uri="{BB962C8B-B14F-4D97-AF65-F5344CB8AC3E}">
        <p14:creationId xmlns:p14="http://schemas.microsoft.com/office/powerpoint/2010/main" val="4058752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a:extLst>
              <a:ext uri="{FF2B5EF4-FFF2-40B4-BE49-F238E27FC236}">
                <a16:creationId xmlns:a16="http://schemas.microsoft.com/office/drawing/2014/main" id="{E151E5CF-14AD-5245-82CC-7B203A2B2085}"/>
              </a:ext>
            </a:extLst>
          </p:cNvPr>
          <p:cNvSpPr>
            <a:spLocks noGrp="1" noRot="1" noChangeAspect="1" noChangeArrowheads="1" noTextEdit="1"/>
          </p:cNvSpPr>
          <p:nvPr>
            <p:ph type="sldImg"/>
          </p:nvPr>
        </p:nvSpPr>
        <p:spPr>
          <a:ln/>
        </p:spPr>
      </p:sp>
      <p:sp>
        <p:nvSpPr>
          <p:cNvPr id="136194" name="Notes Placeholder 2">
            <a:extLst>
              <a:ext uri="{FF2B5EF4-FFF2-40B4-BE49-F238E27FC236}">
                <a16:creationId xmlns:a16="http://schemas.microsoft.com/office/drawing/2014/main" id="{3932D38B-8F77-4445-9EDD-9F5ADD97E7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36195" name="Slide Number Placeholder 3">
            <a:extLst>
              <a:ext uri="{FF2B5EF4-FFF2-40B4-BE49-F238E27FC236}">
                <a16:creationId xmlns:a16="http://schemas.microsoft.com/office/drawing/2014/main" id="{2DB756CC-24D6-B24D-B43D-AD701A648E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fld id="{F418D15C-CBBC-C145-9DCF-6CC63CDBA20C}" type="slidenum">
              <a:rPr lang="en-US" altLang="en-US" smtClean="0">
                <a:latin typeface="Arial" panose="020B0604020202020204" pitchFamily="34" charset="0"/>
              </a:rPr>
              <a:pPr/>
              <a:t>44</a:t>
            </a:fld>
            <a:endParaRPr lang="en-US" altLang="en-US">
              <a:latin typeface="Arial" panose="020B0604020202020204" pitchFamily="34" charset="0"/>
            </a:endParaRPr>
          </a:p>
        </p:txBody>
      </p:sp>
    </p:spTree>
    <p:extLst>
      <p:ext uri="{BB962C8B-B14F-4D97-AF65-F5344CB8AC3E}">
        <p14:creationId xmlns:p14="http://schemas.microsoft.com/office/powerpoint/2010/main" val="1113657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a:extLst>
              <a:ext uri="{FF2B5EF4-FFF2-40B4-BE49-F238E27FC236}">
                <a16:creationId xmlns:a16="http://schemas.microsoft.com/office/drawing/2014/main" id="{68F0EFAE-208C-6C43-BAF1-6207346B74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fld id="{40E37410-53F0-694F-A0FF-058B035F5AC0}" type="slidenum">
              <a:rPr lang="en-US" altLang="en-US" smtClean="0">
                <a:latin typeface="Arial" panose="020B0604020202020204" pitchFamily="34" charset="0"/>
              </a:rPr>
              <a:pPr/>
              <a:t>56</a:t>
            </a:fld>
            <a:endParaRPr lang="en-US" altLang="en-US">
              <a:latin typeface="Arial" panose="020B0604020202020204" pitchFamily="34" charset="0"/>
            </a:endParaRPr>
          </a:p>
        </p:txBody>
      </p:sp>
      <p:sp>
        <p:nvSpPr>
          <p:cNvPr id="117762" name="Rectangle 2">
            <a:extLst>
              <a:ext uri="{FF2B5EF4-FFF2-40B4-BE49-F238E27FC236}">
                <a16:creationId xmlns:a16="http://schemas.microsoft.com/office/drawing/2014/main" id="{BEA1B644-3DE7-5342-990E-34739772BF14}"/>
              </a:ext>
            </a:extLst>
          </p:cNvPr>
          <p:cNvSpPr>
            <a:spLocks noGrp="1" noRot="1" noChangeAspect="1" noChangeArrowheads="1" noTextEdit="1"/>
          </p:cNvSpPr>
          <p:nvPr>
            <p:ph type="sldImg"/>
          </p:nvPr>
        </p:nvSpPr>
        <p:spPr>
          <a:ln/>
        </p:spPr>
      </p:sp>
      <p:sp>
        <p:nvSpPr>
          <p:cNvPr id="117763" name="Rectangle 3">
            <a:extLst>
              <a:ext uri="{FF2B5EF4-FFF2-40B4-BE49-F238E27FC236}">
                <a16:creationId xmlns:a16="http://schemas.microsoft.com/office/drawing/2014/main" id="{0A1D4499-902A-EC46-9E1D-F37A64D0FD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25" indent="-225425" eaLnBrk="1" hangingPunct="1">
              <a:buFontTx/>
              <a:buAutoNum type="arabicPeriod"/>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03756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35281-9A74-FA06-299F-ED3A582500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B0FFDB-BB57-636B-86A0-45F4A98951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8C6662-CFD5-0152-40DD-05F3BC5FB605}"/>
              </a:ext>
            </a:extLst>
          </p:cNvPr>
          <p:cNvSpPr>
            <a:spLocks noGrp="1"/>
          </p:cNvSpPr>
          <p:nvPr>
            <p:ph type="dt" sz="half" idx="10"/>
          </p:nvPr>
        </p:nvSpPr>
        <p:spPr/>
        <p:txBody>
          <a:bodyPr/>
          <a:lstStyle/>
          <a:p>
            <a:fld id="{B59D39CC-63C9-44AB-AF48-7E8CC1C918F6}" type="datetimeFigureOut">
              <a:rPr lang="en-US" smtClean="0"/>
              <a:t>8/27/23</a:t>
            </a:fld>
            <a:endParaRPr lang="en-US"/>
          </a:p>
        </p:txBody>
      </p:sp>
      <p:sp>
        <p:nvSpPr>
          <p:cNvPr id="5" name="Footer Placeholder 4">
            <a:extLst>
              <a:ext uri="{FF2B5EF4-FFF2-40B4-BE49-F238E27FC236}">
                <a16:creationId xmlns:a16="http://schemas.microsoft.com/office/drawing/2014/main" id="{76C64185-816C-5F41-E1F9-D6ECC9F12D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255B8-802A-5592-50BB-6CBA8DB3D322}"/>
              </a:ext>
            </a:extLst>
          </p:cNvPr>
          <p:cNvSpPr>
            <a:spLocks noGrp="1"/>
          </p:cNvSpPr>
          <p:nvPr>
            <p:ph type="sldNum" sz="quarter" idx="12"/>
          </p:nvPr>
        </p:nvSpPr>
        <p:spPr/>
        <p:txBody>
          <a:bodyPr/>
          <a:lstStyle/>
          <a:p>
            <a:fld id="{0CDFF6A8-1CBF-48BD-897C-6E95B07E2D4E}" type="slidenum">
              <a:rPr lang="en-US" smtClean="0"/>
              <a:t>‹#›</a:t>
            </a:fld>
            <a:endParaRPr lang="en-US"/>
          </a:p>
        </p:txBody>
      </p:sp>
    </p:spTree>
    <p:extLst>
      <p:ext uri="{BB962C8B-B14F-4D97-AF65-F5344CB8AC3E}">
        <p14:creationId xmlns:p14="http://schemas.microsoft.com/office/powerpoint/2010/main" val="919624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C8BFA-6F10-7480-1464-AF116FBF14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0F8EC9-0161-BB89-F3BB-31B558BFB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4E88F-90C9-59B8-946D-3D5B9BF56F9F}"/>
              </a:ext>
            </a:extLst>
          </p:cNvPr>
          <p:cNvSpPr>
            <a:spLocks noGrp="1"/>
          </p:cNvSpPr>
          <p:nvPr>
            <p:ph type="dt" sz="half" idx="10"/>
          </p:nvPr>
        </p:nvSpPr>
        <p:spPr/>
        <p:txBody>
          <a:bodyPr/>
          <a:lstStyle/>
          <a:p>
            <a:fld id="{B59D39CC-63C9-44AB-AF48-7E8CC1C918F6}" type="datetimeFigureOut">
              <a:rPr lang="en-US" smtClean="0"/>
              <a:t>8/27/23</a:t>
            </a:fld>
            <a:endParaRPr lang="en-US"/>
          </a:p>
        </p:txBody>
      </p:sp>
      <p:sp>
        <p:nvSpPr>
          <p:cNvPr id="5" name="Footer Placeholder 4">
            <a:extLst>
              <a:ext uri="{FF2B5EF4-FFF2-40B4-BE49-F238E27FC236}">
                <a16:creationId xmlns:a16="http://schemas.microsoft.com/office/drawing/2014/main" id="{B8087AB5-5974-D82C-0189-D6AE8622E7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59ADB-E6A0-6617-9D17-E65F0308BFA2}"/>
              </a:ext>
            </a:extLst>
          </p:cNvPr>
          <p:cNvSpPr>
            <a:spLocks noGrp="1"/>
          </p:cNvSpPr>
          <p:nvPr>
            <p:ph type="sldNum" sz="quarter" idx="12"/>
          </p:nvPr>
        </p:nvSpPr>
        <p:spPr/>
        <p:txBody>
          <a:bodyPr/>
          <a:lstStyle/>
          <a:p>
            <a:fld id="{0CDFF6A8-1CBF-48BD-897C-6E95B07E2D4E}" type="slidenum">
              <a:rPr lang="en-US" smtClean="0"/>
              <a:t>‹#›</a:t>
            </a:fld>
            <a:endParaRPr lang="en-US"/>
          </a:p>
        </p:txBody>
      </p:sp>
    </p:spTree>
    <p:extLst>
      <p:ext uri="{BB962C8B-B14F-4D97-AF65-F5344CB8AC3E}">
        <p14:creationId xmlns:p14="http://schemas.microsoft.com/office/powerpoint/2010/main" val="150653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375996-3761-44CE-2497-2EF8DA534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0F12B6-FACC-C4D1-F39D-A3972811B2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5C576-6AD7-63DF-0FA9-BD21D1543571}"/>
              </a:ext>
            </a:extLst>
          </p:cNvPr>
          <p:cNvSpPr>
            <a:spLocks noGrp="1"/>
          </p:cNvSpPr>
          <p:nvPr>
            <p:ph type="dt" sz="half" idx="10"/>
          </p:nvPr>
        </p:nvSpPr>
        <p:spPr/>
        <p:txBody>
          <a:bodyPr/>
          <a:lstStyle/>
          <a:p>
            <a:fld id="{B59D39CC-63C9-44AB-AF48-7E8CC1C918F6}" type="datetimeFigureOut">
              <a:rPr lang="en-US" smtClean="0"/>
              <a:t>8/27/23</a:t>
            </a:fld>
            <a:endParaRPr lang="en-US"/>
          </a:p>
        </p:txBody>
      </p:sp>
      <p:sp>
        <p:nvSpPr>
          <p:cNvPr id="5" name="Footer Placeholder 4">
            <a:extLst>
              <a:ext uri="{FF2B5EF4-FFF2-40B4-BE49-F238E27FC236}">
                <a16:creationId xmlns:a16="http://schemas.microsoft.com/office/drawing/2014/main" id="{36730E1F-3F60-7EDB-F8B1-344359B545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4A1FF3-ECF6-F477-2C85-91F947820000}"/>
              </a:ext>
            </a:extLst>
          </p:cNvPr>
          <p:cNvSpPr>
            <a:spLocks noGrp="1"/>
          </p:cNvSpPr>
          <p:nvPr>
            <p:ph type="sldNum" sz="quarter" idx="12"/>
          </p:nvPr>
        </p:nvSpPr>
        <p:spPr/>
        <p:txBody>
          <a:bodyPr/>
          <a:lstStyle/>
          <a:p>
            <a:fld id="{0CDFF6A8-1CBF-48BD-897C-6E95B07E2D4E}" type="slidenum">
              <a:rPr lang="en-US" smtClean="0"/>
              <a:t>‹#›</a:t>
            </a:fld>
            <a:endParaRPr lang="en-US"/>
          </a:p>
        </p:txBody>
      </p:sp>
    </p:spTree>
    <p:extLst>
      <p:ext uri="{BB962C8B-B14F-4D97-AF65-F5344CB8AC3E}">
        <p14:creationId xmlns:p14="http://schemas.microsoft.com/office/powerpoint/2010/main" val="1497754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p:bg>
      <p:bgPr>
        <a:solidFill>
          <a:schemeClr val="bg1">
            <a:alpha val="37000"/>
          </a:schemeClr>
        </a:solidFill>
        <a:effectLst/>
      </p:bgPr>
    </p:bg>
    <p:spTree>
      <p:nvGrpSpPr>
        <p:cNvPr id="1" name=""/>
        <p:cNvGrpSpPr/>
        <p:nvPr/>
      </p:nvGrpSpPr>
      <p:grpSpPr>
        <a:xfrm>
          <a:off x="0" y="0"/>
          <a:ext cx="0" cy="0"/>
          <a:chOff x="0" y="0"/>
          <a:chExt cx="0" cy="0"/>
        </a:xfrm>
      </p:grpSpPr>
      <p:sp>
        <p:nvSpPr>
          <p:cNvPr id="4" name="Rectangle 3"/>
          <p:cNvSpPr/>
          <p:nvPr/>
        </p:nvSpPr>
        <p:spPr>
          <a:xfrm>
            <a:off x="2" y="-2"/>
            <a:ext cx="12191999" cy="45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solidFill>
                <a:schemeClr val="lt1"/>
              </a:solidFill>
              <a:latin typeface="Goudy Oldstyle Std Regular" charset="0"/>
            </a:endParaRPr>
          </a:p>
        </p:txBody>
      </p:sp>
      <p:sp>
        <p:nvSpPr>
          <p:cNvPr id="5" name="Text Placeholder 4"/>
          <p:cNvSpPr>
            <a:spLocks noGrp="1"/>
          </p:cNvSpPr>
          <p:nvPr>
            <p:ph type="body" sz="quarter" idx="10" hasCustomPrompt="1"/>
          </p:nvPr>
        </p:nvSpPr>
        <p:spPr>
          <a:xfrm>
            <a:off x="929857" y="1255212"/>
            <a:ext cx="9718347" cy="2715557"/>
          </a:xfrm>
        </p:spPr>
        <p:txBody>
          <a:bodyPr anchor="b" anchorCtr="0">
            <a:noAutofit/>
          </a:bodyPr>
          <a:lstStyle>
            <a:lvl1pPr marL="0" indent="0">
              <a:lnSpc>
                <a:spcPct val="90000"/>
              </a:lnSpc>
              <a:spcBef>
                <a:spcPts val="0"/>
              </a:spcBef>
              <a:buNone/>
              <a:defRPr sz="6000" baseline="0">
                <a:solidFill>
                  <a:schemeClr val="bg1"/>
                </a:solidFill>
              </a:defRPr>
            </a:lvl1pPr>
          </a:lstStyle>
          <a:p>
            <a:pPr lvl="0"/>
            <a:r>
              <a:rPr lang="en-US" dirty="0"/>
              <a:t>Presentation Title</a:t>
            </a:r>
          </a:p>
          <a:p>
            <a:pPr lvl="0"/>
            <a:r>
              <a:rPr lang="en-US" dirty="0"/>
              <a:t>Goes Here</a:t>
            </a:r>
          </a:p>
        </p:txBody>
      </p:sp>
      <p:pic>
        <p:nvPicPr>
          <p:cNvPr id="7" name="Picture 6" descr="UTHSA_logo_H_Full-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4669" y="5179645"/>
            <a:ext cx="4105255" cy="1057347"/>
          </a:xfrm>
          <a:prstGeom prst="rect">
            <a:avLst/>
          </a:prstGeom>
        </p:spPr>
      </p:pic>
    </p:spTree>
    <p:extLst>
      <p:ext uri="{BB962C8B-B14F-4D97-AF65-F5344CB8AC3E}">
        <p14:creationId xmlns:p14="http://schemas.microsoft.com/office/powerpoint/2010/main" val="14341090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871004"/>
            <a:ext cx="10515600" cy="699379"/>
          </a:xfrm>
        </p:spPr>
        <p:txBody>
          <a:bodyPr>
            <a:normAutofit/>
          </a:bodyPr>
          <a:lstStyle>
            <a:lvl1pPr>
              <a:defRPr sz="4000" baseline="0"/>
            </a:lvl1pPr>
          </a:lstStyle>
          <a:p>
            <a:r>
              <a:rPr lang="en-US" dirty="0"/>
              <a:t>Click to insert Slide Headline</a:t>
            </a:r>
          </a:p>
        </p:txBody>
      </p:sp>
      <p:sp>
        <p:nvSpPr>
          <p:cNvPr id="4" name="Content Placeholder 3"/>
          <p:cNvSpPr>
            <a:spLocks noGrp="1"/>
          </p:cNvSpPr>
          <p:nvPr>
            <p:ph sz="half" idx="2" hasCustomPrompt="1"/>
          </p:nvPr>
        </p:nvSpPr>
        <p:spPr>
          <a:xfrm>
            <a:off x="839788" y="2268588"/>
            <a:ext cx="5050024" cy="3273927"/>
          </a:xfrm>
        </p:spPr>
        <p:txBody>
          <a:bodyPr>
            <a:normAutofit/>
          </a:bodyPr>
          <a:lstStyle>
            <a:lvl1pPr marL="0" indent="0">
              <a:buNone/>
              <a:defRPr sz="2200">
                <a:solidFill>
                  <a:schemeClr val="tx2"/>
                </a:solidFill>
              </a:defRPr>
            </a:lvl1pPr>
          </a:lstStyle>
          <a:p>
            <a:pPr lvl="0"/>
            <a:r>
              <a:rPr lang="en-US" dirty="0"/>
              <a:t>Click to insert text</a:t>
            </a:r>
          </a:p>
        </p:txBody>
      </p:sp>
      <p:sp>
        <p:nvSpPr>
          <p:cNvPr id="7" name="Content Placeholder 3"/>
          <p:cNvSpPr>
            <a:spLocks noGrp="1"/>
          </p:cNvSpPr>
          <p:nvPr>
            <p:ph sz="half" idx="10" hasCustomPrompt="1"/>
          </p:nvPr>
        </p:nvSpPr>
        <p:spPr>
          <a:xfrm>
            <a:off x="6306672" y="2268588"/>
            <a:ext cx="5048717" cy="3273927"/>
          </a:xfrm>
        </p:spPr>
        <p:txBody>
          <a:bodyPr>
            <a:normAutofit/>
          </a:bodyPr>
          <a:lstStyle>
            <a:lvl1pPr marL="0" indent="0">
              <a:buNone/>
              <a:defRPr sz="2200">
                <a:solidFill>
                  <a:schemeClr val="tx2"/>
                </a:solidFill>
              </a:defRPr>
            </a:lvl1pPr>
          </a:lstStyle>
          <a:p>
            <a:pPr lvl="0"/>
            <a:r>
              <a:rPr lang="en-US" dirty="0"/>
              <a:t>Click to insert text</a:t>
            </a:r>
          </a:p>
        </p:txBody>
      </p:sp>
      <p:sp>
        <p:nvSpPr>
          <p:cNvPr id="5" name="Text Placeholder 4"/>
          <p:cNvSpPr>
            <a:spLocks noGrp="1"/>
          </p:cNvSpPr>
          <p:nvPr>
            <p:ph type="body" sz="quarter" idx="11" hasCustomPrompt="1"/>
          </p:nvPr>
        </p:nvSpPr>
        <p:spPr>
          <a:xfrm>
            <a:off x="839788" y="1632479"/>
            <a:ext cx="5049835" cy="544194"/>
          </a:xfrm>
        </p:spPr>
        <p:txBody>
          <a:bodyPr anchor="ctr" anchorCtr="0">
            <a:normAutofit/>
          </a:bodyPr>
          <a:lstStyle>
            <a:lvl1pPr marL="0" indent="0">
              <a:spcBef>
                <a:spcPts val="0"/>
              </a:spcBef>
              <a:buNone/>
              <a:defRPr sz="2700" baseline="0">
                <a:solidFill>
                  <a:schemeClr val="accent2"/>
                </a:solidFill>
              </a:defRPr>
            </a:lvl1pPr>
            <a:lvl2pPr>
              <a:defRPr sz="2700">
                <a:solidFill>
                  <a:schemeClr val="accent1">
                    <a:lumMod val="40000"/>
                    <a:lumOff val="60000"/>
                  </a:schemeClr>
                </a:solidFill>
              </a:defRPr>
            </a:lvl2pPr>
            <a:lvl3pPr>
              <a:defRPr sz="2700">
                <a:solidFill>
                  <a:schemeClr val="accent1">
                    <a:lumMod val="40000"/>
                    <a:lumOff val="60000"/>
                  </a:schemeClr>
                </a:solidFill>
              </a:defRPr>
            </a:lvl3pPr>
            <a:lvl4pPr>
              <a:defRPr sz="2700">
                <a:solidFill>
                  <a:schemeClr val="accent1">
                    <a:lumMod val="40000"/>
                    <a:lumOff val="60000"/>
                  </a:schemeClr>
                </a:solidFill>
              </a:defRPr>
            </a:lvl4pPr>
            <a:lvl5pPr>
              <a:defRPr sz="2700">
                <a:solidFill>
                  <a:schemeClr val="accent1">
                    <a:lumMod val="40000"/>
                    <a:lumOff val="60000"/>
                  </a:schemeClr>
                </a:solidFill>
              </a:defRPr>
            </a:lvl5pPr>
          </a:lstStyle>
          <a:p>
            <a:pPr lvl="0"/>
            <a:r>
              <a:rPr lang="en-US" dirty="0"/>
              <a:t>Insert Subhead</a:t>
            </a:r>
          </a:p>
        </p:txBody>
      </p:sp>
      <p:sp>
        <p:nvSpPr>
          <p:cNvPr id="10" name="Text Placeholder 9"/>
          <p:cNvSpPr>
            <a:spLocks noGrp="1"/>
          </p:cNvSpPr>
          <p:nvPr>
            <p:ph type="body" sz="quarter" idx="12" hasCustomPrompt="1"/>
          </p:nvPr>
        </p:nvSpPr>
        <p:spPr>
          <a:xfrm>
            <a:off x="6306672" y="1632852"/>
            <a:ext cx="5048717" cy="544194"/>
          </a:xfrm>
        </p:spPr>
        <p:txBody>
          <a:bodyPr anchor="ctr" anchorCtr="0">
            <a:noAutofit/>
          </a:bodyPr>
          <a:lstStyle>
            <a:lvl1pPr marL="0" indent="0">
              <a:buNone/>
              <a:defRPr sz="2700">
                <a:solidFill>
                  <a:schemeClr val="accent2"/>
                </a:solidFill>
              </a:defRPr>
            </a:lvl1pPr>
            <a:lvl2pPr marL="342900" indent="0">
              <a:buNone/>
              <a:defRPr sz="2700">
                <a:solidFill>
                  <a:schemeClr val="accent1"/>
                </a:solidFill>
              </a:defRPr>
            </a:lvl2pPr>
            <a:lvl3pPr marL="685800" indent="0">
              <a:buNone/>
              <a:defRPr sz="2700">
                <a:solidFill>
                  <a:schemeClr val="accent1"/>
                </a:solidFill>
              </a:defRPr>
            </a:lvl3pPr>
            <a:lvl4pPr marL="1028700" indent="0">
              <a:buNone/>
              <a:defRPr sz="2700">
                <a:solidFill>
                  <a:schemeClr val="accent1"/>
                </a:solidFill>
              </a:defRPr>
            </a:lvl4pPr>
            <a:lvl5pPr marL="1371600" indent="0">
              <a:buNone/>
              <a:defRPr sz="2700">
                <a:solidFill>
                  <a:schemeClr val="accent1"/>
                </a:solidFill>
              </a:defRPr>
            </a:lvl5pPr>
          </a:lstStyle>
          <a:p>
            <a:pPr lvl="0"/>
            <a:r>
              <a:rPr lang="en-US" dirty="0"/>
              <a:t>Insert Subhead</a:t>
            </a:r>
          </a:p>
        </p:txBody>
      </p:sp>
    </p:spTree>
    <p:extLst>
      <p:ext uri="{BB962C8B-B14F-4D97-AF65-F5344CB8AC3E}">
        <p14:creationId xmlns:p14="http://schemas.microsoft.com/office/powerpoint/2010/main" val="61758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p:bg>
      <p:bgPr>
        <a:solidFill>
          <a:schemeClr val="bg1">
            <a:alpha val="37000"/>
          </a:schemeClr>
        </a:solidFill>
        <a:effectLst/>
      </p:bgPr>
    </p:bg>
    <p:spTree>
      <p:nvGrpSpPr>
        <p:cNvPr id="1" name=""/>
        <p:cNvGrpSpPr/>
        <p:nvPr/>
      </p:nvGrpSpPr>
      <p:grpSpPr>
        <a:xfrm>
          <a:off x="0" y="0"/>
          <a:ext cx="0" cy="0"/>
          <a:chOff x="0" y="0"/>
          <a:chExt cx="0" cy="0"/>
        </a:xfrm>
      </p:grpSpPr>
      <p:sp>
        <p:nvSpPr>
          <p:cNvPr id="4" name="Rectangle 3"/>
          <p:cNvSpPr/>
          <p:nvPr/>
        </p:nvSpPr>
        <p:spPr>
          <a:xfrm>
            <a:off x="2" y="-2"/>
            <a:ext cx="12191999" cy="45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solidFill>
                <a:schemeClr val="lt1"/>
              </a:solidFill>
              <a:latin typeface="Goudy Oldstyle Std Regular" charset="0"/>
            </a:endParaRPr>
          </a:p>
        </p:txBody>
      </p:sp>
      <p:sp>
        <p:nvSpPr>
          <p:cNvPr id="5" name="Text Placeholder 4"/>
          <p:cNvSpPr>
            <a:spLocks noGrp="1"/>
          </p:cNvSpPr>
          <p:nvPr>
            <p:ph type="body" sz="quarter" idx="10" hasCustomPrompt="1"/>
          </p:nvPr>
        </p:nvSpPr>
        <p:spPr>
          <a:xfrm>
            <a:off x="929857" y="1255212"/>
            <a:ext cx="9718347" cy="2715557"/>
          </a:xfrm>
        </p:spPr>
        <p:txBody>
          <a:bodyPr anchor="b" anchorCtr="0">
            <a:noAutofit/>
          </a:bodyPr>
          <a:lstStyle>
            <a:lvl1pPr marL="0" indent="0">
              <a:lnSpc>
                <a:spcPct val="90000"/>
              </a:lnSpc>
              <a:spcBef>
                <a:spcPts val="0"/>
              </a:spcBef>
              <a:buNone/>
              <a:defRPr sz="6000" baseline="0">
                <a:solidFill>
                  <a:schemeClr val="bg1"/>
                </a:solidFill>
              </a:defRPr>
            </a:lvl1pPr>
          </a:lstStyle>
          <a:p>
            <a:pPr lvl="0"/>
            <a:r>
              <a:rPr lang="en-US" dirty="0"/>
              <a:t>Presentation Title</a:t>
            </a:r>
          </a:p>
          <a:p>
            <a:pPr lvl="0"/>
            <a:r>
              <a:rPr lang="en-US" dirty="0"/>
              <a:t>Goes Here</a:t>
            </a:r>
          </a:p>
        </p:txBody>
      </p:sp>
      <p:pic>
        <p:nvPicPr>
          <p:cNvPr id="7" name="Picture 6" descr="UTHSA_logo_H_Full-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4669" y="5179645"/>
            <a:ext cx="4105255" cy="1057347"/>
          </a:xfrm>
          <a:prstGeom prst="rect">
            <a:avLst/>
          </a:prstGeom>
        </p:spPr>
      </p:pic>
    </p:spTree>
    <p:extLst>
      <p:ext uri="{BB962C8B-B14F-4D97-AF65-F5344CB8AC3E}">
        <p14:creationId xmlns:p14="http://schemas.microsoft.com/office/powerpoint/2010/main" val="40515305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Blue">
    <p:bg>
      <p:bgPr>
        <a:solidFill>
          <a:schemeClr val="bg1">
            <a:alpha val="37000"/>
          </a:schemeClr>
        </a:solidFill>
        <a:effectLst/>
      </p:bgPr>
    </p:bg>
    <p:spTree>
      <p:nvGrpSpPr>
        <p:cNvPr id="1" name=""/>
        <p:cNvGrpSpPr/>
        <p:nvPr/>
      </p:nvGrpSpPr>
      <p:grpSpPr>
        <a:xfrm>
          <a:off x="0" y="0"/>
          <a:ext cx="0" cy="0"/>
          <a:chOff x="0" y="0"/>
          <a:chExt cx="0" cy="0"/>
        </a:xfrm>
      </p:grpSpPr>
      <p:sp>
        <p:nvSpPr>
          <p:cNvPr id="4" name="Rectangle 3"/>
          <p:cNvSpPr/>
          <p:nvPr/>
        </p:nvSpPr>
        <p:spPr>
          <a:xfrm>
            <a:off x="2" y="0"/>
            <a:ext cx="12191999"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Goudy Oldstyle Std Regular" charset="0"/>
            </a:endParaRPr>
          </a:p>
        </p:txBody>
      </p:sp>
      <p:sp>
        <p:nvSpPr>
          <p:cNvPr id="5" name="Text Placeholder 4"/>
          <p:cNvSpPr>
            <a:spLocks noGrp="1"/>
          </p:cNvSpPr>
          <p:nvPr>
            <p:ph type="body" sz="quarter" idx="10" hasCustomPrompt="1"/>
          </p:nvPr>
        </p:nvSpPr>
        <p:spPr>
          <a:xfrm>
            <a:off x="929857" y="1177155"/>
            <a:ext cx="9718347" cy="2715557"/>
          </a:xfrm>
        </p:spPr>
        <p:txBody>
          <a:bodyPr anchor="b" anchorCtr="0">
            <a:noAutofit/>
          </a:bodyPr>
          <a:lstStyle>
            <a:lvl1pPr marL="0" indent="0">
              <a:lnSpc>
                <a:spcPct val="90000"/>
              </a:lnSpc>
              <a:spcBef>
                <a:spcPts val="0"/>
              </a:spcBef>
              <a:buNone/>
              <a:defRPr sz="4500" baseline="0">
                <a:solidFill>
                  <a:schemeClr val="bg1"/>
                </a:solidFill>
              </a:defRPr>
            </a:lvl1pPr>
          </a:lstStyle>
          <a:p>
            <a:pPr lvl="0"/>
            <a:r>
              <a:rPr lang="en-US" dirty="0"/>
              <a:t>Section Headline</a:t>
            </a:r>
          </a:p>
          <a:p>
            <a:pPr lvl="0"/>
            <a:r>
              <a:rPr lang="en-US" dirty="0"/>
              <a:t>Goes Here</a:t>
            </a:r>
          </a:p>
        </p:txBody>
      </p:sp>
    </p:spTree>
    <p:extLst>
      <p:ext uri="{BB962C8B-B14F-4D97-AF65-F5344CB8AC3E}">
        <p14:creationId xmlns:p14="http://schemas.microsoft.com/office/powerpoint/2010/main" val="38516397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Divider Green">
    <p:bg>
      <p:bgPr>
        <a:solidFill>
          <a:schemeClr val="bg1">
            <a:alpha val="37000"/>
          </a:schemeClr>
        </a:solidFill>
        <a:effectLst/>
      </p:bgPr>
    </p:bg>
    <p:spTree>
      <p:nvGrpSpPr>
        <p:cNvPr id="1" name=""/>
        <p:cNvGrpSpPr/>
        <p:nvPr/>
      </p:nvGrpSpPr>
      <p:grpSpPr>
        <a:xfrm>
          <a:off x="0" y="0"/>
          <a:ext cx="0" cy="0"/>
          <a:chOff x="0" y="0"/>
          <a:chExt cx="0" cy="0"/>
        </a:xfrm>
      </p:grpSpPr>
      <p:sp>
        <p:nvSpPr>
          <p:cNvPr id="4" name="Rectangle 3"/>
          <p:cNvSpPr/>
          <p:nvPr/>
        </p:nvSpPr>
        <p:spPr>
          <a:xfrm>
            <a:off x="2" y="0"/>
            <a:ext cx="12191999"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Goudy Oldstyle Std Regular" charset="0"/>
            </a:endParaRPr>
          </a:p>
        </p:txBody>
      </p:sp>
      <p:sp>
        <p:nvSpPr>
          <p:cNvPr id="5" name="Text Placeholder 4"/>
          <p:cNvSpPr>
            <a:spLocks noGrp="1"/>
          </p:cNvSpPr>
          <p:nvPr>
            <p:ph type="body" sz="quarter" idx="10" hasCustomPrompt="1"/>
          </p:nvPr>
        </p:nvSpPr>
        <p:spPr>
          <a:xfrm>
            <a:off x="929857" y="1177156"/>
            <a:ext cx="9718347" cy="2715557"/>
          </a:xfrm>
        </p:spPr>
        <p:txBody>
          <a:bodyPr anchor="b" anchorCtr="0">
            <a:noAutofit/>
          </a:bodyPr>
          <a:lstStyle>
            <a:lvl1pPr marL="0" indent="0">
              <a:lnSpc>
                <a:spcPct val="90000"/>
              </a:lnSpc>
              <a:spcBef>
                <a:spcPts val="0"/>
              </a:spcBef>
              <a:buNone/>
              <a:defRPr sz="4500" baseline="0">
                <a:solidFill>
                  <a:schemeClr val="bg1"/>
                </a:solidFill>
              </a:defRPr>
            </a:lvl1pPr>
          </a:lstStyle>
          <a:p>
            <a:pPr lvl="0"/>
            <a:r>
              <a:rPr lang="en-US" dirty="0"/>
              <a:t>Section Headline</a:t>
            </a:r>
          </a:p>
          <a:p>
            <a:pPr lvl="0"/>
            <a:r>
              <a:rPr lang="en-US" dirty="0"/>
              <a:t>Goes Here</a:t>
            </a:r>
          </a:p>
        </p:txBody>
      </p:sp>
    </p:spTree>
    <p:extLst>
      <p:ext uri="{BB962C8B-B14F-4D97-AF65-F5344CB8AC3E}">
        <p14:creationId xmlns:p14="http://schemas.microsoft.com/office/powerpoint/2010/main" val="34744584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Divider Orange">
    <p:spTree>
      <p:nvGrpSpPr>
        <p:cNvPr id="1" name=""/>
        <p:cNvGrpSpPr/>
        <p:nvPr/>
      </p:nvGrpSpPr>
      <p:grpSpPr>
        <a:xfrm>
          <a:off x="0" y="0"/>
          <a:ext cx="0" cy="0"/>
          <a:chOff x="0" y="0"/>
          <a:chExt cx="0" cy="0"/>
        </a:xfrm>
      </p:grpSpPr>
      <p:sp>
        <p:nvSpPr>
          <p:cNvPr id="3" name="Rectangle 2"/>
          <p:cNvSpPr/>
          <p:nvPr userDrawn="1"/>
        </p:nvSpPr>
        <p:spPr>
          <a:xfrm>
            <a:off x="2" y="-2"/>
            <a:ext cx="12191999" cy="45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solidFill>
                <a:schemeClr val="lt1"/>
              </a:solidFill>
              <a:latin typeface="Goudy Oldstyle Std Regular" charset="0"/>
            </a:endParaRPr>
          </a:p>
        </p:txBody>
      </p:sp>
      <p:sp>
        <p:nvSpPr>
          <p:cNvPr id="2" name="Title 1"/>
          <p:cNvSpPr>
            <a:spLocks noGrp="1"/>
          </p:cNvSpPr>
          <p:nvPr>
            <p:ph type="title" hasCustomPrompt="1"/>
          </p:nvPr>
        </p:nvSpPr>
        <p:spPr>
          <a:xfrm>
            <a:off x="926592" y="1179576"/>
            <a:ext cx="9729216" cy="2715768"/>
          </a:xfrm>
        </p:spPr>
        <p:txBody>
          <a:bodyPr anchor="b" anchorCtr="0">
            <a:noAutofit/>
          </a:bodyPr>
          <a:lstStyle>
            <a:lvl1pPr>
              <a:defRPr sz="4500" baseline="0">
                <a:solidFill>
                  <a:schemeClr val="bg2"/>
                </a:solidFill>
              </a:defRPr>
            </a:lvl1pPr>
          </a:lstStyle>
          <a:p>
            <a:pPr lvl="0"/>
            <a:r>
              <a:rPr lang="en-US" dirty="0"/>
              <a:t>Section Headline</a:t>
            </a:r>
            <a:br>
              <a:rPr lang="en-US" dirty="0"/>
            </a:br>
            <a:r>
              <a:rPr lang="en-US" dirty="0"/>
              <a:t>Goes Here</a:t>
            </a:r>
          </a:p>
        </p:txBody>
      </p:sp>
    </p:spTree>
    <p:extLst>
      <p:ext uri="{BB962C8B-B14F-4D97-AF65-F5344CB8AC3E}">
        <p14:creationId xmlns:p14="http://schemas.microsoft.com/office/powerpoint/2010/main" val="261441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hoto +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464460"/>
            <a:ext cx="10515600" cy="1063486"/>
          </a:xfrm>
          <a:solidFill>
            <a:schemeClr val="tx1"/>
          </a:solidFill>
          <a:ln>
            <a:noFill/>
          </a:ln>
        </p:spPr>
        <p:txBody>
          <a:bodyPr lIns="182880" tIns="91440" rIns="274320" bIns="274320" anchor="t" anchorCtr="0">
            <a:normAutofit/>
          </a:bodyPr>
          <a:lstStyle>
            <a:lvl1pPr>
              <a:lnSpc>
                <a:spcPct val="100000"/>
              </a:lnSpc>
              <a:defRPr sz="2400">
                <a:solidFill>
                  <a:schemeClr val="bg2"/>
                </a:solidFill>
              </a:defRPr>
            </a:lvl1pPr>
          </a:lstStyle>
          <a:p>
            <a:r>
              <a:rPr lang="en-US" dirty="0"/>
              <a:t>Click to insert photo caption.</a:t>
            </a:r>
          </a:p>
        </p:txBody>
      </p:sp>
      <p:sp>
        <p:nvSpPr>
          <p:cNvPr id="5" name="Picture Placeholder 4"/>
          <p:cNvSpPr>
            <a:spLocks noGrp="1"/>
          </p:cNvSpPr>
          <p:nvPr>
            <p:ph type="pic" sz="quarter" idx="10"/>
          </p:nvPr>
        </p:nvSpPr>
        <p:spPr>
          <a:xfrm>
            <a:off x="838200" y="685835"/>
            <a:ext cx="10515600" cy="3778624"/>
          </a:xfrm>
        </p:spPr>
        <p:txBody>
          <a:bodyPr anchor="ctr" anchorCtr="0"/>
          <a:lstStyle>
            <a:lvl1pPr marL="0" indent="0" algn="ctr">
              <a:buNone/>
              <a:defRPr>
                <a:solidFill>
                  <a:schemeClr val="accent2"/>
                </a:solidFill>
              </a:defRPr>
            </a:lvl1pPr>
          </a:lstStyle>
          <a:p>
            <a:r>
              <a:rPr lang="en-US"/>
              <a:t>Click icon to add picture</a:t>
            </a:r>
            <a:endParaRPr lang="en-US" dirty="0"/>
          </a:p>
        </p:txBody>
      </p:sp>
    </p:spTree>
    <p:extLst>
      <p:ext uri="{BB962C8B-B14F-4D97-AF65-F5344CB8AC3E}">
        <p14:creationId xmlns:p14="http://schemas.microsoft.com/office/powerpoint/2010/main" val="118778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 Column Text +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597368"/>
            <a:ext cx="10515600" cy="1191092"/>
          </a:xfrm>
        </p:spPr>
        <p:txBody>
          <a:bodyPr>
            <a:normAutofit/>
          </a:bodyPr>
          <a:lstStyle>
            <a:lvl1pPr>
              <a:defRPr sz="4000" baseline="0"/>
            </a:lvl1pPr>
          </a:lstStyle>
          <a:p>
            <a:r>
              <a:rPr lang="en-US" dirty="0"/>
              <a:t>Click to insert Slide Headline</a:t>
            </a:r>
          </a:p>
        </p:txBody>
      </p:sp>
      <p:sp>
        <p:nvSpPr>
          <p:cNvPr id="4" name="Content Placeholder 3"/>
          <p:cNvSpPr>
            <a:spLocks noGrp="1"/>
          </p:cNvSpPr>
          <p:nvPr>
            <p:ph sz="half" idx="2" hasCustomPrompt="1"/>
          </p:nvPr>
        </p:nvSpPr>
        <p:spPr>
          <a:xfrm>
            <a:off x="839789" y="1922930"/>
            <a:ext cx="5157787" cy="4172604"/>
          </a:xfrm>
        </p:spPr>
        <p:txBody>
          <a:bodyPr>
            <a:normAutofit/>
          </a:bodyPr>
          <a:lstStyle>
            <a:lvl1pPr marL="0" indent="0">
              <a:buNone/>
              <a:defRPr sz="2200">
                <a:solidFill>
                  <a:schemeClr val="tx2"/>
                </a:solidFill>
              </a:defRPr>
            </a:lvl1pPr>
          </a:lstStyle>
          <a:p>
            <a:pPr lvl="0"/>
            <a:r>
              <a:rPr lang="en-US" dirty="0"/>
              <a:t>Click to insert text</a:t>
            </a:r>
          </a:p>
        </p:txBody>
      </p:sp>
      <p:sp>
        <p:nvSpPr>
          <p:cNvPr id="11" name="Picture Placeholder 10"/>
          <p:cNvSpPr>
            <a:spLocks noGrp="1"/>
          </p:cNvSpPr>
          <p:nvPr>
            <p:ph type="pic" sz="quarter" idx="10"/>
          </p:nvPr>
        </p:nvSpPr>
        <p:spPr>
          <a:xfrm>
            <a:off x="6484937" y="1922930"/>
            <a:ext cx="4870451" cy="3671046"/>
          </a:xfrm>
        </p:spPr>
        <p:txBody>
          <a:bodyPr anchor="ctr" anchorCtr="0"/>
          <a:lstStyle>
            <a:lvl1pPr marL="0" indent="0" algn="ctr">
              <a:buNone/>
              <a:defRPr>
                <a:solidFill>
                  <a:schemeClr val="accent2"/>
                </a:solidFill>
              </a:defRPr>
            </a:lvl1pPr>
          </a:lstStyle>
          <a:p>
            <a:r>
              <a:rPr lang="en-US"/>
              <a:t>Click icon to add picture</a:t>
            </a:r>
          </a:p>
        </p:txBody>
      </p:sp>
    </p:spTree>
    <p:extLst>
      <p:ext uri="{BB962C8B-B14F-4D97-AF65-F5344CB8AC3E}">
        <p14:creationId xmlns:p14="http://schemas.microsoft.com/office/powerpoint/2010/main" val="306011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AF002-6906-8816-B1AC-0B488C03CD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D5A30A-70DF-D48A-3145-2F00AF80B9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60EBA8-FA44-D1A6-A5AA-D0C940904E85}"/>
              </a:ext>
            </a:extLst>
          </p:cNvPr>
          <p:cNvSpPr>
            <a:spLocks noGrp="1"/>
          </p:cNvSpPr>
          <p:nvPr>
            <p:ph type="dt" sz="half" idx="10"/>
          </p:nvPr>
        </p:nvSpPr>
        <p:spPr/>
        <p:txBody>
          <a:bodyPr/>
          <a:lstStyle/>
          <a:p>
            <a:fld id="{B59D39CC-63C9-44AB-AF48-7E8CC1C918F6}" type="datetimeFigureOut">
              <a:rPr lang="en-US" smtClean="0"/>
              <a:t>8/27/23</a:t>
            </a:fld>
            <a:endParaRPr lang="en-US"/>
          </a:p>
        </p:txBody>
      </p:sp>
      <p:sp>
        <p:nvSpPr>
          <p:cNvPr id="5" name="Footer Placeholder 4">
            <a:extLst>
              <a:ext uri="{FF2B5EF4-FFF2-40B4-BE49-F238E27FC236}">
                <a16:creationId xmlns:a16="http://schemas.microsoft.com/office/drawing/2014/main" id="{1C9F768B-A8CD-4193-09D7-09F7CA5104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CC5C1C-1DEA-5F03-9306-1ADD51EF0241}"/>
              </a:ext>
            </a:extLst>
          </p:cNvPr>
          <p:cNvSpPr>
            <a:spLocks noGrp="1"/>
          </p:cNvSpPr>
          <p:nvPr>
            <p:ph type="sldNum" sz="quarter" idx="12"/>
          </p:nvPr>
        </p:nvSpPr>
        <p:spPr/>
        <p:txBody>
          <a:bodyPr/>
          <a:lstStyle/>
          <a:p>
            <a:fld id="{0CDFF6A8-1CBF-48BD-897C-6E95B07E2D4E}" type="slidenum">
              <a:rPr lang="en-US" smtClean="0"/>
              <a:t>‹#›</a:t>
            </a:fld>
            <a:endParaRPr lang="en-US"/>
          </a:p>
        </p:txBody>
      </p:sp>
    </p:spTree>
    <p:extLst>
      <p:ext uri="{BB962C8B-B14F-4D97-AF65-F5344CB8AC3E}">
        <p14:creationId xmlns:p14="http://schemas.microsoft.com/office/powerpoint/2010/main" val="2687213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Subhead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5" y="1044076"/>
            <a:ext cx="3352800" cy="569572"/>
          </a:xfrm>
        </p:spPr>
        <p:txBody>
          <a:bodyPr>
            <a:normAutofit/>
          </a:bodyPr>
          <a:lstStyle>
            <a:lvl1pPr>
              <a:defRPr sz="2700" baseline="0">
                <a:solidFill>
                  <a:schemeClr val="accent2"/>
                </a:solidFill>
              </a:defRPr>
            </a:lvl1pPr>
          </a:lstStyle>
          <a:p>
            <a:r>
              <a:rPr lang="en-US" dirty="0"/>
              <a:t>Headline 1</a:t>
            </a:r>
          </a:p>
        </p:txBody>
      </p:sp>
      <p:sp>
        <p:nvSpPr>
          <p:cNvPr id="4" name="Content Placeholder 3"/>
          <p:cNvSpPr>
            <a:spLocks noGrp="1"/>
          </p:cNvSpPr>
          <p:nvPr>
            <p:ph sz="half" idx="2" hasCustomPrompt="1"/>
          </p:nvPr>
        </p:nvSpPr>
        <p:spPr>
          <a:xfrm>
            <a:off x="839787" y="1775015"/>
            <a:ext cx="3352800" cy="3757657"/>
          </a:xfrm>
        </p:spPr>
        <p:txBody>
          <a:bodyPr>
            <a:normAutofit/>
          </a:bodyPr>
          <a:lstStyle>
            <a:lvl1pPr marL="0" indent="0">
              <a:lnSpc>
                <a:spcPct val="90000"/>
              </a:lnSpc>
              <a:spcBef>
                <a:spcPts val="750"/>
              </a:spcBef>
              <a:buNone/>
              <a:defRPr sz="1800">
                <a:solidFill>
                  <a:schemeClr val="tx2"/>
                </a:solidFill>
              </a:defRPr>
            </a:lvl1pPr>
          </a:lstStyle>
          <a:p>
            <a:pPr lvl="0"/>
            <a:r>
              <a:rPr lang="en-US" dirty="0"/>
              <a:t>Click to insert text</a:t>
            </a:r>
          </a:p>
        </p:txBody>
      </p:sp>
      <p:sp>
        <p:nvSpPr>
          <p:cNvPr id="6" name="Content Placeholder 3"/>
          <p:cNvSpPr>
            <a:spLocks noGrp="1"/>
          </p:cNvSpPr>
          <p:nvPr>
            <p:ph sz="half" idx="10" hasCustomPrompt="1"/>
          </p:nvPr>
        </p:nvSpPr>
        <p:spPr>
          <a:xfrm>
            <a:off x="4384353" y="1775015"/>
            <a:ext cx="3352800" cy="3757657"/>
          </a:xfrm>
        </p:spPr>
        <p:txBody>
          <a:bodyPr>
            <a:normAutofit/>
          </a:bodyPr>
          <a:lstStyle>
            <a:lvl1pPr marL="0" indent="0">
              <a:lnSpc>
                <a:spcPct val="90000"/>
              </a:lnSpc>
              <a:spcBef>
                <a:spcPts val="750"/>
              </a:spcBef>
              <a:buNone/>
              <a:defRPr sz="1800">
                <a:solidFill>
                  <a:schemeClr val="tx2"/>
                </a:solidFill>
              </a:defRPr>
            </a:lvl1pPr>
          </a:lstStyle>
          <a:p>
            <a:pPr lvl="0"/>
            <a:r>
              <a:rPr lang="en-US" dirty="0"/>
              <a:t>Click to insert text</a:t>
            </a:r>
          </a:p>
        </p:txBody>
      </p:sp>
      <p:sp>
        <p:nvSpPr>
          <p:cNvPr id="8" name="Content Placeholder 3"/>
          <p:cNvSpPr>
            <a:spLocks noGrp="1"/>
          </p:cNvSpPr>
          <p:nvPr>
            <p:ph sz="half" idx="11" hasCustomPrompt="1"/>
          </p:nvPr>
        </p:nvSpPr>
        <p:spPr>
          <a:xfrm>
            <a:off x="7928920" y="1775015"/>
            <a:ext cx="3352800" cy="3757656"/>
          </a:xfrm>
        </p:spPr>
        <p:txBody>
          <a:bodyPr>
            <a:normAutofit/>
          </a:bodyPr>
          <a:lstStyle>
            <a:lvl1pPr marL="0" indent="0">
              <a:lnSpc>
                <a:spcPct val="90000"/>
              </a:lnSpc>
              <a:spcBef>
                <a:spcPts val="750"/>
              </a:spcBef>
              <a:buNone/>
              <a:defRPr sz="1800">
                <a:solidFill>
                  <a:schemeClr val="tx2"/>
                </a:solidFill>
              </a:defRPr>
            </a:lvl1pPr>
          </a:lstStyle>
          <a:p>
            <a:pPr lvl="0"/>
            <a:r>
              <a:rPr lang="en-US" dirty="0"/>
              <a:t>Click to insert text</a:t>
            </a:r>
          </a:p>
        </p:txBody>
      </p:sp>
      <p:sp>
        <p:nvSpPr>
          <p:cNvPr id="11" name="Text Placeholder 10"/>
          <p:cNvSpPr>
            <a:spLocks noGrp="1"/>
          </p:cNvSpPr>
          <p:nvPr>
            <p:ph type="body" sz="quarter" idx="12" hasCustomPrompt="1"/>
          </p:nvPr>
        </p:nvSpPr>
        <p:spPr>
          <a:xfrm>
            <a:off x="4384351" y="1043609"/>
            <a:ext cx="3352800" cy="569572"/>
          </a:xfrm>
        </p:spPr>
        <p:txBody>
          <a:bodyPr anchor="ctr" anchorCtr="0">
            <a:noAutofit/>
          </a:bodyPr>
          <a:lstStyle>
            <a:lvl1pPr marL="0" indent="0">
              <a:buNone/>
              <a:defRPr sz="2700">
                <a:solidFill>
                  <a:srgbClr val="7B6469"/>
                </a:solidFill>
              </a:defRPr>
            </a:lvl1pPr>
            <a:lvl2pPr marL="342900" indent="0">
              <a:buNone/>
              <a:defRPr sz="2700">
                <a:solidFill>
                  <a:schemeClr val="accent1"/>
                </a:solidFill>
              </a:defRPr>
            </a:lvl2pPr>
            <a:lvl3pPr marL="685800" indent="0">
              <a:buNone/>
              <a:defRPr sz="2700">
                <a:solidFill>
                  <a:schemeClr val="accent1"/>
                </a:solidFill>
              </a:defRPr>
            </a:lvl3pPr>
            <a:lvl4pPr marL="1028700" indent="0">
              <a:buNone/>
              <a:defRPr sz="2700">
                <a:solidFill>
                  <a:schemeClr val="accent1"/>
                </a:solidFill>
              </a:defRPr>
            </a:lvl4pPr>
            <a:lvl5pPr marL="1371600" indent="0">
              <a:buNone/>
              <a:defRPr sz="2700">
                <a:solidFill>
                  <a:schemeClr val="accent1"/>
                </a:solidFill>
              </a:defRPr>
            </a:lvl5pPr>
          </a:lstStyle>
          <a:p>
            <a:pPr lvl="0"/>
            <a:r>
              <a:rPr lang="en-US" dirty="0"/>
              <a:t>Headline 2</a:t>
            </a:r>
          </a:p>
        </p:txBody>
      </p:sp>
      <p:sp>
        <p:nvSpPr>
          <p:cNvPr id="13" name="Text Placeholder 12"/>
          <p:cNvSpPr>
            <a:spLocks noGrp="1"/>
          </p:cNvSpPr>
          <p:nvPr>
            <p:ph type="body" sz="quarter" idx="13" hasCustomPrompt="1"/>
          </p:nvPr>
        </p:nvSpPr>
        <p:spPr>
          <a:xfrm>
            <a:off x="7928919" y="1043063"/>
            <a:ext cx="3352800" cy="569837"/>
          </a:xfrm>
        </p:spPr>
        <p:txBody>
          <a:bodyPr anchor="ctr" anchorCtr="0">
            <a:noAutofit/>
          </a:bodyPr>
          <a:lstStyle>
            <a:lvl1pPr marL="0" indent="0">
              <a:buNone/>
              <a:defRPr sz="2700">
                <a:solidFill>
                  <a:srgbClr val="7B6469"/>
                </a:solidFill>
              </a:defRPr>
            </a:lvl1pPr>
            <a:lvl2pPr marL="342900" indent="0">
              <a:buNone/>
              <a:defRPr sz="2700">
                <a:solidFill>
                  <a:schemeClr val="accent1"/>
                </a:solidFill>
              </a:defRPr>
            </a:lvl2pPr>
            <a:lvl3pPr marL="685800" indent="0">
              <a:buNone/>
              <a:defRPr sz="2700">
                <a:solidFill>
                  <a:schemeClr val="accent1"/>
                </a:solidFill>
              </a:defRPr>
            </a:lvl3pPr>
            <a:lvl4pPr marL="1028700" indent="0">
              <a:buNone/>
              <a:defRPr sz="2700">
                <a:solidFill>
                  <a:schemeClr val="accent1"/>
                </a:solidFill>
              </a:defRPr>
            </a:lvl4pPr>
            <a:lvl5pPr marL="1371600" indent="0">
              <a:buNone/>
              <a:defRPr sz="2700">
                <a:solidFill>
                  <a:schemeClr val="accent1"/>
                </a:solidFill>
              </a:defRPr>
            </a:lvl5pPr>
          </a:lstStyle>
          <a:p>
            <a:pPr lvl="0"/>
            <a:r>
              <a:rPr lang="en-US" dirty="0"/>
              <a:t>Headline 3</a:t>
            </a:r>
          </a:p>
        </p:txBody>
      </p:sp>
    </p:spTree>
    <p:extLst>
      <p:ext uri="{BB962C8B-B14F-4D97-AF65-F5344CB8AC3E}">
        <p14:creationId xmlns:p14="http://schemas.microsoft.com/office/powerpoint/2010/main" val="264155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871004"/>
            <a:ext cx="10515600" cy="699379"/>
          </a:xfrm>
        </p:spPr>
        <p:txBody>
          <a:bodyPr>
            <a:normAutofit/>
          </a:bodyPr>
          <a:lstStyle>
            <a:lvl1pPr>
              <a:defRPr sz="4000" baseline="0"/>
            </a:lvl1pPr>
          </a:lstStyle>
          <a:p>
            <a:r>
              <a:rPr lang="en-US" dirty="0"/>
              <a:t>Click to insert Slide Headline</a:t>
            </a:r>
          </a:p>
        </p:txBody>
      </p:sp>
      <p:sp>
        <p:nvSpPr>
          <p:cNvPr id="4" name="Content Placeholder 3"/>
          <p:cNvSpPr>
            <a:spLocks noGrp="1"/>
          </p:cNvSpPr>
          <p:nvPr>
            <p:ph sz="half" idx="2" hasCustomPrompt="1"/>
          </p:nvPr>
        </p:nvSpPr>
        <p:spPr>
          <a:xfrm>
            <a:off x="839788" y="2268588"/>
            <a:ext cx="5050024" cy="3273927"/>
          </a:xfrm>
        </p:spPr>
        <p:txBody>
          <a:bodyPr>
            <a:normAutofit/>
          </a:bodyPr>
          <a:lstStyle>
            <a:lvl1pPr marL="0" indent="0">
              <a:buNone/>
              <a:defRPr sz="2200">
                <a:solidFill>
                  <a:schemeClr val="tx2"/>
                </a:solidFill>
              </a:defRPr>
            </a:lvl1pPr>
          </a:lstStyle>
          <a:p>
            <a:pPr lvl="0"/>
            <a:r>
              <a:rPr lang="en-US" dirty="0"/>
              <a:t>Click to insert text</a:t>
            </a:r>
          </a:p>
        </p:txBody>
      </p:sp>
      <p:sp>
        <p:nvSpPr>
          <p:cNvPr id="7" name="Content Placeholder 3"/>
          <p:cNvSpPr>
            <a:spLocks noGrp="1"/>
          </p:cNvSpPr>
          <p:nvPr>
            <p:ph sz="half" idx="10" hasCustomPrompt="1"/>
          </p:nvPr>
        </p:nvSpPr>
        <p:spPr>
          <a:xfrm>
            <a:off x="6306672" y="2268588"/>
            <a:ext cx="5048717" cy="3273927"/>
          </a:xfrm>
        </p:spPr>
        <p:txBody>
          <a:bodyPr>
            <a:normAutofit/>
          </a:bodyPr>
          <a:lstStyle>
            <a:lvl1pPr marL="0" indent="0">
              <a:buNone/>
              <a:defRPr sz="2200">
                <a:solidFill>
                  <a:schemeClr val="tx2"/>
                </a:solidFill>
              </a:defRPr>
            </a:lvl1pPr>
          </a:lstStyle>
          <a:p>
            <a:pPr lvl="0"/>
            <a:r>
              <a:rPr lang="en-US" dirty="0"/>
              <a:t>Click to insert text</a:t>
            </a:r>
          </a:p>
        </p:txBody>
      </p:sp>
      <p:sp>
        <p:nvSpPr>
          <p:cNvPr id="5" name="Text Placeholder 4"/>
          <p:cNvSpPr>
            <a:spLocks noGrp="1"/>
          </p:cNvSpPr>
          <p:nvPr>
            <p:ph type="body" sz="quarter" idx="11" hasCustomPrompt="1"/>
          </p:nvPr>
        </p:nvSpPr>
        <p:spPr>
          <a:xfrm>
            <a:off x="839788" y="1632479"/>
            <a:ext cx="5049835" cy="544194"/>
          </a:xfrm>
        </p:spPr>
        <p:txBody>
          <a:bodyPr anchor="ctr" anchorCtr="0">
            <a:normAutofit/>
          </a:bodyPr>
          <a:lstStyle>
            <a:lvl1pPr marL="0" indent="0">
              <a:spcBef>
                <a:spcPts val="0"/>
              </a:spcBef>
              <a:buNone/>
              <a:defRPr sz="2700" baseline="0">
                <a:solidFill>
                  <a:schemeClr val="accent2"/>
                </a:solidFill>
              </a:defRPr>
            </a:lvl1pPr>
            <a:lvl2pPr>
              <a:defRPr sz="2700">
                <a:solidFill>
                  <a:schemeClr val="accent1">
                    <a:lumMod val="40000"/>
                    <a:lumOff val="60000"/>
                  </a:schemeClr>
                </a:solidFill>
              </a:defRPr>
            </a:lvl2pPr>
            <a:lvl3pPr>
              <a:defRPr sz="2700">
                <a:solidFill>
                  <a:schemeClr val="accent1">
                    <a:lumMod val="40000"/>
                    <a:lumOff val="60000"/>
                  </a:schemeClr>
                </a:solidFill>
              </a:defRPr>
            </a:lvl3pPr>
            <a:lvl4pPr>
              <a:defRPr sz="2700">
                <a:solidFill>
                  <a:schemeClr val="accent1">
                    <a:lumMod val="40000"/>
                    <a:lumOff val="60000"/>
                  </a:schemeClr>
                </a:solidFill>
              </a:defRPr>
            </a:lvl4pPr>
            <a:lvl5pPr>
              <a:defRPr sz="2700">
                <a:solidFill>
                  <a:schemeClr val="accent1">
                    <a:lumMod val="40000"/>
                    <a:lumOff val="60000"/>
                  </a:schemeClr>
                </a:solidFill>
              </a:defRPr>
            </a:lvl5pPr>
          </a:lstStyle>
          <a:p>
            <a:pPr lvl="0"/>
            <a:r>
              <a:rPr lang="en-US" dirty="0"/>
              <a:t>Insert Subhead</a:t>
            </a:r>
          </a:p>
        </p:txBody>
      </p:sp>
      <p:sp>
        <p:nvSpPr>
          <p:cNvPr id="10" name="Text Placeholder 9"/>
          <p:cNvSpPr>
            <a:spLocks noGrp="1"/>
          </p:cNvSpPr>
          <p:nvPr>
            <p:ph type="body" sz="quarter" idx="12" hasCustomPrompt="1"/>
          </p:nvPr>
        </p:nvSpPr>
        <p:spPr>
          <a:xfrm>
            <a:off x="6306672" y="1632852"/>
            <a:ext cx="5048717" cy="544194"/>
          </a:xfrm>
        </p:spPr>
        <p:txBody>
          <a:bodyPr anchor="ctr" anchorCtr="0">
            <a:noAutofit/>
          </a:bodyPr>
          <a:lstStyle>
            <a:lvl1pPr marL="0" indent="0">
              <a:buNone/>
              <a:defRPr sz="2700">
                <a:solidFill>
                  <a:schemeClr val="accent2"/>
                </a:solidFill>
              </a:defRPr>
            </a:lvl1pPr>
            <a:lvl2pPr marL="342900" indent="0">
              <a:buNone/>
              <a:defRPr sz="2700">
                <a:solidFill>
                  <a:schemeClr val="accent1"/>
                </a:solidFill>
              </a:defRPr>
            </a:lvl2pPr>
            <a:lvl3pPr marL="685800" indent="0">
              <a:buNone/>
              <a:defRPr sz="2700">
                <a:solidFill>
                  <a:schemeClr val="accent1"/>
                </a:solidFill>
              </a:defRPr>
            </a:lvl3pPr>
            <a:lvl4pPr marL="1028700" indent="0">
              <a:buNone/>
              <a:defRPr sz="2700">
                <a:solidFill>
                  <a:schemeClr val="accent1"/>
                </a:solidFill>
              </a:defRPr>
            </a:lvl4pPr>
            <a:lvl5pPr marL="1371600" indent="0">
              <a:buNone/>
              <a:defRPr sz="2700">
                <a:solidFill>
                  <a:schemeClr val="accent1"/>
                </a:solidFill>
              </a:defRPr>
            </a:lvl5pPr>
          </a:lstStyle>
          <a:p>
            <a:pPr lvl="0"/>
            <a:r>
              <a:rPr lang="en-US" dirty="0"/>
              <a:t>Insert Subhead</a:t>
            </a:r>
          </a:p>
        </p:txBody>
      </p:sp>
    </p:spTree>
    <p:extLst>
      <p:ext uri="{BB962C8B-B14F-4D97-AF65-F5344CB8AC3E}">
        <p14:creationId xmlns:p14="http://schemas.microsoft.com/office/powerpoint/2010/main" val="219138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 Text + Subhead">
    <p:spTree>
      <p:nvGrpSpPr>
        <p:cNvPr id="1" name=""/>
        <p:cNvGrpSpPr/>
        <p:nvPr/>
      </p:nvGrpSpPr>
      <p:grpSpPr>
        <a:xfrm>
          <a:off x="0" y="0"/>
          <a:ext cx="0" cy="0"/>
          <a:chOff x="0" y="0"/>
          <a:chExt cx="0" cy="0"/>
        </a:xfrm>
      </p:grpSpPr>
      <p:sp>
        <p:nvSpPr>
          <p:cNvPr id="2" name="Title 1"/>
          <p:cNvSpPr>
            <a:spLocks noGrp="1"/>
          </p:cNvSpPr>
          <p:nvPr>
            <p:ph type="title"/>
          </p:nvPr>
        </p:nvSpPr>
        <p:spPr>
          <a:xfrm>
            <a:off x="838200" y="877814"/>
            <a:ext cx="10515600" cy="696323"/>
          </a:xfrm>
        </p:spPr>
        <p:txBody>
          <a:bodyPr>
            <a:normAutofit/>
          </a:bodyPr>
          <a:lstStyle>
            <a:lvl1pPr>
              <a:defRPr sz="4000"/>
            </a:lvl1pPr>
          </a:lstStyle>
          <a:p>
            <a:r>
              <a:rPr lang="en-US"/>
              <a:t>Click to edit Master title style</a:t>
            </a:r>
            <a:endParaRPr lang="en-US" dirty="0"/>
          </a:p>
        </p:txBody>
      </p:sp>
      <p:sp>
        <p:nvSpPr>
          <p:cNvPr id="4" name="Content Placeholder 3"/>
          <p:cNvSpPr>
            <a:spLocks noGrp="1"/>
          </p:cNvSpPr>
          <p:nvPr>
            <p:ph sz="half" idx="2" hasCustomPrompt="1"/>
          </p:nvPr>
        </p:nvSpPr>
        <p:spPr>
          <a:xfrm>
            <a:off x="838200" y="2373021"/>
            <a:ext cx="10515600" cy="3238407"/>
          </a:xfrm>
        </p:spPr>
        <p:txBody>
          <a:bodyPr numCol="3" spcCol="274320">
            <a:normAutofit/>
          </a:bodyPr>
          <a:lstStyle>
            <a:lvl1pPr marL="0" indent="0">
              <a:buNone/>
              <a:defRPr sz="2000">
                <a:solidFill>
                  <a:schemeClr val="tx2"/>
                </a:solidFill>
              </a:defRPr>
            </a:lvl1pPr>
          </a:lstStyle>
          <a:p>
            <a:pPr lvl="0"/>
            <a:r>
              <a:rPr lang="en-US" dirty="0"/>
              <a:t>Click to insert text</a:t>
            </a:r>
          </a:p>
        </p:txBody>
      </p:sp>
      <p:sp>
        <p:nvSpPr>
          <p:cNvPr id="5" name="Text Placeholder 4"/>
          <p:cNvSpPr>
            <a:spLocks noGrp="1"/>
          </p:cNvSpPr>
          <p:nvPr>
            <p:ph type="body" sz="quarter" idx="11" hasCustomPrompt="1"/>
          </p:nvPr>
        </p:nvSpPr>
        <p:spPr>
          <a:xfrm>
            <a:off x="838200" y="1623831"/>
            <a:ext cx="10515600" cy="552839"/>
          </a:xfrm>
        </p:spPr>
        <p:txBody>
          <a:bodyPr anchor="ctr" anchorCtr="0">
            <a:normAutofit/>
          </a:bodyPr>
          <a:lstStyle>
            <a:lvl1pPr marL="0" indent="0">
              <a:spcBef>
                <a:spcPts val="0"/>
              </a:spcBef>
              <a:buNone/>
              <a:defRPr sz="2700" baseline="0">
                <a:solidFill>
                  <a:schemeClr val="accent2"/>
                </a:solidFill>
              </a:defRPr>
            </a:lvl1pPr>
            <a:lvl2pPr>
              <a:defRPr sz="3600">
                <a:solidFill>
                  <a:schemeClr val="accent1">
                    <a:lumMod val="40000"/>
                    <a:lumOff val="60000"/>
                  </a:schemeClr>
                </a:solidFill>
              </a:defRPr>
            </a:lvl2pPr>
            <a:lvl3pPr>
              <a:defRPr sz="3600">
                <a:solidFill>
                  <a:schemeClr val="accent1">
                    <a:lumMod val="40000"/>
                    <a:lumOff val="60000"/>
                  </a:schemeClr>
                </a:solidFill>
              </a:defRPr>
            </a:lvl3pPr>
            <a:lvl4pPr>
              <a:defRPr sz="3600">
                <a:solidFill>
                  <a:schemeClr val="accent1">
                    <a:lumMod val="40000"/>
                    <a:lumOff val="60000"/>
                  </a:schemeClr>
                </a:solidFill>
              </a:defRPr>
            </a:lvl4pPr>
            <a:lvl5pPr>
              <a:defRPr sz="3600">
                <a:solidFill>
                  <a:schemeClr val="accent1">
                    <a:lumMod val="40000"/>
                    <a:lumOff val="60000"/>
                  </a:schemeClr>
                </a:solidFill>
              </a:defRPr>
            </a:lvl5pPr>
          </a:lstStyle>
          <a:p>
            <a:pPr lvl="0"/>
            <a:r>
              <a:rPr lang="en-US" dirty="0"/>
              <a:t>Insert Subhead</a:t>
            </a:r>
          </a:p>
        </p:txBody>
      </p:sp>
    </p:spTree>
    <p:extLst>
      <p:ext uri="{BB962C8B-B14F-4D97-AF65-F5344CB8AC3E}">
        <p14:creationId xmlns:p14="http://schemas.microsoft.com/office/powerpoint/2010/main" val="144083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Column Text + Footnote">
    <p:spTree>
      <p:nvGrpSpPr>
        <p:cNvPr id="1" name=""/>
        <p:cNvGrpSpPr/>
        <p:nvPr/>
      </p:nvGrpSpPr>
      <p:grpSpPr>
        <a:xfrm>
          <a:off x="0" y="0"/>
          <a:ext cx="0" cy="0"/>
          <a:chOff x="0" y="0"/>
          <a:chExt cx="0" cy="0"/>
        </a:xfrm>
      </p:grpSpPr>
      <p:sp>
        <p:nvSpPr>
          <p:cNvPr id="2" name="Title 1"/>
          <p:cNvSpPr>
            <a:spLocks noGrp="1"/>
          </p:cNvSpPr>
          <p:nvPr>
            <p:ph type="title"/>
          </p:nvPr>
        </p:nvSpPr>
        <p:spPr>
          <a:xfrm>
            <a:off x="838200" y="799084"/>
            <a:ext cx="10515600" cy="586992"/>
          </a:xfrm>
        </p:spPr>
        <p:txBody>
          <a:bodyPr>
            <a:normAutofit/>
          </a:bodyPr>
          <a:lstStyle>
            <a:lvl1pPr>
              <a:defRPr sz="2700"/>
            </a:lvl1pPr>
          </a:lstStyle>
          <a:p>
            <a:r>
              <a:rPr lang="en-US"/>
              <a:t>Click to edit Master title style</a:t>
            </a:r>
          </a:p>
        </p:txBody>
      </p:sp>
      <p:sp>
        <p:nvSpPr>
          <p:cNvPr id="7" name="Content Placeholder 3"/>
          <p:cNvSpPr>
            <a:spLocks noGrp="1"/>
          </p:cNvSpPr>
          <p:nvPr>
            <p:ph sz="half" idx="2" hasCustomPrompt="1"/>
          </p:nvPr>
        </p:nvSpPr>
        <p:spPr>
          <a:xfrm>
            <a:off x="838202" y="1788611"/>
            <a:ext cx="10515599" cy="3111381"/>
          </a:xfrm>
        </p:spPr>
        <p:txBody>
          <a:bodyPr numCol="4" spcCol="274320">
            <a:normAutofit/>
          </a:bodyPr>
          <a:lstStyle>
            <a:lvl1pPr marL="0" indent="0">
              <a:lnSpc>
                <a:spcPct val="90000"/>
              </a:lnSpc>
              <a:spcBef>
                <a:spcPts val="1000"/>
              </a:spcBef>
              <a:buNone/>
              <a:defRPr sz="1600">
                <a:solidFill>
                  <a:schemeClr val="tx2"/>
                </a:solidFill>
              </a:defRPr>
            </a:lvl1pPr>
          </a:lstStyle>
          <a:p>
            <a:pPr lvl="0"/>
            <a:r>
              <a:rPr lang="en-US" dirty="0"/>
              <a:t>Click to insert text</a:t>
            </a:r>
          </a:p>
        </p:txBody>
      </p:sp>
      <p:sp>
        <p:nvSpPr>
          <p:cNvPr id="8" name="Text Placeholder 4"/>
          <p:cNvSpPr>
            <a:spLocks noGrp="1"/>
          </p:cNvSpPr>
          <p:nvPr>
            <p:ph type="body" sz="quarter" idx="10" hasCustomPrompt="1"/>
          </p:nvPr>
        </p:nvSpPr>
        <p:spPr>
          <a:xfrm>
            <a:off x="838201" y="5874027"/>
            <a:ext cx="7852087" cy="728397"/>
          </a:xfrm>
        </p:spPr>
        <p:txBody>
          <a:bodyPr anchor="t" anchorCtr="0">
            <a:normAutofit/>
          </a:bodyPr>
          <a:lstStyle>
            <a:lvl1pPr>
              <a:lnSpc>
                <a:spcPct val="110000"/>
              </a:lnSpc>
              <a:defRPr sz="1100">
                <a:solidFill>
                  <a:schemeClr val="tx2">
                    <a:lumMod val="50000"/>
                    <a:lumOff val="50000"/>
                  </a:schemeClr>
                </a:solidFill>
              </a:defRPr>
            </a:lvl1pPr>
            <a:lvl2pPr>
              <a:defRPr sz="1500">
                <a:solidFill>
                  <a:schemeClr val="tx2">
                    <a:lumMod val="50000"/>
                    <a:lumOff val="50000"/>
                  </a:schemeClr>
                </a:solidFill>
              </a:defRPr>
            </a:lvl2pPr>
            <a:lvl3pPr>
              <a:defRPr sz="1500">
                <a:solidFill>
                  <a:schemeClr val="tx2">
                    <a:lumMod val="50000"/>
                    <a:lumOff val="50000"/>
                  </a:schemeClr>
                </a:solidFill>
              </a:defRPr>
            </a:lvl3pPr>
            <a:lvl4pPr>
              <a:defRPr sz="1500">
                <a:solidFill>
                  <a:schemeClr val="tx2">
                    <a:lumMod val="50000"/>
                    <a:lumOff val="50000"/>
                  </a:schemeClr>
                </a:solidFill>
              </a:defRPr>
            </a:lvl4pPr>
            <a:lvl5pPr>
              <a:defRPr sz="1500">
                <a:solidFill>
                  <a:schemeClr val="tx2">
                    <a:lumMod val="50000"/>
                    <a:lumOff val="50000"/>
                  </a:schemeClr>
                </a:solidFill>
              </a:defRPr>
            </a:lvl5pPr>
          </a:lstStyle>
          <a:p>
            <a:pPr lvl="0"/>
            <a:r>
              <a:rPr lang="en-US" dirty="0"/>
              <a:t>Click to insert footer content. </a:t>
            </a:r>
          </a:p>
        </p:txBody>
      </p:sp>
    </p:spTree>
    <p:extLst>
      <p:ext uri="{BB962C8B-B14F-4D97-AF65-F5344CB8AC3E}">
        <p14:creationId xmlns:p14="http://schemas.microsoft.com/office/powerpoint/2010/main" val="405095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804489"/>
            <a:ext cx="10515600" cy="586991"/>
          </a:xfrm>
        </p:spPr>
        <p:txBody>
          <a:bodyPr>
            <a:normAutofit/>
          </a:bodyPr>
          <a:lstStyle>
            <a:lvl1pPr>
              <a:defRPr sz="2700"/>
            </a:lvl1pPr>
          </a:lstStyle>
          <a:p>
            <a:r>
              <a:rPr lang="en-US"/>
              <a:t>Click to edit Master title style</a:t>
            </a:r>
          </a:p>
        </p:txBody>
      </p:sp>
      <p:sp>
        <p:nvSpPr>
          <p:cNvPr id="4" name="Content Placeholder 3"/>
          <p:cNvSpPr>
            <a:spLocks noGrp="1"/>
          </p:cNvSpPr>
          <p:nvPr>
            <p:ph sz="half" idx="2" hasCustomPrompt="1"/>
          </p:nvPr>
        </p:nvSpPr>
        <p:spPr>
          <a:xfrm>
            <a:off x="838202" y="1788660"/>
            <a:ext cx="10515599" cy="3628167"/>
          </a:xfrm>
        </p:spPr>
        <p:txBody>
          <a:bodyPr numCol="3" spcCol="274320">
            <a:normAutofit/>
          </a:bodyPr>
          <a:lstStyle>
            <a:lvl1pPr marL="0" indent="0">
              <a:lnSpc>
                <a:spcPct val="90000"/>
              </a:lnSpc>
              <a:spcBef>
                <a:spcPts val="1000"/>
              </a:spcBef>
              <a:buNone/>
              <a:defRPr sz="1800" b="0">
                <a:solidFill>
                  <a:schemeClr val="tx2"/>
                </a:solidFill>
              </a:defRPr>
            </a:lvl1pPr>
          </a:lstStyle>
          <a:p>
            <a:pPr lvl="0"/>
            <a:r>
              <a:rPr lang="en-US" dirty="0"/>
              <a:t>Click to insert text</a:t>
            </a:r>
          </a:p>
        </p:txBody>
      </p:sp>
    </p:spTree>
    <p:extLst>
      <p:ext uri="{BB962C8B-B14F-4D97-AF65-F5344CB8AC3E}">
        <p14:creationId xmlns:p14="http://schemas.microsoft.com/office/powerpoint/2010/main" val="280684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umbers">
    <p:spTree>
      <p:nvGrpSpPr>
        <p:cNvPr id="1" name=""/>
        <p:cNvGrpSpPr/>
        <p:nvPr/>
      </p:nvGrpSpPr>
      <p:grpSpPr>
        <a:xfrm>
          <a:off x="0" y="0"/>
          <a:ext cx="0" cy="0"/>
          <a:chOff x="0" y="0"/>
          <a:chExt cx="0" cy="0"/>
        </a:xfrm>
      </p:grpSpPr>
      <p:sp>
        <p:nvSpPr>
          <p:cNvPr id="9" name="Content Placeholder 3"/>
          <p:cNvSpPr>
            <a:spLocks noGrp="1"/>
          </p:cNvSpPr>
          <p:nvPr>
            <p:ph sz="half" idx="2" hasCustomPrompt="1"/>
          </p:nvPr>
        </p:nvSpPr>
        <p:spPr>
          <a:xfrm>
            <a:off x="839790" y="3375457"/>
            <a:ext cx="2404316" cy="1963269"/>
          </a:xfrm>
        </p:spPr>
        <p:txBody>
          <a:bodyPr>
            <a:normAutofit/>
          </a:bodyPr>
          <a:lstStyle>
            <a:lvl1pPr marL="0" indent="0">
              <a:buNone/>
              <a:defRPr sz="1500">
                <a:solidFill>
                  <a:schemeClr val="tx2"/>
                </a:solidFill>
              </a:defRPr>
            </a:lvl1pPr>
          </a:lstStyle>
          <a:p>
            <a:pPr lvl="0"/>
            <a:r>
              <a:rPr lang="en-US" dirty="0"/>
              <a:t>Click to insert short paragraph.</a:t>
            </a:r>
          </a:p>
        </p:txBody>
      </p:sp>
      <p:sp>
        <p:nvSpPr>
          <p:cNvPr id="10" name="Content Placeholder 3"/>
          <p:cNvSpPr>
            <a:spLocks noGrp="1"/>
          </p:cNvSpPr>
          <p:nvPr>
            <p:ph sz="half" idx="10" hasCustomPrompt="1"/>
          </p:nvPr>
        </p:nvSpPr>
        <p:spPr>
          <a:xfrm>
            <a:off x="3532563" y="3375457"/>
            <a:ext cx="2404316" cy="1963269"/>
          </a:xfrm>
        </p:spPr>
        <p:txBody>
          <a:bodyPr>
            <a:normAutofit/>
          </a:bodyPr>
          <a:lstStyle>
            <a:lvl1pPr marL="0" indent="0">
              <a:buNone/>
              <a:defRPr sz="1500">
                <a:solidFill>
                  <a:schemeClr val="tx2"/>
                </a:solidFill>
              </a:defRPr>
            </a:lvl1pPr>
          </a:lstStyle>
          <a:p>
            <a:pPr lvl="0"/>
            <a:r>
              <a:rPr lang="en-US" dirty="0"/>
              <a:t>Click to insert short paragraph.</a:t>
            </a:r>
          </a:p>
        </p:txBody>
      </p:sp>
      <p:sp>
        <p:nvSpPr>
          <p:cNvPr id="11" name="Content Placeholder 3"/>
          <p:cNvSpPr>
            <a:spLocks noGrp="1"/>
          </p:cNvSpPr>
          <p:nvPr>
            <p:ph sz="half" idx="11" hasCustomPrompt="1"/>
          </p:nvPr>
        </p:nvSpPr>
        <p:spPr>
          <a:xfrm>
            <a:off x="6225335" y="3375457"/>
            <a:ext cx="2404316" cy="1963269"/>
          </a:xfrm>
        </p:spPr>
        <p:txBody>
          <a:bodyPr>
            <a:normAutofit/>
          </a:bodyPr>
          <a:lstStyle>
            <a:lvl1pPr marL="0" indent="0">
              <a:buNone/>
              <a:defRPr sz="1500">
                <a:solidFill>
                  <a:schemeClr val="tx2"/>
                </a:solidFill>
              </a:defRPr>
            </a:lvl1pPr>
          </a:lstStyle>
          <a:p>
            <a:pPr lvl="0"/>
            <a:r>
              <a:rPr lang="en-US" dirty="0"/>
              <a:t>Click to insert short paragraph.</a:t>
            </a:r>
          </a:p>
        </p:txBody>
      </p:sp>
      <p:sp>
        <p:nvSpPr>
          <p:cNvPr id="12" name="Content Placeholder 3"/>
          <p:cNvSpPr>
            <a:spLocks noGrp="1"/>
          </p:cNvSpPr>
          <p:nvPr>
            <p:ph sz="half" idx="12" hasCustomPrompt="1"/>
          </p:nvPr>
        </p:nvSpPr>
        <p:spPr>
          <a:xfrm>
            <a:off x="8918109" y="3375457"/>
            <a:ext cx="2404316" cy="1963269"/>
          </a:xfrm>
        </p:spPr>
        <p:txBody>
          <a:bodyPr>
            <a:normAutofit/>
          </a:bodyPr>
          <a:lstStyle>
            <a:lvl1pPr marL="0" indent="0">
              <a:buNone/>
              <a:defRPr sz="1500">
                <a:solidFill>
                  <a:schemeClr val="tx2"/>
                </a:solidFill>
              </a:defRPr>
            </a:lvl1pPr>
          </a:lstStyle>
          <a:p>
            <a:pPr lvl="0"/>
            <a:r>
              <a:rPr lang="en-US" dirty="0"/>
              <a:t>Click to insert short paragraph.</a:t>
            </a:r>
          </a:p>
        </p:txBody>
      </p:sp>
      <p:sp>
        <p:nvSpPr>
          <p:cNvPr id="18" name="TextBox 17"/>
          <p:cNvSpPr txBox="1"/>
          <p:nvPr/>
        </p:nvSpPr>
        <p:spPr>
          <a:xfrm>
            <a:off x="4141041" y="1563452"/>
            <a:ext cx="1062319" cy="1107996"/>
          </a:xfrm>
          <a:prstGeom prst="rect">
            <a:avLst/>
          </a:prstGeom>
          <a:noFill/>
        </p:spPr>
        <p:txBody>
          <a:bodyPr wrap="square" rtlCol="0">
            <a:spAutoFit/>
          </a:bodyPr>
          <a:lstStyle/>
          <a:p>
            <a:pPr algn="ctr"/>
            <a:r>
              <a:rPr lang="en-US" sz="6600" b="0" i="0" dirty="0">
                <a:solidFill>
                  <a:schemeClr val="bg2"/>
                </a:solidFill>
                <a:latin typeface="Goudy Oldstyle Std Regular" charset="0"/>
                <a:ea typeface="Goudy Oldstyle Std Regular" charset="0"/>
                <a:cs typeface="Goudy Oldstyle Std Regular" charset="0"/>
              </a:rPr>
              <a:t>2</a:t>
            </a:r>
          </a:p>
        </p:txBody>
      </p:sp>
      <p:sp>
        <p:nvSpPr>
          <p:cNvPr id="24" name="Text Placeholder 23"/>
          <p:cNvSpPr>
            <a:spLocks noGrp="1"/>
          </p:cNvSpPr>
          <p:nvPr>
            <p:ph type="body" sz="quarter" idx="14" hasCustomPrompt="1"/>
          </p:nvPr>
        </p:nvSpPr>
        <p:spPr>
          <a:xfrm>
            <a:off x="839789" y="1415777"/>
            <a:ext cx="2178424" cy="1636776"/>
          </a:xfrm>
          <a:prstGeom prst="ellipse">
            <a:avLst/>
          </a:prstGeom>
          <a:solidFill>
            <a:schemeClr val="tx1"/>
          </a:solidFill>
          <a:effectLst/>
        </p:spPr>
        <p:txBody>
          <a:bodyPr lIns="274320" tIns="274320" rIns="274320" bIns="274320" anchor="ctr" anchorCtr="0">
            <a:noAutofit/>
          </a:bodyPr>
          <a:lstStyle>
            <a:lvl1pPr algn="ctr">
              <a:lnSpc>
                <a:spcPct val="100000"/>
              </a:lnSpc>
              <a:spcBef>
                <a:spcPts val="0"/>
              </a:spcBef>
              <a:defRPr sz="7000">
                <a:solidFill>
                  <a:schemeClr val="bg2"/>
                </a:solidFill>
              </a:defRPr>
            </a:lvl1pPr>
          </a:lstStyle>
          <a:p>
            <a:pPr lvl="0"/>
            <a:r>
              <a:rPr lang="en-US" dirty="0"/>
              <a:t>#</a:t>
            </a:r>
          </a:p>
        </p:txBody>
      </p:sp>
      <p:sp>
        <p:nvSpPr>
          <p:cNvPr id="25" name="Text Placeholder 23"/>
          <p:cNvSpPr>
            <a:spLocks noGrp="1"/>
          </p:cNvSpPr>
          <p:nvPr>
            <p:ph type="body" sz="quarter" idx="15" hasCustomPrompt="1"/>
          </p:nvPr>
        </p:nvSpPr>
        <p:spPr>
          <a:xfrm>
            <a:off x="3539287" y="1415777"/>
            <a:ext cx="2178424" cy="1636776"/>
          </a:xfrm>
          <a:prstGeom prst="ellipse">
            <a:avLst/>
          </a:prstGeom>
          <a:solidFill>
            <a:srgbClr val="963800"/>
          </a:solidFill>
          <a:effectLst/>
        </p:spPr>
        <p:txBody>
          <a:bodyPr lIns="274320" tIns="274320" rIns="274320" bIns="274320" anchor="ctr" anchorCtr="0">
            <a:noAutofit/>
          </a:bodyPr>
          <a:lstStyle>
            <a:lvl1pPr algn="ctr">
              <a:lnSpc>
                <a:spcPct val="100000"/>
              </a:lnSpc>
              <a:spcBef>
                <a:spcPts val="0"/>
              </a:spcBef>
              <a:defRPr sz="7000">
                <a:solidFill>
                  <a:schemeClr val="bg2"/>
                </a:solidFill>
              </a:defRPr>
            </a:lvl1pPr>
          </a:lstStyle>
          <a:p>
            <a:pPr lvl="0"/>
            <a:r>
              <a:rPr lang="en-US" dirty="0"/>
              <a:t>#</a:t>
            </a:r>
          </a:p>
        </p:txBody>
      </p:sp>
      <p:sp>
        <p:nvSpPr>
          <p:cNvPr id="26" name="Text Placeholder 23"/>
          <p:cNvSpPr>
            <a:spLocks noGrp="1"/>
          </p:cNvSpPr>
          <p:nvPr>
            <p:ph type="body" sz="quarter" idx="16" hasCustomPrompt="1"/>
          </p:nvPr>
        </p:nvSpPr>
        <p:spPr>
          <a:xfrm>
            <a:off x="6225335" y="1415777"/>
            <a:ext cx="2178424" cy="1636776"/>
          </a:xfrm>
          <a:prstGeom prst="ellipse">
            <a:avLst/>
          </a:prstGeom>
          <a:solidFill>
            <a:schemeClr val="accent4"/>
          </a:solidFill>
          <a:effectLst/>
        </p:spPr>
        <p:txBody>
          <a:bodyPr lIns="274320" tIns="274320" rIns="274320" bIns="274320" anchor="ctr" anchorCtr="0">
            <a:noAutofit/>
          </a:bodyPr>
          <a:lstStyle>
            <a:lvl1pPr algn="ctr">
              <a:lnSpc>
                <a:spcPct val="100000"/>
              </a:lnSpc>
              <a:spcBef>
                <a:spcPts val="0"/>
              </a:spcBef>
              <a:defRPr sz="7000">
                <a:solidFill>
                  <a:schemeClr val="bg2"/>
                </a:solidFill>
              </a:defRPr>
            </a:lvl1pPr>
          </a:lstStyle>
          <a:p>
            <a:pPr lvl="0"/>
            <a:r>
              <a:rPr lang="en-US" dirty="0"/>
              <a:t>#</a:t>
            </a:r>
          </a:p>
        </p:txBody>
      </p:sp>
      <p:sp>
        <p:nvSpPr>
          <p:cNvPr id="27" name="Text Placeholder 23"/>
          <p:cNvSpPr>
            <a:spLocks noGrp="1"/>
          </p:cNvSpPr>
          <p:nvPr>
            <p:ph type="body" sz="quarter" idx="17" hasCustomPrompt="1"/>
          </p:nvPr>
        </p:nvSpPr>
        <p:spPr>
          <a:xfrm>
            <a:off x="8911384" y="1415777"/>
            <a:ext cx="2178424" cy="1636776"/>
          </a:xfrm>
          <a:prstGeom prst="ellipse">
            <a:avLst/>
          </a:prstGeom>
          <a:solidFill>
            <a:schemeClr val="accent1"/>
          </a:solidFill>
          <a:effectLst/>
        </p:spPr>
        <p:txBody>
          <a:bodyPr lIns="274320" tIns="274320" rIns="274320" bIns="274320" anchor="ctr" anchorCtr="0">
            <a:noAutofit/>
          </a:bodyPr>
          <a:lstStyle>
            <a:lvl1pPr algn="ctr">
              <a:lnSpc>
                <a:spcPct val="100000"/>
              </a:lnSpc>
              <a:spcBef>
                <a:spcPts val="0"/>
              </a:spcBef>
              <a:defRPr sz="7000">
                <a:solidFill>
                  <a:schemeClr val="bg2"/>
                </a:solidFill>
              </a:defRPr>
            </a:lvl1pPr>
          </a:lstStyle>
          <a:p>
            <a:pPr lvl="0"/>
            <a:r>
              <a:rPr lang="en-US" dirty="0"/>
              <a:t>#</a:t>
            </a:r>
          </a:p>
        </p:txBody>
      </p:sp>
    </p:spTree>
    <p:extLst>
      <p:ext uri="{BB962C8B-B14F-4D97-AF65-F5344CB8AC3E}">
        <p14:creationId xmlns:p14="http://schemas.microsoft.com/office/powerpoint/2010/main" val="68539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ote">
    <p:bg>
      <p:bgPr>
        <a:solidFill>
          <a:schemeClr val="tx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31851" y="1371509"/>
            <a:ext cx="10597029" cy="3886293"/>
          </a:xfrm>
        </p:spPr>
        <p:txBody>
          <a:bodyPr anchor="ctr" anchorCtr="0">
            <a:normAutofit/>
          </a:bodyPr>
          <a:lstStyle>
            <a:lvl1pPr marL="0" marR="0" indent="0" algn="l" defTabSz="685800" rtl="0" eaLnBrk="1" fontAlgn="auto" latinLnBrk="0" hangingPunct="1">
              <a:lnSpc>
                <a:spcPct val="90000"/>
              </a:lnSpc>
              <a:spcBef>
                <a:spcPts val="750"/>
              </a:spcBef>
              <a:spcAft>
                <a:spcPts val="0"/>
              </a:spcAft>
              <a:buClrTx/>
              <a:buSzTx/>
              <a:buFont typeface="Arial"/>
              <a:buNone/>
              <a:tabLst/>
              <a:defRPr sz="6000" baseline="0">
                <a:solidFill>
                  <a:schemeClr val="bg1"/>
                </a:solidFill>
              </a:defRPr>
            </a:lvl1pPr>
            <a:lvl2pPr marL="342900" indent="0">
              <a:buNone/>
              <a:defRPr sz="4500">
                <a:solidFill>
                  <a:schemeClr val="bg1"/>
                </a:solidFill>
              </a:defRPr>
            </a:lvl2pPr>
            <a:lvl3pPr marL="685800" indent="0">
              <a:buNone/>
              <a:defRPr sz="4500">
                <a:solidFill>
                  <a:schemeClr val="bg1"/>
                </a:solidFill>
              </a:defRPr>
            </a:lvl3pPr>
            <a:lvl4pPr marL="1028700" indent="0">
              <a:buNone/>
              <a:defRPr sz="4500">
                <a:solidFill>
                  <a:schemeClr val="bg1"/>
                </a:solidFill>
              </a:defRPr>
            </a:lvl4pPr>
            <a:lvl5pPr marL="1371600" indent="0">
              <a:buNone/>
              <a:defRPr sz="4500">
                <a:solidFill>
                  <a:schemeClr val="bg1"/>
                </a:solidFill>
              </a:defRPr>
            </a:lvl5p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lang="en-US" dirty="0"/>
              <a:t>Insert inspiring quote here. Insert inspiring quote here.</a:t>
            </a:r>
          </a:p>
        </p:txBody>
      </p:sp>
      <p:pic>
        <p:nvPicPr>
          <p:cNvPr id="3" name="Picture 2" descr="UTHSA_logo_H_Full-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2001" y="6115419"/>
            <a:ext cx="1840992" cy="475656"/>
          </a:xfrm>
          <a:prstGeom prst="rect">
            <a:avLst/>
          </a:prstGeom>
        </p:spPr>
      </p:pic>
    </p:spTree>
    <p:extLst>
      <p:ext uri="{BB962C8B-B14F-4D97-AF65-F5344CB8AC3E}">
        <p14:creationId xmlns:p14="http://schemas.microsoft.com/office/powerpoint/2010/main" val="331434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597368"/>
            <a:ext cx="10515600" cy="806889"/>
          </a:xfrm>
        </p:spPr>
        <p:txBody>
          <a:bodyPr>
            <a:normAutofit/>
          </a:bodyPr>
          <a:lstStyle>
            <a:lvl1pPr>
              <a:defRPr sz="2700" baseline="0"/>
            </a:lvl1pPr>
          </a:lstStyle>
          <a:p>
            <a:r>
              <a:rPr lang="en-US" dirty="0"/>
              <a:t>Click to insert Chart Title</a:t>
            </a:r>
          </a:p>
        </p:txBody>
      </p:sp>
      <p:sp>
        <p:nvSpPr>
          <p:cNvPr id="5" name="Chart Placeholder 4"/>
          <p:cNvSpPr>
            <a:spLocks noGrp="1"/>
          </p:cNvSpPr>
          <p:nvPr>
            <p:ph type="chart" sz="quarter" idx="10"/>
          </p:nvPr>
        </p:nvSpPr>
        <p:spPr>
          <a:xfrm>
            <a:off x="839789" y="1567544"/>
            <a:ext cx="10515601" cy="4034038"/>
          </a:xfrm>
        </p:spPr>
        <p:txBody>
          <a:bodyPr anchor="ctr" anchorCtr="0"/>
          <a:lstStyle>
            <a:lvl1pPr algn="ctr">
              <a:defRPr>
                <a:solidFill>
                  <a:schemeClr val="accent2"/>
                </a:solidFill>
              </a:defRPr>
            </a:lvl1pPr>
          </a:lstStyle>
          <a:p>
            <a:r>
              <a:rPr lang="en-US"/>
              <a:t>Click icon to add chart</a:t>
            </a:r>
          </a:p>
        </p:txBody>
      </p:sp>
    </p:spTree>
    <p:extLst>
      <p:ext uri="{BB962C8B-B14F-4D97-AF65-F5344CB8AC3E}">
        <p14:creationId xmlns:p14="http://schemas.microsoft.com/office/powerpoint/2010/main" val="62127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p:nvPr/>
        </p:nvSpPr>
        <p:spPr>
          <a:xfrm>
            <a:off x="9126073" y="4666131"/>
            <a:ext cx="3065929" cy="2191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90380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29275" y="1929106"/>
            <a:ext cx="7306023" cy="2519510"/>
          </a:xfrm>
        </p:spPr>
        <p:txBody>
          <a:bodyPr>
            <a:normAutofit/>
          </a:bodyPr>
          <a:lstStyle>
            <a:lvl1pPr>
              <a:defRPr sz="5400">
                <a:solidFill>
                  <a:schemeClr val="bg2"/>
                </a:solidFill>
              </a:defRPr>
            </a:lvl1pPr>
          </a:lstStyle>
          <a:p>
            <a:r>
              <a:rPr lang="en-US" dirty="0"/>
              <a:t>Insert closing here</a:t>
            </a:r>
          </a:p>
        </p:txBody>
      </p:sp>
      <p:pic>
        <p:nvPicPr>
          <p:cNvPr id="3" name="Picture 2">
            <a:extLst>
              <a:ext uri="{FF2B5EF4-FFF2-40B4-BE49-F238E27FC236}">
                <a16:creationId xmlns:a16="http://schemas.microsoft.com/office/drawing/2014/main" id="{F68669EC-0AEA-E14B-AD48-FE3271BAE78A}"/>
              </a:ext>
            </a:extLst>
          </p:cNvPr>
          <p:cNvPicPr>
            <a:picLocks noChangeAspect="1"/>
          </p:cNvPicPr>
          <p:nvPr userDrawn="1"/>
        </p:nvPicPr>
        <p:blipFill rotWithShape="1">
          <a:blip r:embed="rId2">
            <a:alphaModFix amt="20000"/>
          </a:blip>
          <a:srcRect l="30340" r="33371" b="41106"/>
          <a:stretch/>
        </p:blipFill>
        <p:spPr>
          <a:xfrm>
            <a:off x="-1458656" y="552800"/>
            <a:ext cx="5691989" cy="5678113"/>
          </a:xfrm>
          <a:prstGeom prst="rect">
            <a:avLst/>
          </a:prstGeom>
        </p:spPr>
      </p:pic>
      <p:pic>
        <p:nvPicPr>
          <p:cNvPr id="4" name="Picture 3" descr="UTHSA_logo_H_Full-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52001" y="6115419"/>
            <a:ext cx="1840992" cy="475656"/>
          </a:xfrm>
          <a:prstGeom prst="rect">
            <a:avLst/>
          </a:prstGeom>
        </p:spPr>
      </p:pic>
    </p:spTree>
    <p:extLst>
      <p:ext uri="{BB962C8B-B14F-4D97-AF65-F5344CB8AC3E}">
        <p14:creationId xmlns:p14="http://schemas.microsoft.com/office/powerpoint/2010/main" val="208307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DF987-0DB5-C77D-96AC-58B16A2EBF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62AB38-1FD7-828A-4EFC-8381AF2F03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3610ED-1FE0-0B86-1389-A728B444C5F0}"/>
              </a:ext>
            </a:extLst>
          </p:cNvPr>
          <p:cNvSpPr>
            <a:spLocks noGrp="1"/>
          </p:cNvSpPr>
          <p:nvPr>
            <p:ph type="dt" sz="half" idx="10"/>
          </p:nvPr>
        </p:nvSpPr>
        <p:spPr/>
        <p:txBody>
          <a:bodyPr/>
          <a:lstStyle/>
          <a:p>
            <a:fld id="{B59D39CC-63C9-44AB-AF48-7E8CC1C918F6}" type="datetimeFigureOut">
              <a:rPr lang="en-US" smtClean="0"/>
              <a:t>8/27/23</a:t>
            </a:fld>
            <a:endParaRPr lang="en-US"/>
          </a:p>
        </p:txBody>
      </p:sp>
      <p:sp>
        <p:nvSpPr>
          <p:cNvPr id="5" name="Footer Placeholder 4">
            <a:extLst>
              <a:ext uri="{FF2B5EF4-FFF2-40B4-BE49-F238E27FC236}">
                <a16:creationId xmlns:a16="http://schemas.microsoft.com/office/drawing/2014/main" id="{EE2AA10A-1390-3F86-C10F-A95AC7BB9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A068A0-A45A-F9A8-0779-8B3E99AB8C97}"/>
              </a:ext>
            </a:extLst>
          </p:cNvPr>
          <p:cNvSpPr>
            <a:spLocks noGrp="1"/>
          </p:cNvSpPr>
          <p:nvPr>
            <p:ph type="sldNum" sz="quarter" idx="12"/>
          </p:nvPr>
        </p:nvSpPr>
        <p:spPr/>
        <p:txBody>
          <a:bodyPr/>
          <a:lstStyle/>
          <a:p>
            <a:fld id="{0CDFF6A8-1CBF-48BD-897C-6E95B07E2D4E}" type="slidenum">
              <a:rPr lang="en-US" smtClean="0"/>
              <a:t>‹#›</a:t>
            </a:fld>
            <a:endParaRPr lang="en-US"/>
          </a:p>
        </p:txBody>
      </p:sp>
    </p:spTree>
    <p:extLst>
      <p:ext uri="{BB962C8B-B14F-4D97-AF65-F5344CB8AC3E}">
        <p14:creationId xmlns:p14="http://schemas.microsoft.com/office/powerpoint/2010/main" val="9493634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5A9A74-8BB7-414F-ACA9-4C04CFA0ACBE}" type="datetimeFigureOut">
              <a:rPr lang="en-US" smtClean="0"/>
              <a:pPr/>
              <a:t>8/27/23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8681B-4977-426D-B9FE-8663D01D73AF}" type="slidenum">
              <a:rPr lang="en-US" smtClean="0"/>
              <a:pPr/>
              <a:t>‹#›</a:t>
            </a:fld>
            <a:endParaRPr lang="en-US"/>
          </a:p>
        </p:txBody>
      </p:sp>
    </p:spTree>
    <p:extLst>
      <p:ext uri="{BB962C8B-B14F-4D97-AF65-F5344CB8AC3E}">
        <p14:creationId xmlns:p14="http://schemas.microsoft.com/office/powerpoint/2010/main" val="145089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73FD-E413-3306-7264-5E19162CBD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313D2D-4E6D-E9D4-97D4-6BE0A951DE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B87CFF-E477-2280-69B3-47D5C1BCF3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1269D3-7D9C-A2CA-B3F7-6B60AC10247E}"/>
              </a:ext>
            </a:extLst>
          </p:cNvPr>
          <p:cNvSpPr>
            <a:spLocks noGrp="1"/>
          </p:cNvSpPr>
          <p:nvPr>
            <p:ph type="dt" sz="half" idx="10"/>
          </p:nvPr>
        </p:nvSpPr>
        <p:spPr/>
        <p:txBody>
          <a:bodyPr/>
          <a:lstStyle/>
          <a:p>
            <a:fld id="{B59D39CC-63C9-44AB-AF48-7E8CC1C918F6}" type="datetimeFigureOut">
              <a:rPr lang="en-US" smtClean="0"/>
              <a:t>8/27/23</a:t>
            </a:fld>
            <a:endParaRPr lang="en-US"/>
          </a:p>
        </p:txBody>
      </p:sp>
      <p:sp>
        <p:nvSpPr>
          <p:cNvPr id="6" name="Footer Placeholder 5">
            <a:extLst>
              <a:ext uri="{FF2B5EF4-FFF2-40B4-BE49-F238E27FC236}">
                <a16:creationId xmlns:a16="http://schemas.microsoft.com/office/drawing/2014/main" id="{2887E762-5CAE-0631-C14B-8E9D8B007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1CBB3E-239F-5E09-7090-CB1538066338}"/>
              </a:ext>
            </a:extLst>
          </p:cNvPr>
          <p:cNvSpPr>
            <a:spLocks noGrp="1"/>
          </p:cNvSpPr>
          <p:nvPr>
            <p:ph type="sldNum" sz="quarter" idx="12"/>
          </p:nvPr>
        </p:nvSpPr>
        <p:spPr/>
        <p:txBody>
          <a:bodyPr/>
          <a:lstStyle/>
          <a:p>
            <a:fld id="{0CDFF6A8-1CBF-48BD-897C-6E95B07E2D4E}" type="slidenum">
              <a:rPr lang="en-US" smtClean="0"/>
              <a:t>‹#›</a:t>
            </a:fld>
            <a:endParaRPr lang="en-US"/>
          </a:p>
        </p:txBody>
      </p:sp>
    </p:spTree>
    <p:extLst>
      <p:ext uri="{BB962C8B-B14F-4D97-AF65-F5344CB8AC3E}">
        <p14:creationId xmlns:p14="http://schemas.microsoft.com/office/powerpoint/2010/main" val="112107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6CE3F-94FF-55D9-F3C0-76F8E412F8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17B7DA-18C7-42BB-D63C-F80FFC338F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89315A-995E-F00F-E188-ABEAB94035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B1134A-237E-8E85-445A-E838521D86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2C028A-5B78-2928-D82C-2E555386B2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2370EC-B255-87E4-364A-B87979C39858}"/>
              </a:ext>
            </a:extLst>
          </p:cNvPr>
          <p:cNvSpPr>
            <a:spLocks noGrp="1"/>
          </p:cNvSpPr>
          <p:nvPr>
            <p:ph type="dt" sz="half" idx="10"/>
          </p:nvPr>
        </p:nvSpPr>
        <p:spPr/>
        <p:txBody>
          <a:bodyPr/>
          <a:lstStyle/>
          <a:p>
            <a:fld id="{B59D39CC-63C9-44AB-AF48-7E8CC1C918F6}" type="datetimeFigureOut">
              <a:rPr lang="en-US" smtClean="0"/>
              <a:t>8/27/23</a:t>
            </a:fld>
            <a:endParaRPr lang="en-US"/>
          </a:p>
        </p:txBody>
      </p:sp>
      <p:sp>
        <p:nvSpPr>
          <p:cNvPr id="8" name="Footer Placeholder 7">
            <a:extLst>
              <a:ext uri="{FF2B5EF4-FFF2-40B4-BE49-F238E27FC236}">
                <a16:creationId xmlns:a16="http://schemas.microsoft.com/office/drawing/2014/main" id="{E4B8D41F-DC37-3F7E-FD4E-E2DB5C82DF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812EB5-2526-288F-959C-6E4085A5F0FA}"/>
              </a:ext>
            </a:extLst>
          </p:cNvPr>
          <p:cNvSpPr>
            <a:spLocks noGrp="1"/>
          </p:cNvSpPr>
          <p:nvPr>
            <p:ph type="sldNum" sz="quarter" idx="12"/>
          </p:nvPr>
        </p:nvSpPr>
        <p:spPr/>
        <p:txBody>
          <a:bodyPr/>
          <a:lstStyle/>
          <a:p>
            <a:fld id="{0CDFF6A8-1CBF-48BD-897C-6E95B07E2D4E}" type="slidenum">
              <a:rPr lang="en-US" smtClean="0"/>
              <a:t>‹#›</a:t>
            </a:fld>
            <a:endParaRPr lang="en-US"/>
          </a:p>
        </p:txBody>
      </p:sp>
    </p:spTree>
    <p:extLst>
      <p:ext uri="{BB962C8B-B14F-4D97-AF65-F5344CB8AC3E}">
        <p14:creationId xmlns:p14="http://schemas.microsoft.com/office/powerpoint/2010/main" val="2493922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E1D95-AEDF-9086-93A0-B52ECD07D1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D4F626-A787-6CCC-8C44-7820ED24DE71}"/>
              </a:ext>
            </a:extLst>
          </p:cNvPr>
          <p:cNvSpPr>
            <a:spLocks noGrp="1"/>
          </p:cNvSpPr>
          <p:nvPr>
            <p:ph type="dt" sz="half" idx="10"/>
          </p:nvPr>
        </p:nvSpPr>
        <p:spPr/>
        <p:txBody>
          <a:bodyPr/>
          <a:lstStyle/>
          <a:p>
            <a:fld id="{B59D39CC-63C9-44AB-AF48-7E8CC1C918F6}" type="datetimeFigureOut">
              <a:rPr lang="en-US" smtClean="0"/>
              <a:t>8/27/23</a:t>
            </a:fld>
            <a:endParaRPr lang="en-US"/>
          </a:p>
        </p:txBody>
      </p:sp>
      <p:sp>
        <p:nvSpPr>
          <p:cNvPr id="4" name="Footer Placeholder 3">
            <a:extLst>
              <a:ext uri="{FF2B5EF4-FFF2-40B4-BE49-F238E27FC236}">
                <a16:creationId xmlns:a16="http://schemas.microsoft.com/office/drawing/2014/main" id="{19EAEACA-E430-66E7-E642-CF18942D43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90DB75-F26E-046C-6DBA-4B4B94267FDD}"/>
              </a:ext>
            </a:extLst>
          </p:cNvPr>
          <p:cNvSpPr>
            <a:spLocks noGrp="1"/>
          </p:cNvSpPr>
          <p:nvPr>
            <p:ph type="sldNum" sz="quarter" idx="12"/>
          </p:nvPr>
        </p:nvSpPr>
        <p:spPr/>
        <p:txBody>
          <a:bodyPr/>
          <a:lstStyle/>
          <a:p>
            <a:fld id="{0CDFF6A8-1CBF-48BD-897C-6E95B07E2D4E}" type="slidenum">
              <a:rPr lang="en-US" smtClean="0"/>
              <a:t>‹#›</a:t>
            </a:fld>
            <a:endParaRPr lang="en-US"/>
          </a:p>
        </p:txBody>
      </p:sp>
    </p:spTree>
    <p:extLst>
      <p:ext uri="{BB962C8B-B14F-4D97-AF65-F5344CB8AC3E}">
        <p14:creationId xmlns:p14="http://schemas.microsoft.com/office/powerpoint/2010/main" val="2844088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50CE8F-E9E0-CC29-C749-3B2FE86BEBAF}"/>
              </a:ext>
            </a:extLst>
          </p:cNvPr>
          <p:cNvSpPr>
            <a:spLocks noGrp="1"/>
          </p:cNvSpPr>
          <p:nvPr>
            <p:ph type="dt" sz="half" idx="10"/>
          </p:nvPr>
        </p:nvSpPr>
        <p:spPr/>
        <p:txBody>
          <a:bodyPr/>
          <a:lstStyle/>
          <a:p>
            <a:fld id="{B59D39CC-63C9-44AB-AF48-7E8CC1C918F6}" type="datetimeFigureOut">
              <a:rPr lang="en-US" smtClean="0"/>
              <a:t>8/27/23</a:t>
            </a:fld>
            <a:endParaRPr lang="en-US"/>
          </a:p>
        </p:txBody>
      </p:sp>
      <p:sp>
        <p:nvSpPr>
          <p:cNvPr id="3" name="Footer Placeholder 2">
            <a:extLst>
              <a:ext uri="{FF2B5EF4-FFF2-40B4-BE49-F238E27FC236}">
                <a16:creationId xmlns:a16="http://schemas.microsoft.com/office/drawing/2014/main" id="{DA14D685-7186-08BC-598D-6A4E5C17D9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003D1C-7C1F-B54A-18B9-FACB37817D3B}"/>
              </a:ext>
            </a:extLst>
          </p:cNvPr>
          <p:cNvSpPr>
            <a:spLocks noGrp="1"/>
          </p:cNvSpPr>
          <p:nvPr>
            <p:ph type="sldNum" sz="quarter" idx="12"/>
          </p:nvPr>
        </p:nvSpPr>
        <p:spPr/>
        <p:txBody>
          <a:bodyPr/>
          <a:lstStyle/>
          <a:p>
            <a:fld id="{0CDFF6A8-1CBF-48BD-897C-6E95B07E2D4E}" type="slidenum">
              <a:rPr lang="en-US" smtClean="0"/>
              <a:t>‹#›</a:t>
            </a:fld>
            <a:endParaRPr lang="en-US"/>
          </a:p>
        </p:txBody>
      </p:sp>
    </p:spTree>
    <p:extLst>
      <p:ext uri="{BB962C8B-B14F-4D97-AF65-F5344CB8AC3E}">
        <p14:creationId xmlns:p14="http://schemas.microsoft.com/office/powerpoint/2010/main" val="2059474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E8E5C-A2F9-4C6E-8F19-1D50B915E4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BCCCB9-5574-511F-94BC-5A6D550B4D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EBC641-4354-C82A-A16C-4D8CC3204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8B733-CC5A-5BD0-1167-52463CB08E97}"/>
              </a:ext>
            </a:extLst>
          </p:cNvPr>
          <p:cNvSpPr>
            <a:spLocks noGrp="1"/>
          </p:cNvSpPr>
          <p:nvPr>
            <p:ph type="dt" sz="half" idx="10"/>
          </p:nvPr>
        </p:nvSpPr>
        <p:spPr/>
        <p:txBody>
          <a:bodyPr/>
          <a:lstStyle/>
          <a:p>
            <a:fld id="{B59D39CC-63C9-44AB-AF48-7E8CC1C918F6}" type="datetimeFigureOut">
              <a:rPr lang="en-US" smtClean="0"/>
              <a:t>8/27/23</a:t>
            </a:fld>
            <a:endParaRPr lang="en-US"/>
          </a:p>
        </p:txBody>
      </p:sp>
      <p:sp>
        <p:nvSpPr>
          <p:cNvPr id="6" name="Footer Placeholder 5">
            <a:extLst>
              <a:ext uri="{FF2B5EF4-FFF2-40B4-BE49-F238E27FC236}">
                <a16:creationId xmlns:a16="http://schemas.microsoft.com/office/drawing/2014/main" id="{1C8E11EA-0A9C-FB79-06AC-A760E18C0C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98240D-01D4-57FE-EA6C-0BA256A8C519}"/>
              </a:ext>
            </a:extLst>
          </p:cNvPr>
          <p:cNvSpPr>
            <a:spLocks noGrp="1"/>
          </p:cNvSpPr>
          <p:nvPr>
            <p:ph type="sldNum" sz="quarter" idx="12"/>
          </p:nvPr>
        </p:nvSpPr>
        <p:spPr/>
        <p:txBody>
          <a:bodyPr/>
          <a:lstStyle/>
          <a:p>
            <a:fld id="{0CDFF6A8-1CBF-48BD-897C-6E95B07E2D4E}" type="slidenum">
              <a:rPr lang="en-US" smtClean="0"/>
              <a:t>‹#›</a:t>
            </a:fld>
            <a:endParaRPr lang="en-US"/>
          </a:p>
        </p:txBody>
      </p:sp>
    </p:spTree>
    <p:extLst>
      <p:ext uri="{BB962C8B-B14F-4D97-AF65-F5344CB8AC3E}">
        <p14:creationId xmlns:p14="http://schemas.microsoft.com/office/powerpoint/2010/main" val="3188129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BBD5-15F9-D085-A59C-160BC34976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888CCC-D377-BA94-4561-31DACC8156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E703BB-3172-BB76-520A-DA6E88D99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D9CB6-D9D2-06E4-B747-A0150A359774}"/>
              </a:ext>
            </a:extLst>
          </p:cNvPr>
          <p:cNvSpPr>
            <a:spLocks noGrp="1"/>
          </p:cNvSpPr>
          <p:nvPr>
            <p:ph type="dt" sz="half" idx="10"/>
          </p:nvPr>
        </p:nvSpPr>
        <p:spPr/>
        <p:txBody>
          <a:bodyPr/>
          <a:lstStyle/>
          <a:p>
            <a:fld id="{B59D39CC-63C9-44AB-AF48-7E8CC1C918F6}" type="datetimeFigureOut">
              <a:rPr lang="en-US" smtClean="0"/>
              <a:t>8/27/23</a:t>
            </a:fld>
            <a:endParaRPr lang="en-US"/>
          </a:p>
        </p:txBody>
      </p:sp>
      <p:sp>
        <p:nvSpPr>
          <p:cNvPr id="6" name="Footer Placeholder 5">
            <a:extLst>
              <a:ext uri="{FF2B5EF4-FFF2-40B4-BE49-F238E27FC236}">
                <a16:creationId xmlns:a16="http://schemas.microsoft.com/office/drawing/2014/main" id="{C514E4D0-C1C0-6BE3-5B05-ECB5D27F1D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96423-FF63-E396-B3DF-208EA02D4D44}"/>
              </a:ext>
            </a:extLst>
          </p:cNvPr>
          <p:cNvSpPr>
            <a:spLocks noGrp="1"/>
          </p:cNvSpPr>
          <p:nvPr>
            <p:ph type="sldNum" sz="quarter" idx="12"/>
          </p:nvPr>
        </p:nvSpPr>
        <p:spPr/>
        <p:txBody>
          <a:bodyPr/>
          <a:lstStyle/>
          <a:p>
            <a:fld id="{0CDFF6A8-1CBF-48BD-897C-6E95B07E2D4E}" type="slidenum">
              <a:rPr lang="en-US" smtClean="0"/>
              <a:t>‹#›</a:t>
            </a:fld>
            <a:endParaRPr lang="en-US"/>
          </a:p>
        </p:txBody>
      </p:sp>
    </p:spTree>
    <p:extLst>
      <p:ext uri="{BB962C8B-B14F-4D97-AF65-F5344CB8AC3E}">
        <p14:creationId xmlns:p14="http://schemas.microsoft.com/office/powerpoint/2010/main" val="133321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84DD0E-616E-6724-7E37-A429AD306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136885-165B-3D09-CE10-402B28368F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8DAF06-88BC-C1FF-7C91-2D2B9FB7E2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D39CC-63C9-44AB-AF48-7E8CC1C918F6}" type="datetimeFigureOut">
              <a:rPr lang="en-US" smtClean="0"/>
              <a:t>8/27/23</a:t>
            </a:fld>
            <a:endParaRPr lang="en-US"/>
          </a:p>
        </p:txBody>
      </p:sp>
      <p:sp>
        <p:nvSpPr>
          <p:cNvPr id="5" name="Footer Placeholder 4">
            <a:extLst>
              <a:ext uri="{FF2B5EF4-FFF2-40B4-BE49-F238E27FC236}">
                <a16:creationId xmlns:a16="http://schemas.microsoft.com/office/drawing/2014/main" id="{BB6B96AD-7FC2-557A-D7CC-203596DF26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1B150B-5876-0AB6-FA57-B23E6DB48B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FF6A8-1CBF-48BD-897C-6E95B07E2D4E}" type="slidenum">
              <a:rPr lang="en-US" smtClean="0"/>
              <a:t>‹#›</a:t>
            </a:fld>
            <a:endParaRPr lang="en-US"/>
          </a:p>
        </p:txBody>
      </p:sp>
    </p:spTree>
    <p:extLst>
      <p:ext uri="{BB962C8B-B14F-4D97-AF65-F5344CB8AC3E}">
        <p14:creationId xmlns:p14="http://schemas.microsoft.com/office/powerpoint/2010/main" val="3183745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45461"/>
            <a:ext cx="10515600" cy="104522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6"/>
            <a:ext cx="10515600" cy="3746423"/>
          </a:xfrm>
          <a:prstGeom prst="rect">
            <a:avLst/>
          </a:prstGeom>
        </p:spPr>
        <p:txBody>
          <a:bodyPr vert="horz" lIns="91440" tIns="45720" rIns="91440" bIns="45720" rtlCol="0">
            <a:normAutofit/>
          </a:bodyPr>
          <a:lstStyle/>
          <a:p>
            <a:pPr lvl="0"/>
            <a:r>
              <a:rPr lang="en-US" dirty="0"/>
              <a:t>Click to edit Master text styles</a:t>
            </a:r>
          </a:p>
          <a:p>
            <a:pPr lvl="0"/>
            <a:endParaRPr lang="en-US" dirty="0"/>
          </a:p>
        </p:txBody>
      </p:sp>
      <p:sp>
        <p:nvSpPr>
          <p:cNvPr id="5" name="Rectangle 4"/>
          <p:cNvSpPr/>
          <p:nvPr userDrawn="1"/>
        </p:nvSpPr>
        <p:spPr>
          <a:xfrm>
            <a:off x="9652002" y="6723530"/>
            <a:ext cx="2539999" cy="134470"/>
          </a:xfrm>
          <a:prstGeom prst="rect">
            <a:avLst/>
          </a:prstGeom>
          <a:solidFill>
            <a:srgbClr val="D45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Goudy Oldstyle Std Regular" charset="0"/>
            </a:endParaRPr>
          </a:p>
        </p:txBody>
      </p:sp>
      <p:pic>
        <p:nvPicPr>
          <p:cNvPr id="6" name="Picture 5">
            <a:extLst>
              <a:ext uri="{FF2B5EF4-FFF2-40B4-BE49-F238E27FC236}">
                <a16:creationId xmlns:a16="http://schemas.microsoft.com/office/drawing/2014/main" id="{831AC0D1-8EAE-F24F-B824-BD583BAE0403}"/>
              </a:ext>
            </a:extLst>
          </p:cNvPr>
          <p:cNvPicPr>
            <a:picLocks noChangeAspect="1"/>
          </p:cNvPicPr>
          <p:nvPr userDrawn="1"/>
        </p:nvPicPr>
        <p:blipFill>
          <a:blip r:embed="rId19"/>
          <a:stretch>
            <a:fillRect/>
          </a:stretch>
        </p:blipFill>
        <p:spPr>
          <a:xfrm>
            <a:off x="9652003" y="6115420"/>
            <a:ext cx="1846727" cy="474159"/>
          </a:xfrm>
          <a:prstGeom prst="rect">
            <a:avLst/>
          </a:prstGeom>
        </p:spPr>
      </p:pic>
    </p:spTree>
    <p:extLst>
      <p:ext uri="{BB962C8B-B14F-4D97-AF65-F5344CB8AC3E}">
        <p14:creationId xmlns:p14="http://schemas.microsoft.com/office/powerpoint/2010/main" val="139527898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b="0" i="0" kern="120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Font typeface="Arial"/>
        <a:buNone/>
        <a:defRPr sz="1800" b="0" i="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a:buNone/>
        <a:defRPr sz="1800" b="0" i="0" kern="1200">
          <a:solidFill>
            <a:schemeClr val="tx2"/>
          </a:solidFill>
          <a:latin typeface="Goudy Oldstyle Std Regular" charset="0"/>
          <a:ea typeface="+mn-ea"/>
          <a:cs typeface="+mn-cs"/>
        </a:defRPr>
      </a:lvl2pPr>
      <a:lvl3pPr marL="685800" indent="0" algn="l" defTabSz="685800" rtl="0" eaLnBrk="1" latinLnBrk="0" hangingPunct="1">
        <a:lnSpc>
          <a:spcPct val="90000"/>
        </a:lnSpc>
        <a:spcBef>
          <a:spcPts val="375"/>
        </a:spcBef>
        <a:buFont typeface="Arial"/>
        <a:buNone/>
        <a:defRPr sz="1500" b="0" i="0" kern="1200">
          <a:solidFill>
            <a:schemeClr val="tx2"/>
          </a:solidFill>
          <a:latin typeface="Goudy Oldstyle Std Regular" charset="0"/>
          <a:ea typeface="+mn-ea"/>
          <a:cs typeface="+mn-cs"/>
        </a:defRPr>
      </a:lvl3pPr>
      <a:lvl4pPr marL="1028700" indent="0" algn="l" defTabSz="685800" rtl="0" eaLnBrk="1" latinLnBrk="0" hangingPunct="1">
        <a:lnSpc>
          <a:spcPct val="90000"/>
        </a:lnSpc>
        <a:spcBef>
          <a:spcPts val="375"/>
        </a:spcBef>
        <a:buFont typeface="Arial"/>
        <a:buNone/>
        <a:defRPr sz="1350" b="0" i="0" kern="1200">
          <a:solidFill>
            <a:schemeClr val="tx2"/>
          </a:solidFill>
          <a:latin typeface="Goudy Oldstyle Std Regular" charset="0"/>
          <a:ea typeface="+mn-ea"/>
          <a:cs typeface="+mn-cs"/>
        </a:defRPr>
      </a:lvl4pPr>
      <a:lvl5pPr marL="1371600" indent="0" algn="l" defTabSz="685800" rtl="0" eaLnBrk="1" latinLnBrk="0" hangingPunct="1">
        <a:lnSpc>
          <a:spcPct val="90000"/>
        </a:lnSpc>
        <a:spcBef>
          <a:spcPts val="375"/>
        </a:spcBef>
        <a:buFont typeface="Arial"/>
        <a:buNone/>
        <a:defRPr sz="1350" b="0" i="0" kern="1200">
          <a:solidFill>
            <a:schemeClr val="tx2"/>
          </a:solidFill>
          <a:latin typeface="Goudy Oldstyle Std Regular"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0.xml"/><Relationship Id="rId1" Type="http://schemas.openxmlformats.org/officeDocument/2006/relationships/tags" Target="../tags/tag1.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0.xml"/><Relationship Id="rId1" Type="http://schemas.openxmlformats.org/officeDocument/2006/relationships/tags" Target="../tags/tag4.xml"/><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0.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0.xml"/><Relationship Id="rId1" Type="http://schemas.openxmlformats.org/officeDocument/2006/relationships/tags" Target="../tags/tag6.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0.xml"/><Relationship Id="rId1" Type="http://schemas.openxmlformats.org/officeDocument/2006/relationships/tags" Target="../tags/tag7.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8.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0.xml"/><Relationship Id="rId1" Type="http://schemas.openxmlformats.org/officeDocument/2006/relationships/tags" Target="../tags/tag10.xml"/><Relationship Id="rId4" Type="http://schemas.openxmlformats.org/officeDocument/2006/relationships/image" Target="../media/image16.emf"/></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11.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1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13.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 y="0"/>
            <a:ext cx="12192000" cy="4572000"/>
          </a:xfrm>
          <a:solidFill>
            <a:schemeClr val="accent2">
              <a:lumMod val="75000"/>
            </a:schemeClr>
          </a:solidFill>
        </p:spPr>
        <p:txBody>
          <a:bodyPr/>
          <a:lstStyle/>
          <a:p>
            <a:r>
              <a:rPr lang="en-US" sz="5400" b="1" dirty="0">
                <a:latin typeface="+mj-lt"/>
                <a:cs typeface="Goudy Old Style"/>
              </a:rPr>
              <a:t>The Living Room (LR)</a:t>
            </a:r>
          </a:p>
          <a:p>
            <a:r>
              <a:rPr lang="en-US" sz="5400" b="1" dirty="0">
                <a:latin typeface="+mj-lt"/>
                <a:cs typeface="Goudy Old Style"/>
              </a:rPr>
              <a:t>Crisis Counseling Service</a:t>
            </a:r>
          </a:p>
          <a:p>
            <a:r>
              <a:rPr lang="en-US" sz="5400" b="1" dirty="0">
                <a:latin typeface="+mj-lt"/>
                <a:cs typeface="Goudy Old Style"/>
              </a:rPr>
              <a:t>				</a:t>
            </a:r>
            <a:r>
              <a:rPr lang="en-US" sz="3200" b="1" dirty="0">
                <a:latin typeface="+mj-lt"/>
                <a:cs typeface="Goudy Old Style"/>
              </a:rPr>
              <a:t>                           David Roberts &amp; Pisinee Dangwung</a:t>
            </a:r>
          </a:p>
        </p:txBody>
      </p:sp>
    </p:spTree>
    <p:extLst>
      <p:ext uri="{BB962C8B-B14F-4D97-AF65-F5344CB8AC3E}">
        <p14:creationId xmlns:p14="http://schemas.microsoft.com/office/powerpoint/2010/main" val="156201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40CF785-03C6-033D-E180-1E338FA11D93}"/>
              </a:ext>
            </a:extLst>
          </p:cNvPr>
          <p:cNvSpPr>
            <a:spLocks noGrp="1"/>
          </p:cNvSpPr>
          <p:nvPr>
            <p:ph type="title"/>
          </p:nvPr>
        </p:nvSpPr>
        <p:spPr>
          <a:xfrm>
            <a:off x="1231392" y="1596789"/>
            <a:ext cx="9729216" cy="4711753"/>
          </a:xfrm>
        </p:spPr>
        <p:txBody>
          <a:bodyPr>
            <a:normAutofit/>
          </a:bodyPr>
          <a:lstStyle/>
          <a:p>
            <a:br>
              <a:rPr lang="en-US" dirty="0"/>
            </a:br>
            <a:r>
              <a:rPr lang="en-US" sz="5300" b="1" dirty="0">
                <a:latin typeface="Calibri Light" panose="020F0302020204030204" pitchFamily="34" charset="0"/>
                <a:cs typeface="Calibri Light" panose="020F0302020204030204" pitchFamily="34" charset="0"/>
              </a:rPr>
              <a:t>Living Room at the TCC</a:t>
            </a:r>
            <a:br>
              <a:rPr lang="en-US" dirty="0"/>
            </a:br>
            <a:br>
              <a:rPr lang="en-US" dirty="0"/>
            </a:br>
            <a:br>
              <a:rPr lang="en-US" dirty="0"/>
            </a:br>
            <a:br>
              <a:rPr lang="en-US" dirty="0"/>
            </a:br>
            <a:endParaRPr lang="en-US" sz="5100" dirty="0">
              <a:solidFill>
                <a:srgbClr val="7030A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1193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BCA5A9E-4885-5E45-9930-853BF6FA8781}"/>
              </a:ext>
            </a:extLst>
          </p:cNvPr>
          <p:cNvSpPr>
            <a:spLocks noGrp="1"/>
          </p:cNvSpPr>
          <p:nvPr>
            <p:ph type="title"/>
          </p:nvPr>
        </p:nvSpPr>
        <p:spPr/>
        <p:txBody>
          <a:bodyPr/>
          <a:lstStyle/>
          <a:p>
            <a:r>
              <a:rPr lang="en-US" dirty="0"/>
              <a:t>Subjective Units of Distress (SUDs)</a:t>
            </a:r>
          </a:p>
        </p:txBody>
      </p:sp>
      <p:pic>
        <p:nvPicPr>
          <p:cNvPr id="2050" name="Picture 2" descr="Academics Home | UT Health San Antonio">
            <a:extLst>
              <a:ext uri="{FF2B5EF4-FFF2-40B4-BE49-F238E27FC236}">
                <a16:creationId xmlns:a16="http://schemas.microsoft.com/office/drawing/2014/main" id="{F0BEBFA6-674D-0044-B2B0-6BB5D05D1D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2424" y="5845086"/>
            <a:ext cx="3059575" cy="104376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SUDS Thermometer">
            <a:extLst>
              <a:ext uri="{FF2B5EF4-FFF2-40B4-BE49-F238E27FC236}">
                <a16:creationId xmlns:a16="http://schemas.microsoft.com/office/drawing/2014/main" id="{4A379E69-1647-A24E-8F71-D8B0FD89F8A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61448" y="1493748"/>
            <a:ext cx="794463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491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6DDA19-36E8-C94E-B6B9-489B0EAA9E3B}"/>
              </a:ext>
            </a:extLst>
          </p:cNvPr>
          <p:cNvSpPr>
            <a:spLocks noGrp="1"/>
          </p:cNvSpPr>
          <p:nvPr>
            <p:ph type="title"/>
          </p:nvPr>
        </p:nvSpPr>
        <p:spPr/>
        <p:txBody>
          <a:bodyPr/>
          <a:lstStyle/>
          <a:p>
            <a:r>
              <a:rPr lang="en-US" dirty="0"/>
              <a:t>Living Room Clinical Modalities</a:t>
            </a:r>
          </a:p>
        </p:txBody>
      </p:sp>
      <p:sp>
        <p:nvSpPr>
          <p:cNvPr id="8" name="Content Placeholder 7">
            <a:extLst>
              <a:ext uri="{FF2B5EF4-FFF2-40B4-BE49-F238E27FC236}">
                <a16:creationId xmlns:a16="http://schemas.microsoft.com/office/drawing/2014/main" id="{0592353A-8C92-B943-A0FD-B0B0AE31B3ED}"/>
              </a:ext>
            </a:extLst>
          </p:cNvPr>
          <p:cNvSpPr>
            <a:spLocks noGrp="1"/>
          </p:cNvSpPr>
          <p:nvPr>
            <p:ph idx="1"/>
          </p:nvPr>
        </p:nvSpPr>
        <p:spPr/>
        <p:txBody>
          <a:bodyPr/>
          <a:lstStyle/>
          <a:p>
            <a:pPr marL="457200" indent="-457200">
              <a:buFont typeface="Arial" panose="020B0604020202020204" pitchFamily="34" charset="0"/>
              <a:buChar char="•"/>
            </a:pPr>
            <a:r>
              <a:rPr lang="en-US" dirty="0">
                <a:latin typeface="+mj-lt"/>
              </a:rPr>
              <a:t>Staff and interns working in LR build skill and knowledge in:</a:t>
            </a:r>
          </a:p>
          <a:p>
            <a:pPr marL="0" indent="0">
              <a:buNone/>
            </a:pPr>
            <a:endParaRPr lang="en-US" dirty="0">
              <a:latin typeface="+mj-lt"/>
            </a:endParaRPr>
          </a:p>
          <a:p>
            <a:pPr marL="1143000" lvl="1" indent="-457200"/>
            <a:r>
              <a:rPr lang="en-US" sz="2800" dirty="0">
                <a:latin typeface="+mj-lt"/>
              </a:rPr>
              <a:t>Suicide assessment (Joiner, 2005)</a:t>
            </a:r>
          </a:p>
          <a:p>
            <a:pPr marL="1143000" lvl="1" indent="-457200"/>
            <a:r>
              <a:rPr lang="en-US" sz="2800" dirty="0">
                <a:latin typeface="+mj-lt"/>
              </a:rPr>
              <a:t>Motivational Interviewing (Miller &amp; Rollnick, 2001)</a:t>
            </a:r>
          </a:p>
          <a:p>
            <a:pPr marL="1143000" lvl="1" indent="-457200"/>
            <a:r>
              <a:rPr lang="en-US" sz="2800" dirty="0">
                <a:latin typeface="+mj-lt"/>
              </a:rPr>
              <a:t>Crisis Response Planning (Bryan et al., 2018)</a:t>
            </a:r>
          </a:p>
          <a:p>
            <a:pPr marL="1143000" lvl="1" indent="-457200"/>
            <a:r>
              <a:rPr lang="en-US" sz="2800" dirty="0">
                <a:latin typeface="+mj-lt"/>
              </a:rPr>
              <a:t>Dialectical Behavioral Therapy (Linehan, 1993)</a:t>
            </a:r>
          </a:p>
          <a:p>
            <a:pPr marL="0" indent="0">
              <a:buNone/>
            </a:pPr>
            <a:endParaRPr lang="en-US" dirty="0"/>
          </a:p>
        </p:txBody>
      </p:sp>
      <p:pic>
        <p:nvPicPr>
          <p:cNvPr id="2050" name="Picture 2" descr="Academics Home | UT Health San Antonio">
            <a:extLst>
              <a:ext uri="{FF2B5EF4-FFF2-40B4-BE49-F238E27FC236}">
                <a16:creationId xmlns:a16="http://schemas.microsoft.com/office/drawing/2014/main" id="{F0BEBFA6-674D-0044-B2B0-6BB5D05D1D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3398" y="5655082"/>
            <a:ext cx="3059575" cy="1043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975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514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cademics Home | UT Health San Antonio">
            <a:extLst>
              <a:ext uri="{FF2B5EF4-FFF2-40B4-BE49-F238E27FC236}">
                <a16:creationId xmlns:a16="http://schemas.microsoft.com/office/drawing/2014/main" id="{F0BEBFA6-674D-0044-B2B0-6BB5D05D1D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475" y="5729287"/>
            <a:ext cx="3438525" cy="1128713"/>
          </a:xfrm>
          <a:prstGeom prst="rect">
            <a:avLst/>
          </a:prstGeom>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E5709325-83D0-0741-B62B-B520031E3AC5}"/>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kern="1200" dirty="0">
                <a:solidFill>
                  <a:srgbClr val="FFFFFF"/>
                </a:solidFill>
                <a:latin typeface="+mj-lt"/>
                <a:ea typeface="+mj-ea"/>
                <a:cs typeface="+mj-cs"/>
              </a:rPr>
              <a:t>LR Clinician Decision Tree</a:t>
            </a:r>
          </a:p>
        </p:txBody>
      </p:sp>
      <p:pic>
        <p:nvPicPr>
          <p:cNvPr id="4" name="Content Placeholder 3">
            <a:extLst>
              <a:ext uri="{FF2B5EF4-FFF2-40B4-BE49-F238E27FC236}">
                <a16:creationId xmlns:a16="http://schemas.microsoft.com/office/drawing/2014/main" id="{4BC589F1-C457-3D41-AEB5-6BF3FAECFA98}"/>
              </a:ext>
            </a:extLst>
          </p:cNvPr>
          <p:cNvPicPr>
            <a:picLocks noGrp="1" noChangeAspect="1"/>
          </p:cNvPicPr>
          <p:nvPr>
            <p:ph idx="1"/>
          </p:nvPr>
        </p:nvPicPr>
        <p:blipFill>
          <a:blip r:embed="rId3"/>
          <a:stretch>
            <a:fillRect/>
          </a:stretch>
        </p:blipFill>
        <p:spPr>
          <a:xfrm>
            <a:off x="6192117" y="360658"/>
            <a:ext cx="5378254" cy="5368629"/>
          </a:xfrm>
          <a:prstGeom prst="rect">
            <a:avLst/>
          </a:prstGeom>
        </p:spPr>
      </p:pic>
    </p:spTree>
    <p:extLst>
      <p:ext uri="{BB962C8B-B14F-4D97-AF65-F5344CB8AC3E}">
        <p14:creationId xmlns:p14="http://schemas.microsoft.com/office/powerpoint/2010/main" val="122348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841" y="649379"/>
            <a:ext cx="7886700" cy="699379"/>
          </a:xfrm>
          <a:solidFill>
            <a:schemeClr val="bg1"/>
          </a:solidFill>
        </p:spPr>
        <p:txBody>
          <a:bodyPr>
            <a:normAutofit/>
          </a:bodyPr>
          <a:lstStyle/>
          <a:p>
            <a:pPr algn="ctr"/>
            <a:r>
              <a:rPr lang="en-US" dirty="0">
                <a:solidFill>
                  <a:schemeClr val="accent4"/>
                </a:solidFill>
                <a:latin typeface="+mj-lt"/>
              </a:rPr>
              <a:t>LR intervention (SUDs &gt; 85)</a:t>
            </a:r>
          </a:p>
        </p:txBody>
      </p:sp>
      <p:sp>
        <p:nvSpPr>
          <p:cNvPr id="5" name="Text Placeholder 4"/>
          <p:cNvSpPr>
            <a:spLocks noGrp="1"/>
          </p:cNvSpPr>
          <p:nvPr>
            <p:ph type="body" sz="quarter" idx="11"/>
          </p:nvPr>
        </p:nvSpPr>
        <p:spPr>
          <a:xfrm>
            <a:off x="2410997" y="1854103"/>
            <a:ext cx="7886699" cy="4354518"/>
          </a:xfrm>
        </p:spPr>
        <p:txBody>
          <a:bodyPr>
            <a:normAutofit/>
          </a:bodyPr>
          <a:lstStyle/>
          <a:p>
            <a:pPr marL="285750" indent="-285750">
              <a:buFont typeface="Arial" panose="020B0604020202020204" pitchFamily="34" charset="0"/>
              <a:buChar char="•"/>
            </a:pPr>
            <a:endParaRPr lang="en-US" sz="1800" b="0" dirty="0">
              <a:solidFill>
                <a:schemeClr val="tx2"/>
              </a:solidFill>
            </a:endParaRPr>
          </a:p>
          <a:p>
            <a:pPr marL="285750" indent="-285750">
              <a:buFont typeface="Arial" panose="020B0604020202020204" pitchFamily="34" charset="0"/>
              <a:buChar char="•"/>
            </a:pPr>
            <a:r>
              <a:rPr lang="en-US" sz="2400" dirty="0">
                <a:solidFill>
                  <a:schemeClr val="tx2"/>
                </a:solidFill>
              </a:rPr>
              <a:t>If the client endorses SI, focus on listening and identifying skills that they can work on.</a:t>
            </a:r>
          </a:p>
          <a:p>
            <a:pPr marL="285750" indent="-285750">
              <a:buFont typeface="Arial" panose="020B0604020202020204" pitchFamily="34" charset="0"/>
              <a:buChar char="•"/>
            </a:pPr>
            <a:endParaRPr lang="en-US" sz="2400" dirty="0">
              <a:solidFill>
                <a:schemeClr val="tx2"/>
              </a:solidFill>
            </a:endParaRPr>
          </a:p>
          <a:p>
            <a:pPr marL="285750" indent="-285750">
              <a:buFont typeface="Arial" panose="020B0604020202020204" pitchFamily="34" charset="0"/>
              <a:buChar char="•"/>
            </a:pPr>
            <a:r>
              <a:rPr lang="en-US" sz="2400" dirty="0">
                <a:solidFill>
                  <a:schemeClr val="tx2"/>
                </a:solidFill>
              </a:rPr>
              <a:t>If the client is familiar with DBT skills, then encourage, recall, and discuss the skills that might be useful for them in the moment.</a:t>
            </a:r>
          </a:p>
          <a:p>
            <a:pPr marL="285750" indent="-285750">
              <a:buFont typeface="Arial" panose="020B0604020202020204" pitchFamily="34" charset="0"/>
              <a:buChar char="•"/>
            </a:pPr>
            <a:endParaRPr lang="en-US" sz="2400" dirty="0">
              <a:solidFill>
                <a:schemeClr val="tx2"/>
              </a:solidFill>
            </a:endParaRPr>
          </a:p>
          <a:p>
            <a:pPr marL="285750" indent="-285750">
              <a:buFont typeface="Arial" panose="020B0604020202020204" pitchFamily="34" charset="0"/>
              <a:buChar char="•"/>
            </a:pPr>
            <a:r>
              <a:rPr lang="en-US" sz="2400" dirty="0">
                <a:solidFill>
                  <a:schemeClr val="tx2"/>
                </a:solidFill>
              </a:rPr>
              <a:t>Teach DBT Distress Tolerance skills STOP+TIPP if client presents high SUDs and skills breakdown point.</a:t>
            </a:r>
          </a:p>
          <a:p>
            <a:pPr marL="285750" indent="-285750">
              <a:buFont typeface="Arial" panose="020B0604020202020204" pitchFamily="34" charset="0"/>
              <a:buChar char="•"/>
            </a:pPr>
            <a:endParaRPr lang="en-US" sz="2400" dirty="0">
              <a:solidFill>
                <a:schemeClr val="tx2"/>
              </a:solidFill>
            </a:endParaRPr>
          </a:p>
          <a:p>
            <a:pPr marL="285750" indent="-285750">
              <a:buFont typeface="Arial" panose="020B0604020202020204" pitchFamily="34" charset="0"/>
              <a:buChar char="•"/>
            </a:pPr>
            <a:r>
              <a:rPr lang="en-US" sz="2400" dirty="0">
                <a:solidFill>
                  <a:schemeClr val="tx2"/>
                </a:solidFill>
              </a:rPr>
              <a:t>At the end of LR session, evaluate whether they can use the skills to stay safe or if they need hospitalization</a:t>
            </a:r>
          </a:p>
          <a:p>
            <a:endParaRPr lang="en-US" sz="2400" dirty="0">
              <a:solidFill>
                <a:schemeClr val="tx2"/>
              </a:solidFill>
            </a:endParaRPr>
          </a:p>
          <a:p>
            <a:endParaRPr lang="en-US" sz="2400" dirty="0"/>
          </a:p>
          <a:p>
            <a:pPr marL="457200" indent="-457200">
              <a:buFont typeface="Arial" panose="020B0604020202020204" pitchFamily="34" charset="0"/>
              <a:buChar char="•"/>
            </a:pPr>
            <a:endParaRPr lang="en-US" sz="1800" dirty="0">
              <a:latin typeface="+mj-lt"/>
            </a:endParaRPr>
          </a:p>
        </p:txBody>
      </p:sp>
    </p:spTree>
    <p:extLst>
      <p:ext uri="{BB962C8B-B14F-4D97-AF65-F5344CB8AC3E}">
        <p14:creationId xmlns:p14="http://schemas.microsoft.com/office/powerpoint/2010/main" val="320160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841" y="649379"/>
            <a:ext cx="7886700" cy="699379"/>
          </a:xfrm>
          <a:solidFill>
            <a:schemeClr val="bg1"/>
          </a:solidFill>
        </p:spPr>
        <p:txBody>
          <a:bodyPr>
            <a:normAutofit/>
          </a:bodyPr>
          <a:lstStyle/>
          <a:p>
            <a:pPr algn="ctr"/>
            <a:r>
              <a:rPr lang="en-US" dirty="0">
                <a:solidFill>
                  <a:schemeClr val="accent4"/>
                </a:solidFill>
                <a:latin typeface="+mj-lt"/>
              </a:rPr>
              <a:t>LR intervention (SUDs &lt; 85)</a:t>
            </a:r>
          </a:p>
        </p:txBody>
      </p:sp>
      <p:sp>
        <p:nvSpPr>
          <p:cNvPr id="5" name="Text Placeholder 4"/>
          <p:cNvSpPr>
            <a:spLocks noGrp="1"/>
          </p:cNvSpPr>
          <p:nvPr>
            <p:ph type="body" sz="quarter" idx="11"/>
          </p:nvPr>
        </p:nvSpPr>
        <p:spPr>
          <a:xfrm>
            <a:off x="2363014" y="1665829"/>
            <a:ext cx="7886699" cy="4354518"/>
          </a:xfrm>
        </p:spPr>
        <p:txBody>
          <a:bodyPr>
            <a:normAutofit fontScale="92500" lnSpcReduction="20000"/>
          </a:bodyPr>
          <a:lstStyle/>
          <a:p>
            <a:pPr marL="285750" indent="-285750">
              <a:buFont typeface="Arial" panose="020B0604020202020204" pitchFamily="34" charset="0"/>
              <a:buChar char="•"/>
            </a:pPr>
            <a:r>
              <a:rPr lang="en-US" sz="2400" b="0" dirty="0">
                <a:solidFill>
                  <a:schemeClr val="tx2"/>
                </a:solidFill>
              </a:rPr>
              <a:t>If client endorse SI, ask if they have a CRP.</a:t>
            </a:r>
          </a:p>
          <a:p>
            <a:pPr marL="285750" indent="-285750">
              <a:buFont typeface="Arial" panose="020B0604020202020204" pitchFamily="34" charset="0"/>
              <a:buChar char="•"/>
            </a:pPr>
            <a:endParaRPr lang="en-US" sz="2400" b="0" dirty="0">
              <a:solidFill>
                <a:schemeClr val="tx2"/>
              </a:solidFill>
            </a:endParaRPr>
          </a:p>
          <a:p>
            <a:pPr marL="285750" indent="-285750">
              <a:buFont typeface="Arial" panose="020B0604020202020204" pitchFamily="34" charset="0"/>
              <a:buChar char="•"/>
            </a:pPr>
            <a:r>
              <a:rPr lang="en-US" sz="2400" b="0" dirty="0">
                <a:solidFill>
                  <a:schemeClr val="tx2"/>
                </a:solidFill>
              </a:rPr>
              <a:t>If patient has a CRP, ask them to recall sections, </a:t>
            </a:r>
            <a:r>
              <a:rPr lang="en-US" sz="2400" b="1" dirty="0">
                <a:solidFill>
                  <a:schemeClr val="tx2"/>
                </a:solidFill>
              </a:rPr>
              <a:t>discuss self-management strategies and reasons for living</a:t>
            </a:r>
            <a:r>
              <a:rPr lang="en-US" sz="2400" b="0" dirty="0">
                <a:solidFill>
                  <a:schemeClr val="tx2"/>
                </a:solidFill>
              </a:rPr>
              <a:t>, revise if needed, and ask them to rate their likelihood of using the CRP.</a:t>
            </a:r>
          </a:p>
          <a:p>
            <a:pPr marL="285750" indent="-285750">
              <a:buFont typeface="Arial" panose="020B0604020202020204" pitchFamily="34" charset="0"/>
              <a:buChar char="•"/>
            </a:pPr>
            <a:endParaRPr lang="en-US" sz="2400" dirty="0">
              <a:solidFill>
                <a:schemeClr val="tx2"/>
              </a:solidFill>
            </a:endParaRPr>
          </a:p>
          <a:p>
            <a:pPr marL="285750" indent="-285750">
              <a:buFont typeface="Arial" panose="020B0604020202020204" pitchFamily="34" charset="0"/>
              <a:buChar char="•"/>
            </a:pPr>
            <a:r>
              <a:rPr lang="en-US" sz="2400" b="0" dirty="0">
                <a:solidFill>
                  <a:schemeClr val="tx2"/>
                </a:solidFill>
              </a:rPr>
              <a:t>If the client does not have a CRP, encourage them to develop one with you.</a:t>
            </a:r>
          </a:p>
          <a:p>
            <a:endParaRPr lang="en-US" sz="2400" b="0" dirty="0">
              <a:solidFill>
                <a:schemeClr val="tx2"/>
              </a:solidFill>
            </a:endParaRPr>
          </a:p>
          <a:p>
            <a:pPr marL="285750" indent="-285750">
              <a:buFont typeface="Arial" panose="020B0604020202020204" pitchFamily="34" charset="0"/>
              <a:buChar char="•"/>
            </a:pPr>
            <a:r>
              <a:rPr lang="en-US" sz="2400" dirty="0">
                <a:solidFill>
                  <a:schemeClr val="tx2"/>
                </a:solidFill>
              </a:rPr>
              <a:t>If client declines CRP, ask them to develop a coping plan and provide psychological support. </a:t>
            </a:r>
          </a:p>
          <a:p>
            <a:endParaRPr lang="en-US" sz="2400" b="0" dirty="0">
              <a:solidFill>
                <a:schemeClr val="tx2"/>
              </a:solidFill>
            </a:endParaRPr>
          </a:p>
          <a:p>
            <a:pPr marL="285750" indent="-285750">
              <a:buFont typeface="Arial" panose="020B0604020202020204" pitchFamily="34" charset="0"/>
              <a:buChar char="•"/>
            </a:pPr>
            <a:r>
              <a:rPr lang="en-US" sz="2400" dirty="0">
                <a:solidFill>
                  <a:schemeClr val="tx2"/>
                </a:solidFill>
              </a:rPr>
              <a:t>Teach mindfulness skills (e.g., breathing exercises, awareness of thought and emotion, distracting, self-soothing, improving the moments)</a:t>
            </a:r>
            <a:endParaRPr lang="en-US" sz="2400" b="0" dirty="0">
              <a:solidFill>
                <a:schemeClr val="tx2"/>
              </a:solidFill>
            </a:endParaRPr>
          </a:p>
          <a:p>
            <a:pPr marL="285750" indent="-285750">
              <a:buFont typeface="Arial" panose="020B0604020202020204" pitchFamily="34" charset="0"/>
              <a:buChar char="•"/>
            </a:pPr>
            <a:endParaRPr lang="en-US" sz="2400" b="0" dirty="0">
              <a:solidFill>
                <a:schemeClr val="accent4"/>
              </a:solidFill>
            </a:endParaRPr>
          </a:p>
          <a:p>
            <a:pPr marL="285750" indent="-285750">
              <a:buFont typeface="Arial" panose="020B0604020202020204" pitchFamily="34" charset="0"/>
              <a:buChar char="•"/>
            </a:pPr>
            <a:endParaRPr lang="en-US" sz="1800" dirty="0">
              <a:solidFill>
                <a:schemeClr val="accent4"/>
              </a:solidFill>
            </a:endParaRPr>
          </a:p>
          <a:p>
            <a:pPr marL="457200" indent="-457200">
              <a:buFont typeface="Arial" panose="020B0604020202020204" pitchFamily="34" charset="0"/>
              <a:buChar char="•"/>
            </a:pPr>
            <a:endParaRPr lang="en-US" sz="1800" dirty="0">
              <a:latin typeface="+mj-lt"/>
            </a:endParaRPr>
          </a:p>
        </p:txBody>
      </p:sp>
    </p:spTree>
    <p:extLst>
      <p:ext uri="{BB962C8B-B14F-4D97-AF65-F5344CB8AC3E}">
        <p14:creationId xmlns:p14="http://schemas.microsoft.com/office/powerpoint/2010/main" val="236728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40CF785-03C6-033D-E180-1E338FA11D93}"/>
              </a:ext>
            </a:extLst>
          </p:cNvPr>
          <p:cNvSpPr>
            <a:spLocks noGrp="1"/>
          </p:cNvSpPr>
          <p:nvPr>
            <p:ph type="title"/>
          </p:nvPr>
        </p:nvSpPr>
        <p:spPr>
          <a:xfrm>
            <a:off x="1231392" y="1596789"/>
            <a:ext cx="9729216" cy="4711753"/>
          </a:xfrm>
        </p:spPr>
        <p:txBody>
          <a:bodyPr>
            <a:normAutofit/>
          </a:bodyPr>
          <a:lstStyle/>
          <a:p>
            <a:br>
              <a:rPr lang="en-US" dirty="0"/>
            </a:br>
            <a:r>
              <a:rPr lang="en-US" sz="5300" b="1" dirty="0">
                <a:latin typeface="Calibri Light" panose="020F0302020204030204" pitchFamily="34" charset="0"/>
                <a:cs typeface="Calibri Light" panose="020F0302020204030204" pitchFamily="34" charset="0"/>
              </a:rPr>
              <a:t>Living Room Training Model</a:t>
            </a:r>
            <a:br>
              <a:rPr lang="en-US" dirty="0"/>
            </a:br>
            <a:br>
              <a:rPr lang="en-US" dirty="0"/>
            </a:br>
            <a:br>
              <a:rPr lang="en-US" dirty="0"/>
            </a:br>
            <a:endParaRPr lang="en-US" sz="5100" dirty="0">
              <a:solidFill>
                <a:srgbClr val="7030A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9222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C15726-E6AA-43C8-CA77-63C43E907C0D}"/>
              </a:ext>
            </a:extLst>
          </p:cNvPr>
          <p:cNvSpPr>
            <a:spLocks noGrp="1"/>
          </p:cNvSpPr>
          <p:nvPr>
            <p:ph type="title"/>
          </p:nvPr>
        </p:nvSpPr>
        <p:spPr/>
        <p:txBody>
          <a:bodyPr>
            <a:normAutofit fontScale="90000"/>
          </a:bodyPr>
          <a:lstStyle/>
          <a:p>
            <a:r>
              <a:rPr lang="en-US" dirty="0"/>
              <a:t>Living Room Training Model: Reflective Training</a:t>
            </a:r>
          </a:p>
        </p:txBody>
      </p:sp>
      <p:sp>
        <p:nvSpPr>
          <p:cNvPr id="4" name="Content Placeholder 3">
            <a:extLst>
              <a:ext uri="{FF2B5EF4-FFF2-40B4-BE49-F238E27FC236}">
                <a16:creationId xmlns:a16="http://schemas.microsoft.com/office/drawing/2014/main" id="{4FE4A118-318E-EF3A-1B6C-AFE1030F31D9}"/>
              </a:ext>
            </a:extLst>
          </p:cNvPr>
          <p:cNvSpPr>
            <a:spLocks noGrp="1"/>
          </p:cNvSpPr>
          <p:nvPr>
            <p:ph sz="half" idx="2"/>
          </p:nvPr>
        </p:nvSpPr>
        <p:spPr>
          <a:xfrm>
            <a:off x="839788" y="2268588"/>
            <a:ext cx="8624846" cy="3273927"/>
          </a:xfrm>
        </p:spPr>
        <p:txBody>
          <a:bodyPr>
            <a:normAutofit fontScale="92500" lnSpcReduction="10000"/>
          </a:bodyPr>
          <a:lstStyle/>
          <a:p>
            <a:pPr marL="285750" indent="-285750">
              <a:buFont typeface="Arial" panose="020B0604020202020204" pitchFamily="34" charset="0"/>
              <a:buChar char="•"/>
            </a:pPr>
            <a:r>
              <a:rPr lang="en-US" dirty="0"/>
              <a:t>LR places high demand on counselors to use a range of skills</a:t>
            </a:r>
          </a:p>
          <a:p>
            <a:pPr marL="285750" indent="-285750">
              <a:buFont typeface="Arial" panose="020B0604020202020204" pitchFamily="34" charset="0"/>
              <a:buChar char="•"/>
            </a:pPr>
            <a:r>
              <a:rPr lang="en-US" dirty="0"/>
              <a:t>Need for distributed practice</a:t>
            </a:r>
          </a:p>
          <a:p>
            <a:pPr marL="285750" indent="-285750">
              <a:buFont typeface="Arial" panose="020B0604020202020204" pitchFamily="34" charset="0"/>
              <a:buChar char="•"/>
            </a:pPr>
            <a:r>
              <a:rPr lang="en-US" dirty="0"/>
              <a:t>High-risk client situations</a:t>
            </a:r>
          </a:p>
          <a:p>
            <a:pPr marL="285750" indent="-285750">
              <a:buFont typeface="Arial" panose="020B0604020202020204" pitchFamily="34" charset="0"/>
              <a:buChar char="•"/>
            </a:pPr>
            <a:r>
              <a:rPr lang="en-US" dirty="0"/>
              <a:t>Black box problem</a:t>
            </a:r>
          </a:p>
          <a:p>
            <a:endParaRPr lang="en-US" dirty="0"/>
          </a:p>
          <a:p>
            <a:r>
              <a:rPr lang="en-US" dirty="0"/>
              <a:t>Our solution: Reflective Training</a:t>
            </a:r>
          </a:p>
          <a:p>
            <a:pPr marL="342900" indent="-342900">
              <a:buFont typeface="Arial" panose="020B0604020202020204" pitchFamily="34" charset="0"/>
              <a:buChar char="•"/>
            </a:pPr>
            <a:r>
              <a:rPr lang="en-US" dirty="0"/>
              <a:t>Focus on process of growth rather than assessment of skill</a:t>
            </a:r>
          </a:p>
          <a:p>
            <a:pPr marL="342900" indent="-342900">
              <a:buFont typeface="Arial" panose="020B0604020202020204" pitchFamily="34" charset="0"/>
              <a:buChar char="•"/>
            </a:pPr>
            <a:r>
              <a:rPr lang="en-US" dirty="0"/>
              <a:t>See and be seen by others practicing same skills</a:t>
            </a:r>
          </a:p>
          <a:p>
            <a:pPr marL="342900" indent="-342900">
              <a:buFont typeface="Arial" panose="020B0604020202020204" pitchFamily="34" charset="0"/>
              <a:buChar char="•"/>
            </a:pPr>
            <a:r>
              <a:rPr lang="en-US" dirty="0"/>
              <a:t>Peer-to-peer objective feedback</a:t>
            </a:r>
          </a:p>
          <a:p>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09031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40CF785-03C6-033D-E180-1E338FA11D93}"/>
              </a:ext>
            </a:extLst>
          </p:cNvPr>
          <p:cNvSpPr>
            <a:spLocks noGrp="1"/>
          </p:cNvSpPr>
          <p:nvPr>
            <p:ph type="title"/>
          </p:nvPr>
        </p:nvSpPr>
        <p:spPr>
          <a:xfrm>
            <a:off x="1231392" y="1596789"/>
            <a:ext cx="9729216" cy="4711753"/>
          </a:xfrm>
        </p:spPr>
        <p:txBody>
          <a:bodyPr>
            <a:normAutofit/>
          </a:bodyPr>
          <a:lstStyle/>
          <a:p>
            <a:br>
              <a:rPr lang="en-US" dirty="0"/>
            </a:br>
            <a:r>
              <a:rPr lang="en-US" sz="5300" b="1" dirty="0">
                <a:latin typeface="Calibri Light" panose="020F0302020204030204" pitchFamily="34" charset="0"/>
                <a:cs typeface="Calibri Light" panose="020F0302020204030204" pitchFamily="34" charset="0"/>
              </a:rPr>
              <a:t>Motivational Interviewing (MI):</a:t>
            </a:r>
            <a:br>
              <a:rPr lang="en-US" dirty="0"/>
            </a:br>
            <a:br>
              <a:rPr lang="en-US" dirty="0"/>
            </a:br>
            <a:br>
              <a:rPr lang="en-US" dirty="0"/>
            </a:br>
            <a:r>
              <a:rPr lang="en-US" sz="5100" dirty="0">
                <a:solidFill>
                  <a:srgbClr val="7030A0"/>
                </a:solidFill>
                <a:latin typeface="Calibri Light" panose="020F0302020204030204" pitchFamily="34" charset="0"/>
                <a:cs typeface="Calibri Light" panose="020F0302020204030204" pitchFamily="34" charset="0"/>
              </a:rPr>
              <a:t>Foundations of Person-centered Crisis Counselor</a:t>
            </a:r>
          </a:p>
        </p:txBody>
      </p:sp>
      <p:pic>
        <p:nvPicPr>
          <p:cNvPr id="2" name="Picture 1">
            <a:extLst>
              <a:ext uri="{FF2B5EF4-FFF2-40B4-BE49-F238E27FC236}">
                <a16:creationId xmlns:a16="http://schemas.microsoft.com/office/drawing/2014/main" id="{76107944-C251-FCC9-1F9E-118C72A0BE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2827" y="4649682"/>
            <a:ext cx="2141951" cy="145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89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9D55D-B51E-42C6-A13A-2489E25380BC}"/>
              </a:ext>
            </a:extLst>
          </p:cNvPr>
          <p:cNvSpPr>
            <a:spLocks noGrp="1"/>
          </p:cNvSpPr>
          <p:nvPr>
            <p:ph type="title"/>
          </p:nvPr>
        </p:nvSpPr>
        <p:spPr/>
        <p:txBody>
          <a:bodyPr/>
          <a:lstStyle/>
          <a:p>
            <a:r>
              <a:rPr lang="en-US" dirty="0"/>
              <a:t>Foundational Model of LR Crisis Counseling</a:t>
            </a:r>
          </a:p>
        </p:txBody>
      </p:sp>
      <p:sp>
        <p:nvSpPr>
          <p:cNvPr id="4" name="TextBox 3">
            <a:extLst>
              <a:ext uri="{FF2B5EF4-FFF2-40B4-BE49-F238E27FC236}">
                <a16:creationId xmlns:a16="http://schemas.microsoft.com/office/drawing/2014/main" id="{2EFE790C-2DFD-406F-AEF6-DEA83D990072}"/>
              </a:ext>
            </a:extLst>
          </p:cNvPr>
          <p:cNvSpPr txBox="1"/>
          <p:nvPr/>
        </p:nvSpPr>
        <p:spPr>
          <a:xfrm>
            <a:off x="1352550" y="4981575"/>
            <a:ext cx="8943975" cy="769441"/>
          </a:xfrm>
          <a:prstGeom prst="rect">
            <a:avLst/>
          </a:prstGeom>
          <a:solidFill>
            <a:schemeClr val="accent2">
              <a:lumMod val="40000"/>
              <a:lumOff val="6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Engage &amp; Focus</a:t>
            </a:r>
          </a:p>
        </p:txBody>
      </p:sp>
      <p:sp>
        <p:nvSpPr>
          <p:cNvPr id="5" name="TextBox 4">
            <a:extLst>
              <a:ext uri="{FF2B5EF4-FFF2-40B4-BE49-F238E27FC236}">
                <a16:creationId xmlns:a16="http://schemas.microsoft.com/office/drawing/2014/main" id="{DA53AA7A-B4B2-4381-829A-168FEA1CB325}"/>
              </a:ext>
            </a:extLst>
          </p:cNvPr>
          <p:cNvSpPr txBox="1"/>
          <p:nvPr/>
        </p:nvSpPr>
        <p:spPr>
          <a:xfrm>
            <a:off x="2695575" y="4212134"/>
            <a:ext cx="6257924" cy="769441"/>
          </a:xfrm>
          <a:prstGeom prst="rect">
            <a:avLst/>
          </a:prstGeom>
          <a:solidFill>
            <a:schemeClr val="accent4">
              <a:lumMod val="40000"/>
              <a:lumOff val="6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Risk assessment</a:t>
            </a:r>
          </a:p>
        </p:txBody>
      </p:sp>
      <p:sp>
        <p:nvSpPr>
          <p:cNvPr id="6" name="TextBox 5">
            <a:extLst>
              <a:ext uri="{FF2B5EF4-FFF2-40B4-BE49-F238E27FC236}">
                <a16:creationId xmlns:a16="http://schemas.microsoft.com/office/drawing/2014/main" id="{9B1A56D7-768C-42B4-B9D0-5F87509633CB}"/>
              </a:ext>
            </a:extLst>
          </p:cNvPr>
          <p:cNvSpPr txBox="1"/>
          <p:nvPr/>
        </p:nvSpPr>
        <p:spPr>
          <a:xfrm>
            <a:off x="3805237" y="3429000"/>
            <a:ext cx="4038599" cy="769441"/>
          </a:xfrm>
          <a:prstGeom prst="rect">
            <a:avLst/>
          </a:prstGeom>
          <a:solidFill>
            <a:schemeClr val="accent6">
              <a:lumMod val="40000"/>
              <a:lumOff val="6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Intervene</a:t>
            </a:r>
          </a:p>
        </p:txBody>
      </p:sp>
      <p:sp>
        <p:nvSpPr>
          <p:cNvPr id="7" name="TextBox 6">
            <a:extLst>
              <a:ext uri="{FF2B5EF4-FFF2-40B4-BE49-F238E27FC236}">
                <a16:creationId xmlns:a16="http://schemas.microsoft.com/office/drawing/2014/main" id="{B531938F-2CB6-4CB5-B819-586FD54EB8FF}"/>
              </a:ext>
            </a:extLst>
          </p:cNvPr>
          <p:cNvSpPr txBox="1"/>
          <p:nvPr/>
        </p:nvSpPr>
        <p:spPr>
          <a:xfrm>
            <a:off x="4822031" y="2652712"/>
            <a:ext cx="2005010" cy="769441"/>
          </a:xfrm>
          <a:prstGeom prst="rect">
            <a:avLst/>
          </a:prstGeom>
          <a:solidFill>
            <a:schemeClr val="accent1">
              <a:lumMod val="40000"/>
              <a:lumOff val="6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Resolve</a:t>
            </a:r>
          </a:p>
        </p:txBody>
      </p:sp>
      <p:sp>
        <p:nvSpPr>
          <p:cNvPr id="3" name="TextBox 2">
            <a:extLst>
              <a:ext uri="{FF2B5EF4-FFF2-40B4-BE49-F238E27FC236}">
                <a16:creationId xmlns:a16="http://schemas.microsoft.com/office/drawing/2014/main" id="{93E66C50-5D6F-D795-C480-F6BEB78EF1D5}"/>
              </a:ext>
            </a:extLst>
          </p:cNvPr>
          <p:cNvSpPr txBox="1"/>
          <p:nvPr/>
        </p:nvSpPr>
        <p:spPr>
          <a:xfrm rot="1286378">
            <a:off x="9019641" y="5589461"/>
            <a:ext cx="2477885" cy="830997"/>
          </a:xfrm>
          <a:prstGeom prst="rect">
            <a:avLst/>
          </a:prstGeom>
          <a:solidFill>
            <a:schemeClr val="bg1"/>
          </a:solidFill>
          <a:ln>
            <a:solidFill>
              <a:schemeClr val="accent1"/>
            </a:solidFill>
          </a:ln>
        </p:spPr>
        <p:txBody>
          <a:bodyPr wrap="square" rtlCol="0">
            <a:spAutoFit/>
          </a:bodyPr>
          <a:lstStyle/>
          <a:p>
            <a:pPr algn="ctr"/>
            <a:r>
              <a:rPr lang="en-US" sz="2400" dirty="0"/>
              <a:t>Motivational Interviewing (MI)</a:t>
            </a:r>
          </a:p>
        </p:txBody>
      </p:sp>
      <p:sp>
        <p:nvSpPr>
          <p:cNvPr id="8" name="TextBox 7">
            <a:extLst>
              <a:ext uri="{FF2B5EF4-FFF2-40B4-BE49-F238E27FC236}">
                <a16:creationId xmlns:a16="http://schemas.microsoft.com/office/drawing/2014/main" id="{F9809693-2453-8A63-DA7C-56E4EE328F1F}"/>
              </a:ext>
            </a:extLst>
          </p:cNvPr>
          <p:cNvSpPr txBox="1"/>
          <p:nvPr/>
        </p:nvSpPr>
        <p:spPr>
          <a:xfrm rot="1286378">
            <a:off x="8343188" y="4527239"/>
            <a:ext cx="2306472" cy="830997"/>
          </a:xfrm>
          <a:prstGeom prst="rect">
            <a:avLst/>
          </a:prstGeom>
          <a:solidFill>
            <a:schemeClr val="bg1"/>
          </a:solidFill>
          <a:ln>
            <a:solidFill>
              <a:schemeClr val="accent1"/>
            </a:solidFill>
          </a:ln>
        </p:spPr>
        <p:txBody>
          <a:bodyPr wrap="square" rtlCol="0">
            <a:spAutoFit/>
          </a:bodyPr>
          <a:lstStyle/>
          <a:p>
            <a:pPr algn="ctr"/>
            <a:r>
              <a:rPr lang="en-US" sz="2400" dirty="0"/>
              <a:t>Crisis Response Planning (CRP)</a:t>
            </a:r>
          </a:p>
        </p:txBody>
      </p:sp>
      <p:sp>
        <p:nvSpPr>
          <p:cNvPr id="9" name="TextBox 8">
            <a:extLst>
              <a:ext uri="{FF2B5EF4-FFF2-40B4-BE49-F238E27FC236}">
                <a16:creationId xmlns:a16="http://schemas.microsoft.com/office/drawing/2014/main" id="{8E1A63FD-ABA7-9FF0-7AC5-AA39CBAED67C}"/>
              </a:ext>
            </a:extLst>
          </p:cNvPr>
          <p:cNvSpPr txBox="1"/>
          <p:nvPr/>
        </p:nvSpPr>
        <p:spPr>
          <a:xfrm rot="1286378">
            <a:off x="6974464" y="3277569"/>
            <a:ext cx="2671012" cy="830997"/>
          </a:xfrm>
          <a:prstGeom prst="rect">
            <a:avLst/>
          </a:prstGeom>
          <a:solidFill>
            <a:schemeClr val="bg1"/>
          </a:solidFill>
          <a:ln>
            <a:solidFill>
              <a:schemeClr val="accent1"/>
            </a:solidFill>
          </a:ln>
        </p:spPr>
        <p:txBody>
          <a:bodyPr wrap="square" rtlCol="0">
            <a:spAutoFit/>
          </a:bodyPr>
          <a:lstStyle/>
          <a:p>
            <a:pPr algn="ctr"/>
            <a:r>
              <a:rPr lang="en-US" sz="2400" dirty="0"/>
              <a:t>Dialectical Behavior Therapy (DBT)</a:t>
            </a:r>
          </a:p>
        </p:txBody>
      </p:sp>
    </p:spTree>
    <p:extLst>
      <p:ext uri="{BB962C8B-B14F-4D97-AF65-F5344CB8AC3E}">
        <p14:creationId xmlns:p14="http://schemas.microsoft.com/office/powerpoint/2010/main" val="1141028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9D55D-B51E-42C6-A13A-2489E25380BC}"/>
              </a:ext>
            </a:extLst>
          </p:cNvPr>
          <p:cNvSpPr>
            <a:spLocks noGrp="1"/>
          </p:cNvSpPr>
          <p:nvPr>
            <p:ph type="title"/>
          </p:nvPr>
        </p:nvSpPr>
        <p:spPr/>
        <p:txBody>
          <a:bodyPr/>
          <a:lstStyle/>
          <a:p>
            <a:r>
              <a:rPr lang="en-US" dirty="0"/>
              <a:t>Foundational Model of LR Crisis Counseling</a:t>
            </a:r>
          </a:p>
        </p:txBody>
      </p:sp>
      <p:sp>
        <p:nvSpPr>
          <p:cNvPr id="4" name="TextBox 3">
            <a:extLst>
              <a:ext uri="{FF2B5EF4-FFF2-40B4-BE49-F238E27FC236}">
                <a16:creationId xmlns:a16="http://schemas.microsoft.com/office/drawing/2014/main" id="{2EFE790C-2DFD-406F-AEF6-DEA83D990072}"/>
              </a:ext>
            </a:extLst>
          </p:cNvPr>
          <p:cNvSpPr txBox="1"/>
          <p:nvPr/>
        </p:nvSpPr>
        <p:spPr>
          <a:xfrm>
            <a:off x="1352550" y="4981575"/>
            <a:ext cx="8943975" cy="769441"/>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4400" dirty="0"/>
              <a:t>Engage &amp; Focus</a:t>
            </a:r>
          </a:p>
        </p:txBody>
      </p:sp>
      <p:sp>
        <p:nvSpPr>
          <p:cNvPr id="5" name="TextBox 4">
            <a:extLst>
              <a:ext uri="{FF2B5EF4-FFF2-40B4-BE49-F238E27FC236}">
                <a16:creationId xmlns:a16="http://schemas.microsoft.com/office/drawing/2014/main" id="{DA53AA7A-B4B2-4381-829A-168FEA1CB325}"/>
              </a:ext>
            </a:extLst>
          </p:cNvPr>
          <p:cNvSpPr txBox="1"/>
          <p:nvPr/>
        </p:nvSpPr>
        <p:spPr>
          <a:xfrm>
            <a:off x="2695575" y="4212134"/>
            <a:ext cx="6257924" cy="769441"/>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4400" dirty="0"/>
              <a:t>Risk assessment</a:t>
            </a:r>
          </a:p>
        </p:txBody>
      </p:sp>
      <p:sp>
        <p:nvSpPr>
          <p:cNvPr id="6" name="TextBox 5">
            <a:extLst>
              <a:ext uri="{FF2B5EF4-FFF2-40B4-BE49-F238E27FC236}">
                <a16:creationId xmlns:a16="http://schemas.microsoft.com/office/drawing/2014/main" id="{9B1A56D7-768C-42B4-B9D0-5F87509633CB}"/>
              </a:ext>
            </a:extLst>
          </p:cNvPr>
          <p:cNvSpPr txBox="1"/>
          <p:nvPr/>
        </p:nvSpPr>
        <p:spPr>
          <a:xfrm>
            <a:off x="3805237" y="3429000"/>
            <a:ext cx="4038599" cy="769441"/>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4400" dirty="0"/>
              <a:t>Intervene</a:t>
            </a:r>
          </a:p>
        </p:txBody>
      </p:sp>
      <p:sp>
        <p:nvSpPr>
          <p:cNvPr id="7" name="TextBox 6">
            <a:extLst>
              <a:ext uri="{FF2B5EF4-FFF2-40B4-BE49-F238E27FC236}">
                <a16:creationId xmlns:a16="http://schemas.microsoft.com/office/drawing/2014/main" id="{B531938F-2CB6-4CB5-B819-586FD54EB8FF}"/>
              </a:ext>
            </a:extLst>
          </p:cNvPr>
          <p:cNvSpPr txBox="1"/>
          <p:nvPr/>
        </p:nvSpPr>
        <p:spPr>
          <a:xfrm>
            <a:off x="4822031" y="2652712"/>
            <a:ext cx="2005010" cy="76944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4400" dirty="0"/>
              <a:t>Resolve</a:t>
            </a:r>
          </a:p>
        </p:txBody>
      </p:sp>
    </p:spTree>
    <p:extLst>
      <p:ext uri="{BB962C8B-B14F-4D97-AF65-F5344CB8AC3E}">
        <p14:creationId xmlns:p14="http://schemas.microsoft.com/office/powerpoint/2010/main" val="206721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B4F4-4098-6549-9A06-B84DFC9298C0}"/>
              </a:ext>
            </a:extLst>
          </p:cNvPr>
          <p:cNvSpPr>
            <a:spLocks noGrp="1"/>
          </p:cNvSpPr>
          <p:nvPr>
            <p:ph type="title"/>
          </p:nvPr>
        </p:nvSpPr>
        <p:spPr/>
        <p:txBody>
          <a:bodyPr/>
          <a:lstStyle/>
          <a:p>
            <a:pPr algn="ctr"/>
            <a:r>
              <a:rPr lang="en-US" dirty="0"/>
              <a:t>Motivational Interviewing (MI)</a:t>
            </a:r>
          </a:p>
        </p:txBody>
      </p:sp>
      <p:sp>
        <p:nvSpPr>
          <p:cNvPr id="3" name="Content Placeholder 2">
            <a:extLst>
              <a:ext uri="{FF2B5EF4-FFF2-40B4-BE49-F238E27FC236}">
                <a16:creationId xmlns:a16="http://schemas.microsoft.com/office/drawing/2014/main" id="{41019279-B671-AE46-B660-4C0B1ABFF5CC}"/>
              </a:ext>
            </a:extLst>
          </p:cNvPr>
          <p:cNvSpPr>
            <a:spLocks noGrp="1"/>
          </p:cNvSpPr>
          <p:nvPr>
            <p:ph idx="1"/>
          </p:nvPr>
        </p:nvSpPr>
        <p:spPr>
          <a:xfrm>
            <a:off x="838200" y="1825625"/>
            <a:ext cx="4982029" cy="4351338"/>
          </a:xfrm>
        </p:spPr>
        <p:txBody>
          <a:bodyPr/>
          <a:lstStyle/>
          <a:p>
            <a:r>
              <a:rPr lang="en-US" dirty="0"/>
              <a:t>MI is a method of talking with clients about change.</a:t>
            </a:r>
          </a:p>
          <a:p>
            <a:pPr marL="0" indent="0">
              <a:buNone/>
            </a:pPr>
            <a:endParaRPr lang="en-US" dirty="0"/>
          </a:p>
          <a:p>
            <a:r>
              <a:rPr lang="en-US" b="1" dirty="0"/>
              <a:t>Target Behavior </a:t>
            </a:r>
            <a:r>
              <a:rPr lang="en-US" dirty="0"/>
              <a:t>= what the patient is considering changing</a:t>
            </a:r>
          </a:p>
          <a:p>
            <a:endParaRPr lang="en-US" dirty="0"/>
          </a:p>
          <a:p>
            <a:pPr marL="0" indent="0">
              <a:buNone/>
            </a:pPr>
            <a:r>
              <a:rPr lang="en-US" dirty="0">
                <a:solidFill>
                  <a:srgbClr val="C00000"/>
                </a:solidFill>
              </a:rPr>
              <a:t>What change are clients seeking when they come to the Living Room?</a:t>
            </a:r>
          </a:p>
        </p:txBody>
      </p:sp>
      <p:pic>
        <p:nvPicPr>
          <p:cNvPr id="5" name="Picture 4" descr="Shape&#10;&#10;Description automatically generated">
            <a:extLst>
              <a:ext uri="{FF2B5EF4-FFF2-40B4-BE49-F238E27FC236}">
                <a16:creationId xmlns:a16="http://schemas.microsoft.com/office/drawing/2014/main" id="{7EAD645C-14E2-674C-9AD3-F17535BE8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5371" y="2257463"/>
            <a:ext cx="4586515" cy="3487662"/>
          </a:xfrm>
          <a:prstGeom prst="rect">
            <a:avLst/>
          </a:prstGeom>
        </p:spPr>
      </p:pic>
    </p:spTree>
    <p:extLst>
      <p:ext uri="{BB962C8B-B14F-4D97-AF65-F5344CB8AC3E}">
        <p14:creationId xmlns:p14="http://schemas.microsoft.com/office/powerpoint/2010/main" val="2129986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F05EA-6D52-46F7-870F-54F98DE82310}"/>
              </a:ext>
            </a:extLst>
          </p:cNvPr>
          <p:cNvSpPr>
            <a:spLocks noGrp="1"/>
          </p:cNvSpPr>
          <p:nvPr>
            <p:ph type="title"/>
          </p:nvPr>
        </p:nvSpPr>
        <p:spPr/>
        <p:txBody>
          <a:bodyPr/>
          <a:lstStyle/>
          <a:p>
            <a:r>
              <a:rPr lang="en-US" dirty="0"/>
              <a:t>How MI works</a:t>
            </a:r>
          </a:p>
        </p:txBody>
      </p:sp>
      <p:sp>
        <p:nvSpPr>
          <p:cNvPr id="3" name="Content Placeholder 2">
            <a:extLst>
              <a:ext uri="{FF2B5EF4-FFF2-40B4-BE49-F238E27FC236}">
                <a16:creationId xmlns:a16="http://schemas.microsoft.com/office/drawing/2014/main" id="{D14D5223-2942-4BC8-BA67-76A8DBFD108F}"/>
              </a:ext>
            </a:extLst>
          </p:cNvPr>
          <p:cNvSpPr>
            <a:spLocks noGrp="1"/>
          </p:cNvSpPr>
          <p:nvPr>
            <p:ph idx="1"/>
          </p:nvPr>
        </p:nvSpPr>
        <p:spPr>
          <a:xfrm>
            <a:off x="838200" y="2193967"/>
            <a:ext cx="9623961" cy="4351338"/>
          </a:xfrm>
        </p:spPr>
        <p:txBody>
          <a:bodyPr>
            <a:normAutofit lnSpcReduction="10000"/>
          </a:bodyPr>
          <a:lstStyle/>
          <a:p>
            <a:pPr marL="514350" indent="-514350">
              <a:buFont typeface="+mj-lt"/>
              <a:buAutoNum type="arabicPeriod"/>
            </a:pPr>
            <a:r>
              <a:rPr lang="en-US" dirty="0"/>
              <a:t>Build rapport</a:t>
            </a:r>
          </a:p>
          <a:p>
            <a:pPr marL="514350" indent="-514350">
              <a:buFont typeface="+mj-lt"/>
              <a:buAutoNum type="arabicPeriod"/>
            </a:pPr>
            <a:r>
              <a:rPr lang="en-US" dirty="0"/>
              <a:t>Neutralize resistance</a:t>
            </a:r>
          </a:p>
          <a:p>
            <a:pPr marL="514350" indent="-514350">
              <a:buFont typeface="+mj-lt"/>
              <a:buAutoNum type="arabicPeriod"/>
            </a:pPr>
            <a:r>
              <a:rPr lang="en-US" dirty="0"/>
              <a:t>Focus on client’s ideas about change</a:t>
            </a:r>
          </a:p>
          <a:p>
            <a:pPr marL="514350" indent="-514350">
              <a:buFont typeface="+mj-lt"/>
              <a:buAutoNum type="arabicPeriod"/>
            </a:pPr>
            <a:r>
              <a:rPr lang="en-US" dirty="0"/>
              <a:t>Highlight client’s ambivalence</a:t>
            </a:r>
          </a:p>
          <a:p>
            <a:pPr marL="514350" indent="-514350">
              <a:buFont typeface="+mj-lt"/>
              <a:buAutoNum type="arabicPeriod"/>
            </a:pPr>
            <a:r>
              <a:rPr lang="en-US" dirty="0"/>
              <a:t>Evoke </a:t>
            </a:r>
            <a:r>
              <a:rPr lang="en-US" i="1" dirty="0"/>
              <a:t>Change Talk </a:t>
            </a:r>
            <a:r>
              <a:rPr lang="en-US" dirty="0"/>
              <a:t>to support client change</a:t>
            </a:r>
          </a:p>
          <a:p>
            <a:pPr marL="514350" indent="-514350">
              <a:buFont typeface="+mj-lt"/>
              <a:buAutoNum type="arabicPeriod"/>
            </a:pPr>
            <a:endParaRPr lang="en-US" dirty="0"/>
          </a:p>
          <a:p>
            <a:pPr marL="0" indent="0">
              <a:buNone/>
            </a:pPr>
            <a:r>
              <a:rPr lang="en-US" dirty="0">
                <a:highlight>
                  <a:srgbClr val="00FFFF"/>
                </a:highlight>
              </a:rPr>
              <a:t>Question</a:t>
            </a:r>
            <a:r>
              <a:rPr lang="en-US" dirty="0"/>
              <a:t>: How do you expect these goals to arise in crisis counseling?</a:t>
            </a:r>
          </a:p>
          <a:p>
            <a:pPr marL="0" indent="0">
              <a:buNone/>
            </a:pPr>
            <a:r>
              <a:rPr lang="en-US" dirty="0"/>
              <a:t>	</a:t>
            </a:r>
            <a:endParaRPr lang="en-US" dirty="0">
              <a:highlight>
                <a:srgbClr val="FF00FF"/>
              </a:highlight>
            </a:endParaRPr>
          </a:p>
        </p:txBody>
      </p:sp>
      <p:sp>
        <p:nvSpPr>
          <p:cNvPr id="4" name="Rectangle 3">
            <a:extLst>
              <a:ext uri="{FF2B5EF4-FFF2-40B4-BE49-F238E27FC236}">
                <a16:creationId xmlns:a16="http://schemas.microsoft.com/office/drawing/2014/main" id="{9CC83737-8D84-638A-49F7-51D733D6DB90}"/>
              </a:ext>
            </a:extLst>
          </p:cNvPr>
          <p:cNvSpPr/>
          <p:nvPr/>
        </p:nvSpPr>
        <p:spPr>
          <a:xfrm rot="612346">
            <a:off x="7471158" y="698255"/>
            <a:ext cx="4201889" cy="2991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Resistance</a:t>
            </a:r>
            <a:r>
              <a:rPr lang="en-US" dirty="0"/>
              <a:t> </a:t>
            </a:r>
            <a:r>
              <a:rPr lang="en-US" sz="2600" dirty="0"/>
              <a:t>is</a:t>
            </a:r>
          </a:p>
          <a:p>
            <a:pPr algn="ctr"/>
            <a:r>
              <a:rPr lang="en-US" sz="2600" dirty="0">
                <a:solidFill>
                  <a:srgbClr val="FFFF00"/>
                </a:solidFill>
              </a:rPr>
              <a:t>any factor </a:t>
            </a:r>
            <a:r>
              <a:rPr lang="en-US" sz="2600" b="1" u="sng" dirty="0">
                <a:solidFill>
                  <a:srgbClr val="FFFF00"/>
                </a:solidFill>
              </a:rPr>
              <a:t>within</a:t>
            </a:r>
            <a:r>
              <a:rPr lang="en-US" sz="2600" dirty="0">
                <a:solidFill>
                  <a:srgbClr val="FFFF00"/>
                </a:solidFill>
              </a:rPr>
              <a:t> the client that prevents them from changing</a:t>
            </a:r>
            <a:r>
              <a:rPr lang="en-US" sz="2600" dirty="0"/>
              <a:t>.</a:t>
            </a:r>
          </a:p>
          <a:p>
            <a:pPr algn="ctr"/>
            <a:r>
              <a:rPr lang="en-US" sz="2200" dirty="0"/>
              <a:t>EG: fears, negative expectations, lack of knowledge, desire to maintain status quo…</a:t>
            </a:r>
          </a:p>
        </p:txBody>
      </p:sp>
    </p:spTree>
    <p:extLst>
      <p:ext uri="{BB962C8B-B14F-4D97-AF65-F5344CB8AC3E}">
        <p14:creationId xmlns:p14="http://schemas.microsoft.com/office/powerpoint/2010/main" val="1062251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0A8FA-6AC2-AA2C-2A4C-C08E5A77EEB4}"/>
              </a:ext>
            </a:extLst>
          </p:cNvPr>
          <p:cNvSpPr>
            <a:spLocks noGrp="1"/>
          </p:cNvSpPr>
          <p:nvPr>
            <p:ph type="title"/>
          </p:nvPr>
        </p:nvSpPr>
        <p:spPr>
          <a:xfrm>
            <a:off x="588723" y="365125"/>
            <a:ext cx="11235847" cy="1325563"/>
          </a:xfrm>
        </p:spPr>
        <p:txBody>
          <a:bodyPr>
            <a:normAutofit/>
          </a:bodyPr>
          <a:lstStyle/>
          <a:p>
            <a:r>
              <a:rPr lang="en-US" dirty="0"/>
              <a:t>Building Rapport, Neutralizing Resistance &amp; Focus on Client’s Ideas about Change</a:t>
            </a:r>
          </a:p>
        </p:txBody>
      </p:sp>
      <p:sp>
        <p:nvSpPr>
          <p:cNvPr id="3" name="Content Placeholder 2">
            <a:extLst>
              <a:ext uri="{FF2B5EF4-FFF2-40B4-BE49-F238E27FC236}">
                <a16:creationId xmlns:a16="http://schemas.microsoft.com/office/drawing/2014/main" id="{BB1149D4-06D9-5A44-EA78-DDD79DF4649C}"/>
              </a:ext>
            </a:extLst>
          </p:cNvPr>
          <p:cNvSpPr>
            <a:spLocks noGrp="1"/>
          </p:cNvSpPr>
          <p:nvPr>
            <p:ph sz="half" idx="1"/>
          </p:nvPr>
        </p:nvSpPr>
        <p:spPr/>
        <p:txBody>
          <a:bodyPr>
            <a:normAutofit/>
          </a:bodyPr>
          <a:lstStyle/>
          <a:p>
            <a:pPr marL="514350" indent="-514350">
              <a:buFont typeface="+mj-lt"/>
              <a:buAutoNum type="arabicPeriod"/>
            </a:pPr>
            <a:r>
              <a:rPr lang="en-US" b="1" dirty="0"/>
              <a:t>MI Spirit</a:t>
            </a:r>
          </a:p>
          <a:p>
            <a:pPr lvl="1"/>
            <a:r>
              <a:rPr lang="en-US" b="1" dirty="0"/>
              <a:t>Compassion</a:t>
            </a:r>
            <a:r>
              <a:rPr lang="en-US" dirty="0"/>
              <a:t> &amp; </a:t>
            </a:r>
            <a:r>
              <a:rPr lang="en-US" b="1" dirty="0"/>
              <a:t>Acceptance </a:t>
            </a:r>
            <a:r>
              <a:rPr lang="en-US" dirty="0"/>
              <a:t>of the client</a:t>
            </a:r>
            <a:endParaRPr lang="en-US" b="1" dirty="0"/>
          </a:p>
          <a:p>
            <a:pPr lvl="1"/>
            <a:r>
              <a:rPr lang="en-US" b="1" dirty="0"/>
              <a:t>Evoking</a:t>
            </a:r>
            <a:r>
              <a:rPr lang="en-US" dirty="0"/>
              <a:t> client’s ideas about change</a:t>
            </a:r>
          </a:p>
          <a:p>
            <a:pPr lvl="1"/>
            <a:r>
              <a:rPr lang="en-US" b="1" dirty="0"/>
              <a:t>Autonomy Support</a:t>
            </a:r>
            <a:endParaRPr lang="en-US" dirty="0"/>
          </a:p>
          <a:p>
            <a:pPr marL="514350" indent="-514350">
              <a:buFont typeface="+mj-lt"/>
              <a:buAutoNum type="arabicPeriod"/>
            </a:pPr>
            <a:r>
              <a:rPr lang="en-US" b="1" dirty="0"/>
              <a:t>Rolling with Resistance</a:t>
            </a:r>
          </a:p>
          <a:p>
            <a:pPr lvl="1"/>
            <a:r>
              <a:rPr lang="en-US" dirty="0"/>
              <a:t>Validate </a:t>
            </a:r>
            <a:r>
              <a:rPr lang="en-US" dirty="0" err="1"/>
              <a:t>stuckness</a:t>
            </a:r>
            <a:endParaRPr lang="en-US" dirty="0"/>
          </a:p>
          <a:p>
            <a:pPr lvl="1"/>
            <a:r>
              <a:rPr lang="en-US" dirty="0"/>
              <a:t>Affirm any </a:t>
            </a:r>
            <a:r>
              <a:rPr lang="en-US" i="1" dirty="0"/>
              <a:t>change talk</a:t>
            </a:r>
          </a:p>
          <a:p>
            <a:pPr marL="457200" lvl="1" indent="0">
              <a:buNone/>
            </a:pPr>
            <a:endParaRPr lang="en-US" dirty="0"/>
          </a:p>
          <a:p>
            <a:pPr lvl="1"/>
            <a:endParaRPr lang="en-US" dirty="0"/>
          </a:p>
          <a:p>
            <a:pPr lvl="1"/>
            <a:endParaRPr lang="en-US" dirty="0"/>
          </a:p>
          <a:p>
            <a:pPr lvl="1"/>
            <a:endParaRPr lang="en-US" dirty="0"/>
          </a:p>
          <a:p>
            <a:pPr marL="514350" indent="-514350">
              <a:buFont typeface="+mj-lt"/>
              <a:buAutoNum type="arabicPeriod"/>
            </a:pPr>
            <a:endParaRPr lang="en-US" dirty="0"/>
          </a:p>
          <a:p>
            <a:pPr lvl="1"/>
            <a:endParaRPr lang="en-US" dirty="0"/>
          </a:p>
        </p:txBody>
      </p:sp>
      <p:sp>
        <p:nvSpPr>
          <p:cNvPr id="4" name="Content Placeholder 3">
            <a:extLst>
              <a:ext uri="{FF2B5EF4-FFF2-40B4-BE49-F238E27FC236}">
                <a16:creationId xmlns:a16="http://schemas.microsoft.com/office/drawing/2014/main" id="{2191060F-C93A-774E-BA31-21BA11009B9E}"/>
              </a:ext>
            </a:extLst>
          </p:cNvPr>
          <p:cNvSpPr>
            <a:spLocks noGrp="1"/>
          </p:cNvSpPr>
          <p:nvPr>
            <p:ph sz="half" idx="2"/>
          </p:nvPr>
        </p:nvSpPr>
        <p:spPr/>
        <p:txBody>
          <a:bodyPr/>
          <a:lstStyle/>
          <a:p>
            <a:pPr marL="514350" indent="-514350">
              <a:buFont typeface="+mj-lt"/>
              <a:buAutoNum type="arabicPeriod" startAt="3"/>
            </a:pPr>
            <a:r>
              <a:rPr lang="en-US" b="1" dirty="0"/>
              <a:t>OARS</a:t>
            </a:r>
          </a:p>
          <a:p>
            <a:pPr lvl="1"/>
            <a:r>
              <a:rPr lang="en-US" b="1" dirty="0"/>
              <a:t>Open-Ended Questions </a:t>
            </a:r>
            <a:r>
              <a:rPr lang="en-US" dirty="0"/>
              <a:t>(30% of what you say)</a:t>
            </a:r>
          </a:p>
          <a:p>
            <a:pPr lvl="1"/>
            <a:r>
              <a:rPr lang="en-US" b="1" dirty="0"/>
              <a:t>Affirmations</a:t>
            </a:r>
          </a:p>
          <a:p>
            <a:pPr lvl="1"/>
            <a:r>
              <a:rPr lang="en-US" b="1" dirty="0"/>
              <a:t>Reflections</a:t>
            </a:r>
            <a:r>
              <a:rPr lang="en-US" dirty="0"/>
              <a:t> (60% of what you say)</a:t>
            </a:r>
          </a:p>
          <a:p>
            <a:pPr lvl="1"/>
            <a:r>
              <a:rPr lang="en-US" b="1" dirty="0"/>
              <a:t>Summaries </a:t>
            </a:r>
          </a:p>
          <a:p>
            <a:pPr marL="514350" indent="-514350">
              <a:buFont typeface="+mj-lt"/>
              <a:buAutoNum type="arabicPeriod" startAt="4"/>
            </a:pPr>
            <a:r>
              <a:rPr lang="en-US" b="1" dirty="0"/>
              <a:t>Roadblocks </a:t>
            </a:r>
            <a:r>
              <a:rPr lang="en-US" dirty="0"/>
              <a:t>(don’t do these)</a:t>
            </a:r>
            <a:endParaRPr lang="en-US" b="1" dirty="0"/>
          </a:p>
          <a:p>
            <a:pPr lvl="1"/>
            <a:r>
              <a:rPr lang="en-US" dirty="0"/>
              <a:t>Giving suggestions or information without permission</a:t>
            </a:r>
          </a:p>
          <a:p>
            <a:pPr lvl="1"/>
            <a:r>
              <a:rPr lang="en-US" dirty="0"/>
              <a:t>Talking about yourself</a:t>
            </a:r>
          </a:p>
          <a:p>
            <a:pPr marL="514350" indent="-514350">
              <a:buFont typeface="+mj-lt"/>
              <a:buAutoNum type="arabicPeriod" startAt="3"/>
            </a:pPr>
            <a:endParaRPr lang="en-US" dirty="0"/>
          </a:p>
        </p:txBody>
      </p:sp>
    </p:spTree>
    <p:extLst>
      <p:ext uri="{BB962C8B-B14F-4D97-AF65-F5344CB8AC3E}">
        <p14:creationId xmlns:p14="http://schemas.microsoft.com/office/powerpoint/2010/main" val="1380003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8A4E5-2471-8C49-80AD-3DA5C945A778}"/>
              </a:ext>
            </a:extLst>
          </p:cNvPr>
          <p:cNvSpPr>
            <a:spLocks noGrp="1"/>
          </p:cNvSpPr>
          <p:nvPr>
            <p:ph type="title"/>
          </p:nvPr>
        </p:nvSpPr>
        <p:spPr>
          <a:xfrm>
            <a:off x="-576261" y="397949"/>
            <a:ext cx="10515600" cy="1325563"/>
          </a:xfrm>
        </p:spPr>
        <p:txBody>
          <a:bodyPr/>
          <a:lstStyle/>
          <a:p>
            <a:pPr algn="ctr"/>
            <a:r>
              <a:rPr lang="en-US" dirty="0"/>
              <a:t>Highlight Client’s Ambivalence</a:t>
            </a:r>
          </a:p>
        </p:txBody>
      </p:sp>
      <p:cxnSp>
        <p:nvCxnSpPr>
          <p:cNvPr id="5" name="Straight Connector 4">
            <a:extLst>
              <a:ext uri="{FF2B5EF4-FFF2-40B4-BE49-F238E27FC236}">
                <a16:creationId xmlns:a16="http://schemas.microsoft.com/office/drawing/2014/main" id="{31D91B27-A631-C54E-A706-D13091C0BC36}"/>
              </a:ext>
            </a:extLst>
          </p:cNvPr>
          <p:cNvCxnSpPr>
            <a:cxnSpLocks/>
          </p:cNvCxnSpPr>
          <p:nvPr/>
        </p:nvCxnSpPr>
        <p:spPr>
          <a:xfrm>
            <a:off x="1932382" y="4161258"/>
            <a:ext cx="8427308" cy="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9" name="Triangle 8">
            <a:extLst>
              <a:ext uri="{FF2B5EF4-FFF2-40B4-BE49-F238E27FC236}">
                <a16:creationId xmlns:a16="http://schemas.microsoft.com/office/drawing/2014/main" id="{FDF1FB79-7930-AB45-A3CC-22A46DB98444}"/>
              </a:ext>
            </a:extLst>
          </p:cNvPr>
          <p:cNvSpPr/>
          <p:nvPr/>
        </p:nvSpPr>
        <p:spPr>
          <a:xfrm>
            <a:off x="4760802" y="4183221"/>
            <a:ext cx="2835151" cy="19743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400" b="1" dirty="0"/>
              <a:t>Stop drinking to cope</a:t>
            </a:r>
          </a:p>
        </p:txBody>
      </p:sp>
      <p:sp>
        <p:nvSpPr>
          <p:cNvPr id="13" name="TextBox 12">
            <a:extLst>
              <a:ext uri="{FF2B5EF4-FFF2-40B4-BE49-F238E27FC236}">
                <a16:creationId xmlns:a16="http://schemas.microsoft.com/office/drawing/2014/main" id="{D1B9ED0D-6687-EA48-BD4C-4BAA1D67AB74}"/>
              </a:ext>
            </a:extLst>
          </p:cNvPr>
          <p:cNvSpPr txBox="1"/>
          <p:nvPr/>
        </p:nvSpPr>
        <p:spPr>
          <a:xfrm>
            <a:off x="8333367" y="1875828"/>
            <a:ext cx="1520908" cy="615553"/>
          </a:xfrm>
          <a:prstGeom prst="rect">
            <a:avLst/>
          </a:prstGeom>
          <a:noFill/>
        </p:spPr>
        <p:txBody>
          <a:bodyPr wrap="square" rtlCol="0">
            <a:spAutoFit/>
          </a:bodyPr>
          <a:lstStyle/>
          <a:p>
            <a:pPr algn="ctr"/>
            <a:r>
              <a:rPr lang="en-US" sz="3400" b="1" dirty="0"/>
              <a:t>Change</a:t>
            </a:r>
          </a:p>
        </p:txBody>
      </p:sp>
      <p:sp>
        <p:nvSpPr>
          <p:cNvPr id="19" name="Rounded Rectangle 18">
            <a:extLst>
              <a:ext uri="{FF2B5EF4-FFF2-40B4-BE49-F238E27FC236}">
                <a16:creationId xmlns:a16="http://schemas.microsoft.com/office/drawing/2014/main" id="{6CBF047E-63F8-C240-88DA-FC9FD0D3858A}"/>
              </a:ext>
            </a:extLst>
          </p:cNvPr>
          <p:cNvSpPr/>
          <p:nvPr/>
        </p:nvSpPr>
        <p:spPr>
          <a:xfrm>
            <a:off x="2337726" y="2917980"/>
            <a:ext cx="1969819" cy="617484"/>
          </a:xfrm>
          <a:prstGeom prst="roundRect">
            <a:avLst/>
          </a:prstGeom>
          <a:solidFill>
            <a:srgbClr val="7030A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Gets me through the day</a:t>
            </a:r>
          </a:p>
        </p:txBody>
      </p:sp>
      <p:sp>
        <p:nvSpPr>
          <p:cNvPr id="22" name="Rounded Rectangle 21">
            <a:extLst>
              <a:ext uri="{FF2B5EF4-FFF2-40B4-BE49-F238E27FC236}">
                <a16:creationId xmlns:a16="http://schemas.microsoft.com/office/drawing/2014/main" id="{93BE22A0-9297-5E47-BA2E-B23B1FA62528}"/>
              </a:ext>
            </a:extLst>
          </p:cNvPr>
          <p:cNvSpPr/>
          <p:nvPr/>
        </p:nvSpPr>
        <p:spPr>
          <a:xfrm>
            <a:off x="3347334" y="3487095"/>
            <a:ext cx="1798970" cy="642473"/>
          </a:xfrm>
          <a:prstGeom prst="roundRect">
            <a:avLst/>
          </a:prstGeom>
          <a:solidFill>
            <a:srgbClr val="7030A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 my friends drink</a:t>
            </a:r>
          </a:p>
        </p:txBody>
      </p:sp>
      <p:sp>
        <p:nvSpPr>
          <p:cNvPr id="23" name="Rounded Rectangle 22">
            <a:extLst>
              <a:ext uri="{FF2B5EF4-FFF2-40B4-BE49-F238E27FC236}">
                <a16:creationId xmlns:a16="http://schemas.microsoft.com/office/drawing/2014/main" id="{C121EFA3-649A-1448-8D7B-E2370EEBB975}"/>
              </a:ext>
            </a:extLst>
          </p:cNvPr>
          <p:cNvSpPr/>
          <p:nvPr/>
        </p:nvSpPr>
        <p:spPr>
          <a:xfrm>
            <a:off x="1140934" y="3554756"/>
            <a:ext cx="2184670" cy="617484"/>
          </a:xfrm>
          <a:prstGeom prst="roundRect">
            <a:avLst/>
          </a:prstGeom>
          <a:solidFill>
            <a:srgbClr val="7030A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Physically addicted</a:t>
            </a:r>
          </a:p>
        </p:txBody>
      </p:sp>
      <p:sp>
        <p:nvSpPr>
          <p:cNvPr id="25" name="Rounded Rectangle 24">
            <a:extLst>
              <a:ext uri="{FF2B5EF4-FFF2-40B4-BE49-F238E27FC236}">
                <a16:creationId xmlns:a16="http://schemas.microsoft.com/office/drawing/2014/main" id="{2B6A736F-98C7-3443-8E5F-7926FF2D79EF}"/>
              </a:ext>
            </a:extLst>
          </p:cNvPr>
          <p:cNvSpPr/>
          <p:nvPr/>
        </p:nvSpPr>
        <p:spPr>
          <a:xfrm>
            <a:off x="6945782" y="3554756"/>
            <a:ext cx="1920616" cy="617484"/>
          </a:xfrm>
          <a:prstGeom prst="roundRect">
            <a:avLst/>
          </a:prstGeom>
          <a:solidFill>
            <a:srgbClr val="7030A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Legal issues</a:t>
            </a:r>
          </a:p>
        </p:txBody>
      </p:sp>
      <p:sp>
        <p:nvSpPr>
          <p:cNvPr id="28" name="Rounded Rectangle 27">
            <a:extLst>
              <a:ext uri="{FF2B5EF4-FFF2-40B4-BE49-F238E27FC236}">
                <a16:creationId xmlns:a16="http://schemas.microsoft.com/office/drawing/2014/main" id="{A58149F3-7670-744A-9225-AFE0D287A558}"/>
              </a:ext>
            </a:extLst>
          </p:cNvPr>
          <p:cNvSpPr/>
          <p:nvPr/>
        </p:nvSpPr>
        <p:spPr>
          <a:xfrm>
            <a:off x="8888339" y="3566682"/>
            <a:ext cx="2102001" cy="617484"/>
          </a:xfrm>
          <a:prstGeom prst="roundRect">
            <a:avLst/>
          </a:prstGeom>
          <a:solidFill>
            <a:srgbClr val="7030A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Doesn’t fix anxiety</a:t>
            </a:r>
          </a:p>
        </p:txBody>
      </p:sp>
      <p:sp>
        <p:nvSpPr>
          <p:cNvPr id="30" name="Rounded Rectangle 29">
            <a:extLst>
              <a:ext uri="{FF2B5EF4-FFF2-40B4-BE49-F238E27FC236}">
                <a16:creationId xmlns:a16="http://schemas.microsoft.com/office/drawing/2014/main" id="{D90A9D90-C272-6A45-9AC7-9C6DAE63A53E}"/>
              </a:ext>
            </a:extLst>
          </p:cNvPr>
          <p:cNvSpPr/>
          <p:nvPr/>
        </p:nvSpPr>
        <p:spPr>
          <a:xfrm>
            <a:off x="7988855" y="2919877"/>
            <a:ext cx="1798969" cy="617484"/>
          </a:xfrm>
          <a:prstGeom prst="roundRect">
            <a:avLst/>
          </a:prstGeom>
          <a:solidFill>
            <a:srgbClr val="7030A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Hangovers</a:t>
            </a:r>
          </a:p>
        </p:txBody>
      </p:sp>
      <p:sp>
        <p:nvSpPr>
          <p:cNvPr id="31" name="TextBox 30">
            <a:extLst>
              <a:ext uri="{FF2B5EF4-FFF2-40B4-BE49-F238E27FC236}">
                <a16:creationId xmlns:a16="http://schemas.microsoft.com/office/drawing/2014/main" id="{07B81813-743E-F444-90AD-E1D15D4903A9}"/>
              </a:ext>
            </a:extLst>
          </p:cNvPr>
          <p:cNvSpPr txBox="1"/>
          <p:nvPr/>
        </p:nvSpPr>
        <p:spPr>
          <a:xfrm>
            <a:off x="1541749" y="1875829"/>
            <a:ext cx="3785687" cy="615553"/>
          </a:xfrm>
          <a:prstGeom prst="rect">
            <a:avLst/>
          </a:prstGeom>
          <a:noFill/>
        </p:spPr>
        <p:txBody>
          <a:bodyPr wrap="square" rtlCol="0">
            <a:spAutoFit/>
          </a:bodyPr>
          <a:lstStyle/>
          <a:p>
            <a:pPr algn="ctr"/>
            <a:r>
              <a:rPr lang="en-US" sz="3400" b="1" dirty="0"/>
              <a:t>Resistance/Sustain</a:t>
            </a:r>
          </a:p>
        </p:txBody>
      </p:sp>
      <p:cxnSp>
        <p:nvCxnSpPr>
          <p:cNvPr id="3" name="Straight Arrow Connector 2">
            <a:extLst>
              <a:ext uri="{FF2B5EF4-FFF2-40B4-BE49-F238E27FC236}">
                <a16:creationId xmlns:a16="http://schemas.microsoft.com/office/drawing/2014/main" id="{ABDC309C-4450-6234-2AF7-E26A9E3F1ACC}"/>
              </a:ext>
            </a:extLst>
          </p:cNvPr>
          <p:cNvCxnSpPr>
            <a:cxnSpLocks/>
          </p:cNvCxnSpPr>
          <p:nvPr/>
        </p:nvCxnSpPr>
        <p:spPr>
          <a:xfrm flipH="1">
            <a:off x="7055096" y="5056843"/>
            <a:ext cx="1701988" cy="11185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8D27CFD-8A03-83EF-F413-F2FBD89954B1}"/>
              </a:ext>
            </a:extLst>
          </p:cNvPr>
          <p:cNvSpPr txBox="1"/>
          <p:nvPr/>
        </p:nvSpPr>
        <p:spPr>
          <a:xfrm>
            <a:off x="8866398" y="4872177"/>
            <a:ext cx="1712986" cy="369332"/>
          </a:xfrm>
          <a:prstGeom prst="rect">
            <a:avLst/>
          </a:prstGeom>
          <a:noFill/>
        </p:spPr>
        <p:txBody>
          <a:bodyPr wrap="square" rtlCol="0">
            <a:spAutoFit/>
          </a:bodyPr>
          <a:lstStyle/>
          <a:p>
            <a:r>
              <a:rPr lang="en-US" b="1" dirty="0"/>
              <a:t>Target Behavior</a:t>
            </a:r>
          </a:p>
        </p:txBody>
      </p:sp>
      <p:sp>
        <p:nvSpPr>
          <p:cNvPr id="11" name="Rectangle 10">
            <a:extLst>
              <a:ext uri="{FF2B5EF4-FFF2-40B4-BE49-F238E27FC236}">
                <a16:creationId xmlns:a16="http://schemas.microsoft.com/office/drawing/2014/main" id="{ED142811-7E9E-6B74-04EF-403F2F92526A}"/>
              </a:ext>
            </a:extLst>
          </p:cNvPr>
          <p:cNvSpPr/>
          <p:nvPr/>
        </p:nvSpPr>
        <p:spPr>
          <a:xfrm rot="1588816">
            <a:off x="8946527" y="652009"/>
            <a:ext cx="3265714" cy="12542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Ambivalence</a:t>
            </a:r>
            <a:r>
              <a:rPr lang="en-US" dirty="0"/>
              <a:t> = </a:t>
            </a:r>
          </a:p>
          <a:p>
            <a:pPr algn="ctr"/>
            <a:r>
              <a:rPr lang="en-US" dirty="0"/>
              <a:t>Pulled in two directions internally</a:t>
            </a:r>
          </a:p>
        </p:txBody>
      </p:sp>
    </p:spTree>
    <p:extLst>
      <p:ext uri="{BB962C8B-B14F-4D97-AF65-F5344CB8AC3E}">
        <p14:creationId xmlns:p14="http://schemas.microsoft.com/office/powerpoint/2010/main" val="3068153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8A4E5-2471-8C49-80AD-3DA5C945A778}"/>
              </a:ext>
            </a:extLst>
          </p:cNvPr>
          <p:cNvSpPr>
            <a:spLocks noGrp="1"/>
          </p:cNvSpPr>
          <p:nvPr>
            <p:ph type="title"/>
          </p:nvPr>
        </p:nvSpPr>
        <p:spPr/>
        <p:txBody>
          <a:bodyPr/>
          <a:lstStyle/>
          <a:p>
            <a:pPr algn="ctr"/>
            <a:r>
              <a:rPr lang="en-US" dirty="0"/>
              <a:t>Highlight Client’s Ambivalence</a:t>
            </a:r>
          </a:p>
        </p:txBody>
      </p:sp>
      <p:cxnSp>
        <p:nvCxnSpPr>
          <p:cNvPr id="5" name="Straight Connector 4">
            <a:extLst>
              <a:ext uri="{FF2B5EF4-FFF2-40B4-BE49-F238E27FC236}">
                <a16:creationId xmlns:a16="http://schemas.microsoft.com/office/drawing/2014/main" id="{31D91B27-A631-C54E-A706-D13091C0BC36}"/>
              </a:ext>
            </a:extLst>
          </p:cNvPr>
          <p:cNvCxnSpPr>
            <a:cxnSpLocks/>
          </p:cNvCxnSpPr>
          <p:nvPr/>
        </p:nvCxnSpPr>
        <p:spPr>
          <a:xfrm>
            <a:off x="1932382" y="4161258"/>
            <a:ext cx="8427308" cy="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9" name="Triangle 8">
            <a:extLst>
              <a:ext uri="{FF2B5EF4-FFF2-40B4-BE49-F238E27FC236}">
                <a16:creationId xmlns:a16="http://schemas.microsoft.com/office/drawing/2014/main" id="{FDF1FB79-7930-AB45-A3CC-22A46DB98444}"/>
              </a:ext>
            </a:extLst>
          </p:cNvPr>
          <p:cNvSpPr/>
          <p:nvPr/>
        </p:nvSpPr>
        <p:spPr>
          <a:xfrm>
            <a:off x="4643252" y="4183221"/>
            <a:ext cx="2952701" cy="19743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200" dirty="0"/>
              <a:t>Keep living (vs suicide)</a:t>
            </a:r>
          </a:p>
        </p:txBody>
      </p:sp>
      <p:sp>
        <p:nvSpPr>
          <p:cNvPr id="13" name="TextBox 12">
            <a:extLst>
              <a:ext uri="{FF2B5EF4-FFF2-40B4-BE49-F238E27FC236}">
                <a16:creationId xmlns:a16="http://schemas.microsoft.com/office/drawing/2014/main" id="{D1B9ED0D-6687-EA48-BD4C-4BAA1D67AB74}"/>
              </a:ext>
            </a:extLst>
          </p:cNvPr>
          <p:cNvSpPr txBox="1"/>
          <p:nvPr/>
        </p:nvSpPr>
        <p:spPr>
          <a:xfrm>
            <a:off x="8333367" y="1875828"/>
            <a:ext cx="1520908" cy="615553"/>
          </a:xfrm>
          <a:prstGeom prst="rect">
            <a:avLst/>
          </a:prstGeom>
          <a:noFill/>
        </p:spPr>
        <p:txBody>
          <a:bodyPr wrap="square" rtlCol="0">
            <a:spAutoFit/>
          </a:bodyPr>
          <a:lstStyle/>
          <a:p>
            <a:pPr algn="ctr"/>
            <a:r>
              <a:rPr lang="en-US" sz="3400" b="1" dirty="0"/>
              <a:t>Change</a:t>
            </a:r>
          </a:p>
        </p:txBody>
      </p:sp>
      <p:sp>
        <p:nvSpPr>
          <p:cNvPr id="19" name="Rounded Rectangle 18">
            <a:extLst>
              <a:ext uri="{FF2B5EF4-FFF2-40B4-BE49-F238E27FC236}">
                <a16:creationId xmlns:a16="http://schemas.microsoft.com/office/drawing/2014/main" id="{6CBF047E-63F8-C240-88DA-FC9FD0D3858A}"/>
              </a:ext>
            </a:extLst>
          </p:cNvPr>
          <p:cNvSpPr/>
          <p:nvPr/>
        </p:nvSpPr>
        <p:spPr>
          <a:xfrm>
            <a:off x="2337726" y="2917980"/>
            <a:ext cx="1969819" cy="617484"/>
          </a:xfrm>
          <a:prstGeom prst="roundRect">
            <a:avLst/>
          </a:prstGeom>
          <a:solidFill>
            <a:srgbClr val="7030A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Emotional suffering</a:t>
            </a:r>
          </a:p>
        </p:txBody>
      </p:sp>
      <p:sp>
        <p:nvSpPr>
          <p:cNvPr id="22" name="Rounded Rectangle 21">
            <a:extLst>
              <a:ext uri="{FF2B5EF4-FFF2-40B4-BE49-F238E27FC236}">
                <a16:creationId xmlns:a16="http://schemas.microsoft.com/office/drawing/2014/main" id="{93BE22A0-9297-5E47-BA2E-B23B1FA62528}"/>
              </a:ext>
            </a:extLst>
          </p:cNvPr>
          <p:cNvSpPr/>
          <p:nvPr/>
        </p:nvSpPr>
        <p:spPr>
          <a:xfrm>
            <a:off x="3347334" y="3487095"/>
            <a:ext cx="1798970" cy="642473"/>
          </a:xfrm>
          <a:prstGeom prst="roundRect">
            <a:avLst/>
          </a:prstGeom>
          <a:solidFill>
            <a:srgbClr val="7030A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Tired of fighting</a:t>
            </a:r>
          </a:p>
        </p:txBody>
      </p:sp>
      <p:sp>
        <p:nvSpPr>
          <p:cNvPr id="23" name="Rounded Rectangle 22">
            <a:extLst>
              <a:ext uri="{FF2B5EF4-FFF2-40B4-BE49-F238E27FC236}">
                <a16:creationId xmlns:a16="http://schemas.microsoft.com/office/drawing/2014/main" id="{C121EFA3-649A-1448-8D7B-E2370EEBB975}"/>
              </a:ext>
            </a:extLst>
          </p:cNvPr>
          <p:cNvSpPr/>
          <p:nvPr/>
        </p:nvSpPr>
        <p:spPr>
          <a:xfrm>
            <a:off x="1140934" y="3554756"/>
            <a:ext cx="2184670" cy="617484"/>
          </a:xfrm>
          <a:prstGeom prst="roundRect">
            <a:avLst/>
          </a:prstGeom>
          <a:solidFill>
            <a:srgbClr val="7030A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Nothing else works</a:t>
            </a:r>
          </a:p>
        </p:txBody>
      </p:sp>
      <p:sp>
        <p:nvSpPr>
          <p:cNvPr id="25" name="Rounded Rectangle 24">
            <a:extLst>
              <a:ext uri="{FF2B5EF4-FFF2-40B4-BE49-F238E27FC236}">
                <a16:creationId xmlns:a16="http://schemas.microsoft.com/office/drawing/2014/main" id="{2B6A736F-98C7-3443-8E5F-7926FF2D79EF}"/>
              </a:ext>
            </a:extLst>
          </p:cNvPr>
          <p:cNvSpPr/>
          <p:nvPr/>
        </p:nvSpPr>
        <p:spPr>
          <a:xfrm>
            <a:off x="6945782" y="3554756"/>
            <a:ext cx="1920616" cy="617484"/>
          </a:xfrm>
          <a:prstGeom prst="roundRect">
            <a:avLst/>
          </a:prstGeom>
          <a:solidFill>
            <a:srgbClr val="7030A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want to be strong</a:t>
            </a:r>
          </a:p>
        </p:txBody>
      </p:sp>
      <p:sp>
        <p:nvSpPr>
          <p:cNvPr id="28" name="Rounded Rectangle 27">
            <a:extLst>
              <a:ext uri="{FF2B5EF4-FFF2-40B4-BE49-F238E27FC236}">
                <a16:creationId xmlns:a16="http://schemas.microsoft.com/office/drawing/2014/main" id="{A58149F3-7670-744A-9225-AFE0D287A558}"/>
              </a:ext>
            </a:extLst>
          </p:cNvPr>
          <p:cNvSpPr/>
          <p:nvPr/>
        </p:nvSpPr>
        <p:spPr>
          <a:xfrm>
            <a:off x="8888339" y="3566682"/>
            <a:ext cx="2102001" cy="617484"/>
          </a:xfrm>
          <a:prstGeom prst="roundRect">
            <a:avLst/>
          </a:prstGeom>
          <a:solidFill>
            <a:srgbClr val="7030A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Possibility of happiness in future</a:t>
            </a:r>
          </a:p>
        </p:txBody>
      </p:sp>
      <p:sp>
        <p:nvSpPr>
          <p:cNvPr id="30" name="Rounded Rectangle 29">
            <a:extLst>
              <a:ext uri="{FF2B5EF4-FFF2-40B4-BE49-F238E27FC236}">
                <a16:creationId xmlns:a16="http://schemas.microsoft.com/office/drawing/2014/main" id="{D90A9D90-C272-6A45-9AC7-9C6DAE63A53E}"/>
              </a:ext>
            </a:extLst>
          </p:cNvPr>
          <p:cNvSpPr/>
          <p:nvPr/>
        </p:nvSpPr>
        <p:spPr>
          <a:xfrm>
            <a:off x="7988855" y="2919877"/>
            <a:ext cx="1798969" cy="617484"/>
          </a:xfrm>
          <a:prstGeom prst="roundRect">
            <a:avLst/>
          </a:prstGeom>
          <a:solidFill>
            <a:srgbClr val="7030A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Friends will miss me</a:t>
            </a:r>
          </a:p>
        </p:txBody>
      </p:sp>
      <p:sp>
        <p:nvSpPr>
          <p:cNvPr id="31" name="TextBox 30">
            <a:extLst>
              <a:ext uri="{FF2B5EF4-FFF2-40B4-BE49-F238E27FC236}">
                <a16:creationId xmlns:a16="http://schemas.microsoft.com/office/drawing/2014/main" id="{07B81813-743E-F444-90AD-E1D15D4903A9}"/>
              </a:ext>
            </a:extLst>
          </p:cNvPr>
          <p:cNvSpPr txBox="1"/>
          <p:nvPr/>
        </p:nvSpPr>
        <p:spPr>
          <a:xfrm>
            <a:off x="1541749" y="1875829"/>
            <a:ext cx="3785687" cy="615553"/>
          </a:xfrm>
          <a:prstGeom prst="rect">
            <a:avLst/>
          </a:prstGeom>
          <a:noFill/>
        </p:spPr>
        <p:txBody>
          <a:bodyPr wrap="square" rtlCol="0">
            <a:spAutoFit/>
          </a:bodyPr>
          <a:lstStyle/>
          <a:p>
            <a:pPr algn="ctr"/>
            <a:r>
              <a:rPr lang="en-US" sz="3400" b="1" dirty="0"/>
              <a:t>Resistance/Sustain</a:t>
            </a:r>
          </a:p>
        </p:txBody>
      </p:sp>
      <p:cxnSp>
        <p:nvCxnSpPr>
          <p:cNvPr id="3" name="Straight Arrow Connector 2">
            <a:extLst>
              <a:ext uri="{FF2B5EF4-FFF2-40B4-BE49-F238E27FC236}">
                <a16:creationId xmlns:a16="http://schemas.microsoft.com/office/drawing/2014/main" id="{ABDC309C-4450-6234-2AF7-E26A9E3F1ACC}"/>
              </a:ext>
            </a:extLst>
          </p:cNvPr>
          <p:cNvCxnSpPr>
            <a:cxnSpLocks/>
          </p:cNvCxnSpPr>
          <p:nvPr/>
        </p:nvCxnSpPr>
        <p:spPr>
          <a:xfrm flipH="1">
            <a:off x="7055096" y="5056843"/>
            <a:ext cx="1701988" cy="11185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8D27CFD-8A03-83EF-F413-F2FBD89954B1}"/>
              </a:ext>
            </a:extLst>
          </p:cNvPr>
          <p:cNvSpPr txBox="1"/>
          <p:nvPr/>
        </p:nvSpPr>
        <p:spPr>
          <a:xfrm>
            <a:off x="8866398" y="4872177"/>
            <a:ext cx="1712986" cy="369332"/>
          </a:xfrm>
          <a:prstGeom prst="rect">
            <a:avLst/>
          </a:prstGeom>
          <a:noFill/>
        </p:spPr>
        <p:txBody>
          <a:bodyPr wrap="square" rtlCol="0">
            <a:spAutoFit/>
          </a:bodyPr>
          <a:lstStyle/>
          <a:p>
            <a:r>
              <a:rPr lang="en-US" b="1" dirty="0"/>
              <a:t>Target Behavior</a:t>
            </a:r>
          </a:p>
        </p:txBody>
      </p:sp>
    </p:spTree>
    <p:extLst>
      <p:ext uri="{BB962C8B-B14F-4D97-AF65-F5344CB8AC3E}">
        <p14:creationId xmlns:p14="http://schemas.microsoft.com/office/powerpoint/2010/main" val="4191481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3798E-C359-FB42-96F3-7D07FC5980B4}"/>
              </a:ext>
            </a:extLst>
          </p:cNvPr>
          <p:cNvSpPr>
            <a:spLocks noGrp="1"/>
          </p:cNvSpPr>
          <p:nvPr>
            <p:ph type="title"/>
          </p:nvPr>
        </p:nvSpPr>
        <p:spPr>
          <a:xfrm>
            <a:off x="838200" y="365125"/>
            <a:ext cx="10515600" cy="2620963"/>
          </a:xfrm>
        </p:spPr>
        <p:txBody>
          <a:bodyPr/>
          <a:lstStyle/>
          <a:p>
            <a:pPr algn="ctr"/>
            <a:r>
              <a:rPr lang="en-US" dirty="0"/>
              <a:t>What happens when you talk to an ambivalent client?</a:t>
            </a:r>
          </a:p>
        </p:txBody>
      </p:sp>
      <p:pic>
        <p:nvPicPr>
          <p:cNvPr id="5" name="Picture 4" descr="Icon&#10;&#10;Description automatically generated">
            <a:extLst>
              <a:ext uri="{FF2B5EF4-FFF2-40B4-BE49-F238E27FC236}">
                <a16:creationId xmlns:a16="http://schemas.microsoft.com/office/drawing/2014/main" id="{6392E395-1D67-7140-BA66-4B5569860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3208" y="2150975"/>
            <a:ext cx="4745584" cy="5097109"/>
          </a:xfrm>
          <a:prstGeom prst="rect">
            <a:avLst/>
          </a:prstGeom>
        </p:spPr>
      </p:pic>
    </p:spTree>
    <p:extLst>
      <p:ext uri="{BB962C8B-B14F-4D97-AF65-F5344CB8AC3E}">
        <p14:creationId xmlns:p14="http://schemas.microsoft.com/office/powerpoint/2010/main" val="3246013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8A4E5-2471-8C49-80AD-3DA5C945A778}"/>
              </a:ext>
            </a:extLst>
          </p:cNvPr>
          <p:cNvSpPr>
            <a:spLocks noGrp="1"/>
          </p:cNvSpPr>
          <p:nvPr>
            <p:ph type="title"/>
          </p:nvPr>
        </p:nvSpPr>
        <p:spPr/>
        <p:txBody>
          <a:bodyPr/>
          <a:lstStyle/>
          <a:p>
            <a:pPr algn="ctr"/>
            <a:r>
              <a:rPr lang="en-US" dirty="0"/>
              <a:t>You hear both sides of Ambivalence</a:t>
            </a:r>
          </a:p>
        </p:txBody>
      </p:sp>
      <p:sp>
        <p:nvSpPr>
          <p:cNvPr id="13" name="TextBox 12">
            <a:extLst>
              <a:ext uri="{FF2B5EF4-FFF2-40B4-BE49-F238E27FC236}">
                <a16:creationId xmlns:a16="http://schemas.microsoft.com/office/drawing/2014/main" id="{D1B9ED0D-6687-EA48-BD4C-4BAA1D67AB74}"/>
              </a:ext>
            </a:extLst>
          </p:cNvPr>
          <p:cNvSpPr txBox="1"/>
          <p:nvPr/>
        </p:nvSpPr>
        <p:spPr>
          <a:xfrm>
            <a:off x="6992398" y="2811376"/>
            <a:ext cx="2763737" cy="1723549"/>
          </a:xfrm>
          <a:prstGeom prst="rect">
            <a:avLst/>
          </a:prstGeom>
          <a:noFill/>
        </p:spPr>
        <p:txBody>
          <a:bodyPr wrap="square" rtlCol="0">
            <a:spAutoFit/>
          </a:bodyPr>
          <a:lstStyle/>
          <a:p>
            <a:pPr algn="ctr"/>
            <a:r>
              <a:rPr lang="en-US" sz="3400" b="1" dirty="0"/>
              <a:t>Change Talk = </a:t>
            </a:r>
            <a:r>
              <a:rPr lang="en-US" sz="2400" dirty="0">
                <a:solidFill>
                  <a:srgbClr val="3CC42A"/>
                </a:solidFill>
              </a:rPr>
              <a:t>Pt talk about factors that pull toward change</a:t>
            </a:r>
          </a:p>
        </p:txBody>
      </p:sp>
      <p:sp>
        <p:nvSpPr>
          <p:cNvPr id="31" name="TextBox 30">
            <a:extLst>
              <a:ext uri="{FF2B5EF4-FFF2-40B4-BE49-F238E27FC236}">
                <a16:creationId xmlns:a16="http://schemas.microsoft.com/office/drawing/2014/main" id="{6B02EDF0-5F5C-BE4B-BC6F-6763CEBB30CE}"/>
              </a:ext>
            </a:extLst>
          </p:cNvPr>
          <p:cNvSpPr txBox="1"/>
          <p:nvPr/>
        </p:nvSpPr>
        <p:spPr>
          <a:xfrm rot="19897778">
            <a:off x="41966" y="2158472"/>
            <a:ext cx="2540493" cy="369332"/>
          </a:xfrm>
          <a:prstGeom prst="rect">
            <a:avLst/>
          </a:prstGeom>
          <a:noFill/>
        </p:spPr>
        <p:txBody>
          <a:bodyPr wrap="square" rtlCol="0">
            <a:spAutoFit/>
          </a:bodyPr>
          <a:lstStyle/>
          <a:p>
            <a:r>
              <a:rPr lang="en-US" i="1" dirty="0"/>
              <a:t>This is just how my life is.</a:t>
            </a:r>
          </a:p>
        </p:txBody>
      </p:sp>
      <p:sp>
        <p:nvSpPr>
          <p:cNvPr id="33" name="TextBox 32">
            <a:extLst>
              <a:ext uri="{FF2B5EF4-FFF2-40B4-BE49-F238E27FC236}">
                <a16:creationId xmlns:a16="http://schemas.microsoft.com/office/drawing/2014/main" id="{743C9DE5-BCDC-4247-943E-0C609197AB30}"/>
              </a:ext>
            </a:extLst>
          </p:cNvPr>
          <p:cNvSpPr txBox="1"/>
          <p:nvPr/>
        </p:nvSpPr>
        <p:spPr>
          <a:xfrm rot="404792">
            <a:off x="2454520" y="2432979"/>
            <a:ext cx="2208564" cy="369332"/>
          </a:xfrm>
          <a:prstGeom prst="rect">
            <a:avLst/>
          </a:prstGeom>
          <a:noFill/>
        </p:spPr>
        <p:txBody>
          <a:bodyPr wrap="square" rtlCol="0">
            <a:spAutoFit/>
          </a:bodyPr>
          <a:lstStyle/>
          <a:p>
            <a:r>
              <a:rPr lang="en-US" i="1" dirty="0"/>
              <a:t>I don’t have a choice.</a:t>
            </a:r>
          </a:p>
        </p:txBody>
      </p:sp>
      <p:sp>
        <p:nvSpPr>
          <p:cNvPr id="34" name="TextBox 33">
            <a:extLst>
              <a:ext uri="{FF2B5EF4-FFF2-40B4-BE49-F238E27FC236}">
                <a16:creationId xmlns:a16="http://schemas.microsoft.com/office/drawing/2014/main" id="{42CBBB3B-2D04-904E-A18E-C0EE9621DDE9}"/>
              </a:ext>
            </a:extLst>
          </p:cNvPr>
          <p:cNvSpPr txBox="1"/>
          <p:nvPr/>
        </p:nvSpPr>
        <p:spPr>
          <a:xfrm>
            <a:off x="2287622" y="1796326"/>
            <a:ext cx="1735684" cy="646331"/>
          </a:xfrm>
          <a:prstGeom prst="rect">
            <a:avLst/>
          </a:prstGeom>
          <a:noFill/>
        </p:spPr>
        <p:txBody>
          <a:bodyPr wrap="square" rtlCol="0">
            <a:spAutoFit/>
          </a:bodyPr>
          <a:lstStyle/>
          <a:p>
            <a:pPr algn="ctr"/>
            <a:r>
              <a:rPr lang="en-US" i="1" dirty="0"/>
              <a:t>I don’t deserve better.</a:t>
            </a:r>
          </a:p>
        </p:txBody>
      </p:sp>
      <p:sp>
        <p:nvSpPr>
          <p:cNvPr id="35" name="TextBox 34">
            <a:extLst>
              <a:ext uri="{FF2B5EF4-FFF2-40B4-BE49-F238E27FC236}">
                <a16:creationId xmlns:a16="http://schemas.microsoft.com/office/drawing/2014/main" id="{8A0405D1-08B2-3844-A906-117D7C25ED0D}"/>
              </a:ext>
            </a:extLst>
          </p:cNvPr>
          <p:cNvSpPr txBox="1"/>
          <p:nvPr/>
        </p:nvSpPr>
        <p:spPr>
          <a:xfrm rot="2262610">
            <a:off x="-106767" y="3858982"/>
            <a:ext cx="2700777" cy="369332"/>
          </a:xfrm>
          <a:prstGeom prst="rect">
            <a:avLst/>
          </a:prstGeom>
          <a:noFill/>
        </p:spPr>
        <p:txBody>
          <a:bodyPr wrap="square" rtlCol="0">
            <a:spAutoFit/>
          </a:bodyPr>
          <a:lstStyle/>
          <a:p>
            <a:r>
              <a:rPr lang="en-US" i="1" dirty="0"/>
              <a:t>I don’t have the willpower.</a:t>
            </a:r>
          </a:p>
        </p:txBody>
      </p:sp>
      <p:sp>
        <p:nvSpPr>
          <p:cNvPr id="36" name="TextBox 35">
            <a:extLst>
              <a:ext uri="{FF2B5EF4-FFF2-40B4-BE49-F238E27FC236}">
                <a16:creationId xmlns:a16="http://schemas.microsoft.com/office/drawing/2014/main" id="{B814B8C8-8DAB-C344-BC19-DB5D80FDDD05}"/>
              </a:ext>
            </a:extLst>
          </p:cNvPr>
          <p:cNvSpPr txBox="1"/>
          <p:nvPr/>
        </p:nvSpPr>
        <p:spPr>
          <a:xfrm rot="19897778">
            <a:off x="768267" y="2785829"/>
            <a:ext cx="1735684" cy="369332"/>
          </a:xfrm>
          <a:prstGeom prst="rect">
            <a:avLst/>
          </a:prstGeom>
          <a:noFill/>
        </p:spPr>
        <p:txBody>
          <a:bodyPr wrap="square" rtlCol="0">
            <a:spAutoFit/>
          </a:bodyPr>
          <a:lstStyle/>
          <a:p>
            <a:r>
              <a:rPr lang="en-US" i="1" dirty="0"/>
              <a:t>I’m scared to try.</a:t>
            </a:r>
          </a:p>
        </p:txBody>
      </p:sp>
      <p:sp>
        <p:nvSpPr>
          <p:cNvPr id="37" name="TextBox 36">
            <a:extLst>
              <a:ext uri="{FF2B5EF4-FFF2-40B4-BE49-F238E27FC236}">
                <a16:creationId xmlns:a16="http://schemas.microsoft.com/office/drawing/2014/main" id="{908F242C-0B9C-ED42-9D6E-EA3F86DF978D}"/>
              </a:ext>
            </a:extLst>
          </p:cNvPr>
          <p:cNvSpPr txBox="1"/>
          <p:nvPr/>
        </p:nvSpPr>
        <p:spPr>
          <a:xfrm rot="19897778">
            <a:off x="3578162" y="3948846"/>
            <a:ext cx="2042098" cy="369332"/>
          </a:xfrm>
          <a:prstGeom prst="rect">
            <a:avLst/>
          </a:prstGeom>
          <a:noFill/>
        </p:spPr>
        <p:txBody>
          <a:bodyPr wrap="square" rtlCol="0">
            <a:spAutoFit/>
          </a:bodyPr>
          <a:lstStyle/>
          <a:p>
            <a:r>
              <a:rPr lang="en-US" i="1" dirty="0"/>
              <a:t>It’s not that serious.</a:t>
            </a:r>
          </a:p>
        </p:txBody>
      </p:sp>
      <p:sp>
        <p:nvSpPr>
          <p:cNvPr id="38" name="TextBox 37">
            <a:extLst>
              <a:ext uri="{FF2B5EF4-FFF2-40B4-BE49-F238E27FC236}">
                <a16:creationId xmlns:a16="http://schemas.microsoft.com/office/drawing/2014/main" id="{EF35D4C8-E6EA-6E44-BEA6-5812C916FD44}"/>
              </a:ext>
            </a:extLst>
          </p:cNvPr>
          <p:cNvSpPr txBox="1"/>
          <p:nvPr/>
        </p:nvSpPr>
        <p:spPr>
          <a:xfrm rot="432750">
            <a:off x="2945659" y="2373286"/>
            <a:ext cx="3632246" cy="369332"/>
          </a:xfrm>
          <a:prstGeom prst="rect">
            <a:avLst/>
          </a:prstGeom>
          <a:noFill/>
        </p:spPr>
        <p:txBody>
          <a:bodyPr wrap="square" rtlCol="0">
            <a:spAutoFit/>
          </a:bodyPr>
          <a:lstStyle/>
          <a:p>
            <a:r>
              <a:rPr lang="en-US" i="1" dirty="0"/>
              <a:t>It’s not worth the effort.</a:t>
            </a:r>
          </a:p>
        </p:txBody>
      </p:sp>
      <p:sp>
        <p:nvSpPr>
          <p:cNvPr id="39" name="TextBox 38">
            <a:extLst>
              <a:ext uri="{FF2B5EF4-FFF2-40B4-BE49-F238E27FC236}">
                <a16:creationId xmlns:a16="http://schemas.microsoft.com/office/drawing/2014/main" id="{A1E71D86-C848-1B47-81CE-4B73D101528E}"/>
              </a:ext>
            </a:extLst>
          </p:cNvPr>
          <p:cNvSpPr txBox="1"/>
          <p:nvPr/>
        </p:nvSpPr>
        <p:spPr>
          <a:xfrm rot="19897778">
            <a:off x="557597" y="3293260"/>
            <a:ext cx="1735684" cy="369332"/>
          </a:xfrm>
          <a:prstGeom prst="rect">
            <a:avLst/>
          </a:prstGeom>
          <a:noFill/>
        </p:spPr>
        <p:txBody>
          <a:bodyPr wrap="square" rtlCol="0">
            <a:spAutoFit/>
          </a:bodyPr>
          <a:lstStyle/>
          <a:p>
            <a:r>
              <a:rPr lang="en-US" i="1" dirty="0"/>
              <a:t>It’s not my fault.</a:t>
            </a:r>
          </a:p>
        </p:txBody>
      </p:sp>
      <p:sp>
        <p:nvSpPr>
          <p:cNvPr id="40" name="TextBox 39">
            <a:extLst>
              <a:ext uri="{FF2B5EF4-FFF2-40B4-BE49-F238E27FC236}">
                <a16:creationId xmlns:a16="http://schemas.microsoft.com/office/drawing/2014/main" id="{6FB508BB-ED83-9047-89B2-1F8FD393EAE1}"/>
              </a:ext>
            </a:extLst>
          </p:cNvPr>
          <p:cNvSpPr txBox="1"/>
          <p:nvPr/>
        </p:nvSpPr>
        <p:spPr>
          <a:xfrm rot="21190162">
            <a:off x="8611995" y="3794410"/>
            <a:ext cx="3632246" cy="369332"/>
          </a:xfrm>
          <a:prstGeom prst="rect">
            <a:avLst/>
          </a:prstGeom>
          <a:noFill/>
        </p:spPr>
        <p:txBody>
          <a:bodyPr wrap="square" rtlCol="0">
            <a:spAutoFit/>
          </a:bodyPr>
          <a:lstStyle/>
          <a:p>
            <a:r>
              <a:rPr lang="en-US" i="1" dirty="0"/>
              <a:t>I was doing better for a while.</a:t>
            </a:r>
          </a:p>
        </p:txBody>
      </p:sp>
      <p:sp>
        <p:nvSpPr>
          <p:cNvPr id="41" name="TextBox 40">
            <a:extLst>
              <a:ext uri="{FF2B5EF4-FFF2-40B4-BE49-F238E27FC236}">
                <a16:creationId xmlns:a16="http://schemas.microsoft.com/office/drawing/2014/main" id="{962B7B3C-11F9-5F40-98B8-0EDDAFE0189D}"/>
              </a:ext>
            </a:extLst>
          </p:cNvPr>
          <p:cNvSpPr txBox="1"/>
          <p:nvPr/>
        </p:nvSpPr>
        <p:spPr>
          <a:xfrm rot="870080">
            <a:off x="9115731" y="2488616"/>
            <a:ext cx="3632246" cy="369332"/>
          </a:xfrm>
          <a:prstGeom prst="rect">
            <a:avLst/>
          </a:prstGeom>
          <a:noFill/>
        </p:spPr>
        <p:txBody>
          <a:bodyPr wrap="square" rtlCol="0">
            <a:spAutoFit/>
          </a:bodyPr>
          <a:lstStyle/>
          <a:p>
            <a:r>
              <a:rPr lang="en-US" i="1" dirty="0"/>
              <a:t>I care about my health.</a:t>
            </a:r>
          </a:p>
        </p:txBody>
      </p:sp>
      <p:sp>
        <p:nvSpPr>
          <p:cNvPr id="42" name="TextBox 41">
            <a:extLst>
              <a:ext uri="{FF2B5EF4-FFF2-40B4-BE49-F238E27FC236}">
                <a16:creationId xmlns:a16="http://schemas.microsoft.com/office/drawing/2014/main" id="{B329879B-1587-AE4B-AAE6-3779C0C65EF0}"/>
              </a:ext>
            </a:extLst>
          </p:cNvPr>
          <p:cNvSpPr txBox="1"/>
          <p:nvPr/>
        </p:nvSpPr>
        <p:spPr>
          <a:xfrm rot="1273520">
            <a:off x="7429893" y="2488616"/>
            <a:ext cx="4385925" cy="369332"/>
          </a:xfrm>
          <a:prstGeom prst="rect">
            <a:avLst/>
          </a:prstGeom>
          <a:noFill/>
        </p:spPr>
        <p:txBody>
          <a:bodyPr wrap="square" rtlCol="0">
            <a:spAutoFit/>
          </a:bodyPr>
          <a:lstStyle/>
          <a:p>
            <a:r>
              <a:rPr lang="en-US" i="1" dirty="0"/>
              <a:t>I’m looking forward to getting back on track.</a:t>
            </a:r>
          </a:p>
        </p:txBody>
      </p:sp>
      <p:sp>
        <p:nvSpPr>
          <p:cNvPr id="43" name="TextBox 42">
            <a:extLst>
              <a:ext uri="{FF2B5EF4-FFF2-40B4-BE49-F238E27FC236}">
                <a16:creationId xmlns:a16="http://schemas.microsoft.com/office/drawing/2014/main" id="{B0AE1A81-8746-0F48-AFB3-BF443082AC2E}"/>
              </a:ext>
            </a:extLst>
          </p:cNvPr>
          <p:cNvSpPr txBox="1"/>
          <p:nvPr/>
        </p:nvSpPr>
        <p:spPr>
          <a:xfrm>
            <a:off x="6179473" y="2266729"/>
            <a:ext cx="2604297" cy="369332"/>
          </a:xfrm>
          <a:prstGeom prst="rect">
            <a:avLst/>
          </a:prstGeom>
          <a:noFill/>
        </p:spPr>
        <p:txBody>
          <a:bodyPr wrap="square" rtlCol="0">
            <a:spAutoFit/>
          </a:bodyPr>
          <a:lstStyle/>
          <a:p>
            <a:r>
              <a:rPr lang="en-US" i="1" dirty="0"/>
              <a:t>It’s mostly for my son.</a:t>
            </a:r>
          </a:p>
        </p:txBody>
      </p:sp>
      <p:sp>
        <p:nvSpPr>
          <p:cNvPr id="44" name="TextBox 43">
            <a:extLst>
              <a:ext uri="{FF2B5EF4-FFF2-40B4-BE49-F238E27FC236}">
                <a16:creationId xmlns:a16="http://schemas.microsoft.com/office/drawing/2014/main" id="{8FF37C21-7BAC-134F-BC6F-71AC5D3FA4DE}"/>
              </a:ext>
            </a:extLst>
          </p:cNvPr>
          <p:cNvSpPr txBox="1"/>
          <p:nvPr/>
        </p:nvSpPr>
        <p:spPr>
          <a:xfrm rot="2326629">
            <a:off x="6009575" y="3987077"/>
            <a:ext cx="2604297" cy="369332"/>
          </a:xfrm>
          <a:prstGeom prst="rect">
            <a:avLst/>
          </a:prstGeom>
          <a:noFill/>
        </p:spPr>
        <p:txBody>
          <a:bodyPr wrap="square" rtlCol="0">
            <a:spAutoFit/>
          </a:bodyPr>
          <a:lstStyle/>
          <a:p>
            <a:r>
              <a:rPr lang="en-US" i="1" dirty="0"/>
              <a:t>I know what I have to do.</a:t>
            </a:r>
          </a:p>
        </p:txBody>
      </p:sp>
      <p:sp>
        <p:nvSpPr>
          <p:cNvPr id="45" name="TextBox 44">
            <a:extLst>
              <a:ext uri="{FF2B5EF4-FFF2-40B4-BE49-F238E27FC236}">
                <a16:creationId xmlns:a16="http://schemas.microsoft.com/office/drawing/2014/main" id="{95F7B4D6-7803-9144-8A65-90C283A2B416}"/>
              </a:ext>
            </a:extLst>
          </p:cNvPr>
          <p:cNvSpPr txBox="1"/>
          <p:nvPr/>
        </p:nvSpPr>
        <p:spPr>
          <a:xfrm rot="19020324">
            <a:off x="5454830" y="2663738"/>
            <a:ext cx="3632246" cy="369332"/>
          </a:xfrm>
          <a:prstGeom prst="rect">
            <a:avLst/>
          </a:prstGeom>
          <a:noFill/>
        </p:spPr>
        <p:txBody>
          <a:bodyPr wrap="square" rtlCol="0">
            <a:spAutoFit/>
          </a:bodyPr>
          <a:lstStyle/>
          <a:p>
            <a:r>
              <a:rPr lang="en-US" i="1" dirty="0"/>
              <a:t>I know it’s worth the effort.</a:t>
            </a:r>
          </a:p>
        </p:txBody>
      </p:sp>
      <p:sp>
        <p:nvSpPr>
          <p:cNvPr id="46" name="TextBox 45">
            <a:extLst>
              <a:ext uri="{FF2B5EF4-FFF2-40B4-BE49-F238E27FC236}">
                <a16:creationId xmlns:a16="http://schemas.microsoft.com/office/drawing/2014/main" id="{3AB12402-F11E-7B4A-AE87-529DC7167171}"/>
              </a:ext>
            </a:extLst>
          </p:cNvPr>
          <p:cNvSpPr txBox="1"/>
          <p:nvPr/>
        </p:nvSpPr>
        <p:spPr>
          <a:xfrm>
            <a:off x="2054339" y="2811376"/>
            <a:ext cx="2763737" cy="1723549"/>
          </a:xfrm>
          <a:prstGeom prst="rect">
            <a:avLst/>
          </a:prstGeom>
          <a:noFill/>
        </p:spPr>
        <p:txBody>
          <a:bodyPr wrap="square" rtlCol="0">
            <a:spAutoFit/>
          </a:bodyPr>
          <a:lstStyle/>
          <a:p>
            <a:pPr algn="ctr"/>
            <a:r>
              <a:rPr lang="en-US" sz="3400" b="1" dirty="0"/>
              <a:t>Sustain Talk=</a:t>
            </a:r>
            <a:endParaRPr lang="en-US" sz="3400" b="1" dirty="0">
              <a:solidFill>
                <a:srgbClr val="FF0000"/>
              </a:solidFill>
            </a:endParaRPr>
          </a:p>
          <a:p>
            <a:pPr algn="ctr"/>
            <a:r>
              <a:rPr lang="en-US" sz="2400" dirty="0">
                <a:solidFill>
                  <a:srgbClr val="FF0000"/>
                </a:solidFill>
              </a:rPr>
              <a:t>Pt talk about factors that pull away from change</a:t>
            </a:r>
          </a:p>
        </p:txBody>
      </p:sp>
      <p:sp>
        <p:nvSpPr>
          <p:cNvPr id="47" name="Triangle 46">
            <a:extLst>
              <a:ext uri="{FF2B5EF4-FFF2-40B4-BE49-F238E27FC236}">
                <a16:creationId xmlns:a16="http://schemas.microsoft.com/office/drawing/2014/main" id="{7D51CF7F-1441-B14D-879F-BF737BC5447E}"/>
              </a:ext>
            </a:extLst>
          </p:cNvPr>
          <p:cNvSpPr/>
          <p:nvPr/>
        </p:nvSpPr>
        <p:spPr>
          <a:xfrm>
            <a:off x="4211969" y="4511309"/>
            <a:ext cx="2835151" cy="19743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400" b="1" dirty="0"/>
              <a:t>Target Behavior</a:t>
            </a:r>
          </a:p>
        </p:txBody>
      </p:sp>
      <p:cxnSp>
        <p:nvCxnSpPr>
          <p:cNvPr id="48" name="Straight Connector 47">
            <a:extLst>
              <a:ext uri="{FF2B5EF4-FFF2-40B4-BE49-F238E27FC236}">
                <a16:creationId xmlns:a16="http://schemas.microsoft.com/office/drawing/2014/main" id="{DA465404-3F87-3F4C-B966-FCCD536FD363}"/>
              </a:ext>
            </a:extLst>
          </p:cNvPr>
          <p:cNvCxnSpPr>
            <a:cxnSpLocks/>
          </p:cNvCxnSpPr>
          <p:nvPr/>
        </p:nvCxnSpPr>
        <p:spPr>
          <a:xfrm flipV="1">
            <a:off x="1756229" y="4397255"/>
            <a:ext cx="8200571" cy="67767"/>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883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33763-83DC-4537-0795-FCB3C18F232A}"/>
              </a:ext>
            </a:extLst>
          </p:cNvPr>
          <p:cNvSpPr>
            <a:spLocks noGrp="1"/>
          </p:cNvSpPr>
          <p:nvPr>
            <p:ph type="title"/>
          </p:nvPr>
        </p:nvSpPr>
        <p:spPr/>
        <p:txBody>
          <a:bodyPr/>
          <a:lstStyle/>
          <a:p>
            <a:r>
              <a:rPr lang="en-US" dirty="0"/>
              <a:t>Ambivalence is the Launchpad for Change</a:t>
            </a:r>
          </a:p>
        </p:txBody>
      </p:sp>
      <p:pic>
        <p:nvPicPr>
          <p:cNvPr id="1028" name="Picture 4" descr="Cartoon launch pad Vector Art Stock Images | Depositphotos">
            <a:extLst>
              <a:ext uri="{FF2B5EF4-FFF2-40B4-BE49-F238E27FC236}">
                <a16:creationId xmlns:a16="http://schemas.microsoft.com/office/drawing/2014/main" id="{4A1B4404-E9C3-C340-93FB-DCE45928460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524000" y="2096294"/>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0C3509F8-61E7-0A11-D119-19C8C6B874F9}"/>
              </a:ext>
            </a:extLst>
          </p:cNvPr>
          <p:cNvSpPr>
            <a:spLocks noGrp="1"/>
          </p:cNvSpPr>
          <p:nvPr>
            <p:ph sz="half" idx="2"/>
          </p:nvPr>
        </p:nvSpPr>
        <p:spPr>
          <a:xfrm>
            <a:off x="6096000" y="2348140"/>
            <a:ext cx="5786252" cy="4351338"/>
          </a:xfrm>
        </p:spPr>
        <p:txBody>
          <a:bodyPr/>
          <a:lstStyle/>
          <a:p>
            <a:r>
              <a:rPr lang="en-US" dirty="0"/>
              <a:t>Validating presence of BOTH </a:t>
            </a:r>
            <a:r>
              <a:rPr lang="en-US" dirty="0" err="1"/>
              <a:t>stuckness</a:t>
            </a:r>
            <a:r>
              <a:rPr lang="en-US" dirty="0"/>
              <a:t> and desire for change neutralizes client’s resistance.</a:t>
            </a:r>
          </a:p>
          <a:p>
            <a:pPr marL="0" indent="0">
              <a:buNone/>
            </a:pPr>
            <a:endParaRPr lang="en-US" dirty="0"/>
          </a:p>
          <a:p>
            <a:r>
              <a:rPr lang="en-US" dirty="0"/>
              <a:t>Sets you up to </a:t>
            </a:r>
            <a:r>
              <a:rPr lang="en-US" i="1" dirty="0"/>
              <a:t>Evoke Change Talk</a:t>
            </a:r>
          </a:p>
        </p:txBody>
      </p:sp>
    </p:spTree>
    <p:extLst>
      <p:ext uri="{BB962C8B-B14F-4D97-AF65-F5344CB8AC3E}">
        <p14:creationId xmlns:p14="http://schemas.microsoft.com/office/powerpoint/2010/main" val="3892493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a:extLst>
              <a:ext uri="{FF2B5EF4-FFF2-40B4-BE49-F238E27FC236}">
                <a16:creationId xmlns:a16="http://schemas.microsoft.com/office/drawing/2014/main" id="{695AB16A-FC86-F446-9ABC-8F1819297F60}"/>
              </a:ext>
            </a:extLst>
          </p:cNvPr>
          <p:cNvSpPr>
            <a:spLocks noGrp="1" noChangeArrowheads="1"/>
          </p:cNvSpPr>
          <p:nvPr>
            <p:ph type="title"/>
          </p:nvPr>
        </p:nvSpPr>
        <p:spPr>
          <a:xfrm>
            <a:off x="1306286" y="304800"/>
            <a:ext cx="9684802" cy="1079500"/>
          </a:xfrm>
        </p:spPr>
        <p:txBody>
          <a:bodyPr>
            <a:normAutofit fontScale="90000"/>
          </a:bodyPr>
          <a:lstStyle/>
          <a:p>
            <a:r>
              <a:rPr lang="en-US" altLang="en-US" dirty="0">
                <a:ea typeface="ＭＳ Ｐゴシック" panose="020B0600070205080204" pitchFamily="34" charset="-128"/>
              </a:rPr>
              <a:t>Evoke </a:t>
            </a:r>
            <a:r>
              <a:rPr lang="en-US" altLang="en-US" i="1" dirty="0">
                <a:ea typeface="ＭＳ Ｐゴシック" panose="020B0600070205080204" pitchFamily="34" charset="-128"/>
              </a:rPr>
              <a:t>Change Talk </a:t>
            </a:r>
            <a:r>
              <a:rPr lang="en-US" altLang="en-US" dirty="0">
                <a:ea typeface="ＭＳ Ｐゴシック" panose="020B0600070205080204" pitchFamily="34" charset="-128"/>
              </a:rPr>
              <a:t>to support client change</a:t>
            </a:r>
          </a:p>
        </p:txBody>
      </p:sp>
      <p:sp>
        <p:nvSpPr>
          <p:cNvPr id="176130" name="Rectangle 3">
            <a:extLst>
              <a:ext uri="{FF2B5EF4-FFF2-40B4-BE49-F238E27FC236}">
                <a16:creationId xmlns:a16="http://schemas.microsoft.com/office/drawing/2014/main" id="{4FCBBB5D-5851-3343-A4D6-7A6765252799}"/>
              </a:ext>
            </a:extLst>
          </p:cNvPr>
          <p:cNvSpPr>
            <a:spLocks noGrp="1" noChangeArrowheads="1"/>
          </p:cNvSpPr>
          <p:nvPr>
            <p:ph idx="1"/>
          </p:nvPr>
        </p:nvSpPr>
        <p:spPr>
          <a:xfrm>
            <a:off x="1981200" y="1554480"/>
            <a:ext cx="9009888" cy="4485373"/>
          </a:xfrm>
        </p:spPr>
        <p:txBody>
          <a:bodyPr/>
          <a:lstStyle/>
          <a:p>
            <a:pPr>
              <a:buFontTx/>
              <a:buNone/>
            </a:pPr>
            <a:r>
              <a:rPr lang="en-US" altLang="en-US" dirty="0">
                <a:ea typeface="ＭＳ Ｐゴシック" panose="020B0600070205080204" pitchFamily="34" charset="-128"/>
              </a:rPr>
              <a:t>   </a:t>
            </a:r>
            <a:r>
              <a:rPr lang="en-US" altLang="en-US" b="1" dirty="0">
                <a:ea typeface="ＭＳ Ｐゴシック" panose="020B0600070205080204" pitchFamily="34" charset="-128"/>
              </a:rPr>
              <a:t>Change Talk </a:t>
            </a:r>
            <a:r>
              <a:rPr lang="en-US" altLang="en-US" dirty="0">
                <a:ea typeface="ＭＳ Ｐゴシック" panose="020B0600070205080204" pitchFamily="34" charset="-128"/>
              </a:rPr>
              <a:t>is client speech that favors movement in the direction of change.</a:t>
            </a:r>
          </a:p>
          <a:p>
            <a:pPr>
              <a:buFontTx/>
              <a:buNone/>
            </a:pPr>
            <a:r>
              <a:rPr lang="en-US" altLang="en-US" dirty="0">
                <a:ea typeface="ＭＳ Ｐゴシック" panose="020B0600070205080204" pitchFamily="34" charset="-128"/>
              </a:rPr>
              <a:t>   </a:t>
            </a:r>
            <a:r>
              <a:rPr lang="en-US" altLang="en-US" b="1" dirty="0">
                <a:ea typeface="ＭＳ Ｐゴシック" panose="020B0600070205080204" pitchFamily="34" charset="-128"/>
              </a:rPr>
              <a:t>Sustain Talk </a:t>
            </a:r>
            <a:r>
              <a:rPr lang="en-US" altLang="en-US" dirty="0">
                <a:ea typeface="ＭＳ Ｐゴシック" panose="020B0600070205080204" pitchFamily="34" charset="-128"/>
              </a:rPr>
              <a:t>is client speech that favors the status quo.</a:t>
            </a:r>
          </a:p>
          <a:p>
            <a:pPr marL="0" indent="0">
              <a:buNone/>
            </a:pPr>
            <a:endParaRPr lang="en-US" altLang="en-US" sz="1200" dirty="0">
              <a:ea typeface="ＭＳ Ｐゴシック" panose="020B0600070205080204" pitchFamily="34" charset="-128"/>
            </a:endParaRPr>
          </a:p>
          <a:p>
            <a:pPr>
              <a:buFontTx/>
              <a:buNone/>
            </a:pPr>
            <a:r>
              <a:rPr lang="en-US" altLang="en-US" dirty="0">
                <a:ea typeface="ＭＳ Ｐゴシック" panose="020B0600070205080204" pitchFamily="34" charset="-128"/>
              </a:rPr>
              <a:t>   They both occur </a:t>
            </a:r>
            <a:r>
              <a:rPr lang="en-US" altLang="en-US" b="1" dirty="0">
                <a:ea typeface="ＭＳ Ｐゴシック" panose="020B0600070205080204" pitchFamily="34" charset="-128"/>
              </a:rPr>
              <a:t>naturally</a:t>
            </a:r>
            <a:r>
              <a:rPr lang="en-US" altLang="en-US" dirty="0">
                <a:ea typeface="ＭＳ Ｐゴシック" panose="020B0600070205080204" pitchFamily="34" charset="-128"/>
              </a:rPr>
              <a:t> in conversations about change; but strategies help draw out more or less.</a:t>
            </a:r>
          </a:p>
          <a:p>
            <a:pPr>
              <a:buFontTx/>
              <a:buNone/>
            </a:pPr>
            <a:endParaRPr lang="en-US" altLang="en-US" sz="1200" dirty="0">
              <a:ea typeface="ＭＳ Ｐゴシック" panose="020B0600070205080204" pitchFamily="34" charset="-128"/>
            </a:endParaRPr>
          </a:p>
          <a:p>
            <a:pPr>
              <a:buFontTx/>
              <a:buNone/>
            </a:pPr>
            <a:r>
              <a:rPr lang="en-US" altLang="en-US" b="1" dirty="0">
                <a:ea typeface="ＭＳ Ｐゴシック" panose="020B0600070205080204" pitchFamily="34" charset="-128"/>
              </a:rPr>
              <a:t>   </a:t>
            </a:r>
            <a:r>
              <a:rPr lang="en-US" altLang="en-US" dirty="0">
                <a:ea typeface="ＭＳ Ｐゴシック" panose="020B0600070205080204" pitchFamily="34" charset="-128"/>
              </a:rPr>
              <a:t>You want the client to voice more change talk, to make the argument for their own change. </a:t>
            </a:r>
            <a:r>
              <a:rPr lang="en-US" altLang="en-US" b="1" dirty="0">
                <a:ea typeface="ＭＳ Ｐゴシック" panose="020B0600070205080204" pitchFamily="34" charset="-128"/>
              </a:rPr>
              <a:t>So you ask the client questions that will have Change Talk as the answer.</a:t>
            </a:r>
          </a:p>
        </p:txBody>
      </p:sp>
      <p:sp>
        <p:nvSpPr>
          <p:cNvPr id="4" name="TextBox 3">
            <a:extLst>
              <a:ext uri="{FF2B5EF4-FFF2-40B4-BE49-F238E27FC236}">
                <a16:creationId xmlns:a16="http://schemas.microsoft.com/office/drawing/2014/main" id="{7FFA3E0D-EF79-4EE6-95D6-305DCA6C7DAA}"/>
              </a:ext>
            </a:extLst>
          </p:cNvPr>
          <p:cNvSpPr txBox="1"/>
          <p:nvPr/>
        </p:nvSpPr>
        <p:spPr>
          <a:xfrm rot="20807172">
            <a:off x="457413" y="1710508"/>
            <a:ext cx="1991253" cy="369332"/>
          </a:xfrm>
          <a:prstGeom prst="rect">
            <a:avLst/>
          </a:prstGeom>
          <a:noFill/>
        </p:spPr>
        <p:txBody>
          <a:bodyPr wrap="square" rtlCol="0">
            <a:spAutoFit/>
          </a:bodyPr>
          <a:lstStyle/>
          <a:p>
            <a:r>
              <a:rPr lang="en-US" i="1" dirty="0"/>
              <a:t>“I feel great sober.”</a:t>
            </a:r>
          </a:p>
        </p:txBody>
      </p:sp>
      <p:sp>
        <p:nvSpPr>
          <p:cNvPr id="5" name="TextBox 4">
            <a:extLst>
              <a:ext uri="{FF2B5EF4-FFF2-40B4-BE49-F238E27FC236}">
                <a16:creationId xmlns:a16="http://schemas.microsoft.com/office/drawing/2014/main" id="{493C9DCC-AD55-4754-8709-C30109CB8497}"/>
              </a:ext>
            </a:extLst>
          </p:cNvPr>
          <p:cNvSpPr txBox="1"/>
          <p:nvPr/>
        </p:nvSpPr>
        <p:spPr>
          <a:xfrm rot="20807172">
            <a:off x="652227" y="2393705"/>
            <a:ext cx="1937810" cy="646331"/>
          </a:xfrm>
          <a:prstGeom prst="rect">
            <a:avLst/>
          </a:prstGeom>
          <a:noFill/>
        </p:spPr>
        <p:txBody>
          <a:bodyPr wrap="square" rtlCol="0">
            <a:spAutoFit/>
          </a:bodyPr>
          <a:lstStyle/>
          <a:p>
            <a:r>
              <a:rPr lang="en-US" i="1" dirty="0"/>
              <a:t>“I don’t know how to change it.”</a:t>
            </a:r>
          </a:p>
        </p:txBody>
      </p:sp>
    </p:spTree>
    <p:extLst>
      <p:ext uri="{BB962C8B-B14F-4D97-AF65-F5344CB8AC3E}">
        <p14:creationId xmlns:p14="http://schemas.microsoft.com/office/powerpoint/2010/main" val="1579996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8A4E5-2471-8C49-80AD-3DA5C945A778}"/>
              </a:ext>
            </a:extLst>
          </p:cNvPr>
          <p:cNvSpPr>
            <a:spLocks noGrp="1"/>
          </p:cNvSpPr>
          <p:nvPr>
            <p:ph type="title"/>
          </p:nvPr>
        </p:nvSpPr>
        <p:spPr/>
        <p:txBody>
          <a:bodyPr/>
          <a:lstStyle/>
          <a:p>
            <a:pPr algn="ctr"/>
            <a:r>
              <a:rPr lang="en-US" dirty="0"/>
              <a:t>Your Goal: Tilt the scale toward change</a:t>
            </a:r>
          </a:p>
        </p:txBody>
      </p:sp>
      <p:sp>
        <p:nvSpPr>
          <p:cNvPr id="13" name="TextBox 12">
            <a:extLst>
              <a:ext uri="{FF2B5EF4-FFF2-40B4-BE49-F238E27FC236}">
                <a16:creationId xmlns:a16="http://schemas.microsoft.com/office/drawing/2014/main" id="{D1B9ED0D-6687-EA48-BD4C-4BAA1D67AB74}"/>
              </a:ext>
            </a:extLst>
          </p:cNvPr>
          <p:cNvSpPr txBox="1"/>
          <p:nvPr/>
        </p:nvSpPr>
        <p:spPr>
          <a:xfrm>
            <a:off x="7047120" y="3564836"/>
            <a:ext cx="2763737" cy="615553"/>
          </a:xfrm>
          <a:prstGeom prst="rect">
            <a:avLst/>
          </a:prstGeom>
          <a:noFill/>
        </p:spPr>
        <p:txBody>
          <a:bodyPr wrap="square" rtlCol="0">
            <a:spAutoFit/>
          </a:bodyPr>
          <a:lstStyle/>
          <a:p>
            <a:pPr algn="ctr"/>
            <a:r>
              <a:rPr lang="en-US" sz="3400" b="1" dirty="0"/>
              <a:t>Change</a:t>
            </a:r>
            <a:endParaRPr lang="en-US" sz="2400" dirty="0">
              <a:solidFill>
                <a:srgbClr val="3CC42A"/>
              </a:solidFill>
            </a:endParaRPr>
          </a:p>
        </p:txBody>
      </p:sp>
      <p:sp>
        <p:nvSpPr>
          <p:cNvPr id="46" name="TextBox 45">
            <a:extLst>
              <a:ext uri="{FF2B5EF4-FFF2-40B4-BE49-F238E27FC236}">
                <a16:creationId xmlns:a16="http://schemas.microsoft.com/office/drawing/2014/main" id="{3AB12402-F11E-7B4A-AE87-529DC7167171}"/>
              </a:ext>
            </a:extLst>
          </p:cNvPr>
          <p:cNvSpPr txBox="1"/>
          <p:nvPr/>
        </p:nvSpPr>
        <p:spPr>
          <a:xfrm>
            <a:off x="2103766" y="3292365"/>
            <a:ext cx="2763737" cy="1138773"/>
          </a:xfrm>
          <a:prstGeom prst="rect">
            <a:avLst/>
          </a:prstGeom>
          <a:noFill/>
        </p:spPr>
        <p:txBody>
          <a:bodyPr wrap="square" rtlCol="0">
            <a:spAutoFit/>
          </a:bodyPr>
          <a:lstStyle/>
          <a:p>
            <a:pPr algn="ctr"/>
            <a:r>
              <a:rPr lang="en-US" sz="3400" b="1" dirty="0"/>
              <a:t>Sustain </a:t>
            </a:r>
          </a:p>
          <a:p>
            <a:pPr algn="ctr"/>
            <a:r>
              <a:rPr lang="en-US" sz="3400" b="1" dirty="0"/>
              <a:t>Status quo</a:t>
            </a:r>
          </a:p>
        </p:txBody>
      </p:sp>
      <p:sp>
        <p:nvSpPr>
          <p:cNvPr id="47" name="Triangle 46">
            <a:extLst>
              <a:ext uri="{FF2B5EF4-FFF2-40B4-BE49-F238E27FC236}">
                <a16:creationId xmlns:a16="http://schemas.microsoft.com/office/drawing/2014/main" id="{7D51CF7F-1441-B14D-879F-BF737BC5447E}"/>
              </a:ext>
            </a:extLst>
          </p:cNvPr>
          <p:cNvSpPr/>
          <p:nvPr/>
        </p:nvSpPr>
        <p:spPr>
          <a:xfrm>
            <a:off x="4211969" y="4511309"/>
            <a:ext cx="2835151" cy="19743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400" b="1" dirty="0"/>
              <a:t>Target Behavior</a:t>
            </a:r>
          </a:p>
        </p:txBody>
      </p:sp>
      <p:cxnSp>
        <p:nvCxnSpPr>
          <p:cNvPr id="48" name="Straight Connector 47">
            <a:extLst>
              <a:ext uri="{FF2B5EF4-FFF2-40B4-BE49-F238E27FC236}">
                <a16:creationId xmlns:a16="http://schemas.microsoft.com/office/drawing/2014/main" id="{DA465404-3F87-3F4C-B966-FCCD536FD363}"/>
              </a:ext>
            </a:extLst>
          </p:cNvPr>
          <p:cNvCxnSpPr>
            <a:cxnSpLocks/>
          </p:cNvCxnSpPr>
          <p:nvPr/>
        </p:nvCxnSpPr>
        <p:spPr>
          <a:xfrm flipV="1">
            <a:off x="1756229" y="4397255"/>
            <a:ext cx="8200571" cy="67767"/>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1" name="Arrow: Down 20">
            <a:extLst>
              <a:ext uri="{FF2B5EF4-FFF2-40B4-BE49-F238E27FC236}">
                <a16:creationId xmlns:a16="http://schemas.microsoft.com/office/drawing/2014/main" id="{BF2075C1-3BBC-4587-966D-160575D9B829}"/>
              </a:ext>
            </a:extLst>
          </p:cNvPr>
          <p:cNvSpPr/>
          <p:nvPr/>
        </p:nvSpPr>
        <p:spPr>
          <a:xfrm>
            <a:off x="8013355" y="1690688"/>
            <a:ext cx="1000897" cy="1574463"/>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9614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Shame">
            <a:extLst>
              <a:ext uri="{FF2B5EF4-FFF2-40B4-BE49-F238E27FC236}">
                <a16:creationId xmlns:a16="http://schemas.microsoft.com/office/drawing/2014/main" id="{7C3FE95E-785F-6C8C-C6CC-CE7D527741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882" b="-1"/>
          <a:stretch/>
        </p:blipFill>
        <p:spPr bwMode="auto">
          <a:xfrm>
            <a:off x="5937635" y="14283"/>
            <a:ext cx="6248401" cy="536148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8822" y="14283"/>
            <a:ext cx="5257800" cy="1899912"/>
          </a:xfrm>
        </p:spPr>
        <p:txBody>
          <a:bodyPr vert="horz" lIns="91440" tIns="45720" rIns="91440" bIns="45720" rtlCol="0" anchor="ctr">
            <a:normAutofit/>
          </a:bodyPr>
          <a:lstStyle/>
          <a:p>
            <a:r>
              <a:rPr lang="en-US" b="1" dirty="0"/>
              <a:t>LR Principles &amp; Goals</a:t>
            </a:r>
          </a:p>
        </p:txBody>
      </p:sp>
      <p:sp>
        <p:nvSpPr>
          <p:cNvPr id="5" name="Text Placeholder 4"/>
          <p:cNvSpPr>
            <a:spLocks noGrp="1"/>
          </p:cNvSpPr>
          <p:nvPr>
            <p:ph type="body" sz="quarter" idx="11"/>
          </p:nvPr>
        </p:nvSpPr>
        <p:spPr>
          <a:xfrm>
            <a:off x="448822" y="1446835"/>
            <a:ext cx="5488813" cy="4730128"/>
          </a:xfrm>
        </p:spPr>
        <p:txBody>
          <a:bodyPr vert="horz" lIns="91440" tIns="45720" rIns="91440" bIns="45720" rtlCol="0">
            <a:normAutofit fontScale="92500"/>
          </a:bodyPr>
          <a:lstStyle/>
          <a:p>
            <a:pPr marL="285750" indent="-228600">
              <a:spcAft>
                <a:spcPts val="600"/>
              </a:spcAft>
              <a:buFont typeface="Arial" panose="020B0604020202020204" pitchFamily="34" charset="0"/>
              <a:buChar char="•"/>
            </a:pPr>
            <a:r>
              <a:rPr lang="en-US" sz="2400" dirty="0">
                <a:solidFill>
                  <a:schemeClr val="tx1"/>
                </a:solidFill>
              </a:rPr>
              <a:t>Reduce psychiatric hospitalization among clients by:</a:t>
            </a:r>
          </a:p>
          <a:p>
            <a:pPr marL="514350" lvl="1" indent="0">
              <a:spcAft>
                <a:spcPts val="600"/>
              </a:spcAft>
              <a:buNone/>
            </a:pPr>
            <a:r>
              <a:rPr lang="en-US" sz="2400" dirty="0">
                <a:solidFill>
                  <a:schemeClr val="tx1"/>
                </a:solidFill>
              </a:rPr>
              <a:t>(a) Providing an inviting, familiar alternative to the 911/ED pathway</a:t>
            </a:r>
          </a:p>
          <a:p>
            <a:pPr marL="514350" lvl="1" indent="0">
              <a:spcAft>
                <a:spcPts val="600"/>
              </a:spcAft>
              <a:buNone/>
            </a:pPr>
            <a:r>
              <a:rPr lang="en-US" sz="2400" dirty="0">
                <a:solidFill>
                  <a:schemeClr val="tx1"/>
                </a:solidFill>
              </a:rPr>
              <a:t>(b.) Equipping clients to build their own ability/skills to manage crises</a:t>
            </a:r>
          </a:p>
          <a:p>
            <a:pPr marL="514350" lvl="1" indent="0">
              <a:spcAft>
                <a:spcPts val="600"/>
              </a:spcAft>
              <a:buNone/>
            </a:pPr>
            <a:r>
              <a:rPr lang="en-US" sz="2400" dirty="0">
                <a:solidFill>
                  <a:schemeClr val="tx1"/>
                </a:solidFill>
              </a:rPr>
              <a:t>(c.) Maximizing clients’ choices and autonomy by promoting principles of the recovery model: autonomy, trauma-informed, hope, self-management</a:t>
            </a:r>
          </a:p>
          <a:p>
            <a:pPr marL="285750" indent="-228600">
              <a:spcAft>
                <a:spcPts val="600"/>
              </a:spcAft>
              <a:buFont typeface="Arial" panose="020B0604020202020204" pitchFamily="34" charset="0"/>
              <a:buChar char="•"/>
            </a:pPr>
            <a:r>
              <a:rPr lang="en-US" sz="2400" dirty="0">
                <a:solidFill>
                  <a:schemeClr val="tx1"/>
                </a:solidFill>
              </a:rPr>
              <a:t>Reduce stigmatization among individuals with SI and parasuicidal behaviors</a:t>
            </a:r>
          </a:p>
          <a:p>
            <a:pPr marL="285750" indent="-228600">
              <a:spcAft>
                <a:spcPts val="600"/>
              </a:spcAft>
              <a:buFont typeface="Arial" panose="020B0604020202020204" pitchFamily="34" charset="0"/>
              <a:buChar char="•"/>
            </a:pPr>
            <a:r>
              <a:rPr lang="en-US" sz="2400" dirty="0">
                <a:solidFill>
                  <a:schemeClr val="tx1"/>
                </a:solidFill>
              </a:rPr>
              <a:t>Clinician growth orientation </a:t>
            </a:r>
          </a:p>
          <a:p>
            <a:pPr marL="228600">
              <a:spcAft>
                <a:spcPts val="600"/>
              </a:spcAft>
            </a:pPr>
            <a:endParaRPr lang="en-US" sz="2000" dirty="0">
              <a:solidFill>
                <a:schemeClr val="tx1"/>
              </a:solidFill>
            </a:endParaRPr>
          </a:p>
        </p:txBody>
      </p:sp>
      <p:sp>
        <p:nvSpPr>
          <p:cNvPr id="3" name="AutoShape 2" descr="Make a gift to the UT Health Science Center San Antonio">
            <a:extLst>
              <a:ext uri="{FF2B5EF4-FFF2-40B4-BE49-F238E27FC236}">
                <a16:creationId xmlns:a16="http://schemas.microsoft.com/office/drawing/2014/main" id="{3863D5CB-C211-523B-533A-41F86A89B1E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Academics Home | UT Health San Antonio">
            <a:extLst>
              <a:ext uri="{FF2B5EF4-FFF2-40B4-BE49-F238E27FC236}">
                <a16:creationId xmlns:a16="http://schemas.microsoft.com/office/drawing/2014/main" id="{7850F42D-4F24-7943-A747-3EBE2A9555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3528" y="5880575"/>
            <a:ext cx="3192507" cy="976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38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63A4-20B4-42DB-AFB7-0A81BCE3EEB7}"/>
              </a:ext>
            </a:extLst>
          </p:cNvPr>
          <p:cNvSpPr>
            <a:spLocks noGrp="1"/>
          </p:cNvSpPr>
          <p:nvPr>
            <p:ph type="title"/>
          </p:nvPr>
        </p:nvSpPr>
        <p:spPr/>
        <p:txBody>
          <a:bodyPr/>
          <a:lstStyle/>
          <a:p>
            <a:r>
              <a:rPr lang="en-US" dirty="0"/>
              <a:t>Evoking Change Talk</a:t>
            </a:r>
          </a:p>
        </p:txBody>
      </p:sp>
      <p:sp>
        <p:nvSpPr>
          <p:cNvPr id="3" name="Content Placeholder 2">
            <a:extLst>
              <a:ext uri="{FF2B5EF4-FFF2-40B4-BE49-F238E27FC236}">
                <a16:creationId xmlns:a16="http://schemas.microsoft.com/office/drawing/2014/main" id="{91F8BB8C-A225-4B4B-81F2-3F0AEDB6191D}"/>
              </a:ext>
            </a:extLst>
          </p:cNvPr>
          <p:cNvSpPr>
            <a:spLocks noGrp="1"/>
          </p:cNvSpPr>
          <p:nvPr>
            <p:ph idx="1"/>
          </p:nvPr>
        </p:nvSpPr>
        <p:spPr>
          <a:xfrm>
            <a:off x="838200" y="1569157"/>
            <a:ext cx="10515600" cy="4607806"/>
          </a:xfrm>
        </p:spPr>
        <p:txBody>
          <a:bodyPr>
            <a:normAutofit/>
          </a:bodyPr>
          <a:lstStyle/>
          <a:p>
            <a:pPr marL="0" indent="0">
              <a:buNone/>
            </a:pPr>
            <a:r>
              <a:rPr lang="en-US" b="1" dirty="0"/>
              <a:t>Questions that have Change Talk as the answer: </a:t>
            </a:r>
          </a:p>
          <a:p>
            <a:pPr marL="0" indent="0">
              <a:buNone/>
            </a:pPr>
            <a:endParaRPr lang="en-US" sz="1200" dirty="0"/>
          </a:p>
          <a:p>
            <a:r>
              <a:rPr lang="en-US" dirty="0"/>
              <a:t>Why would you want to stay alive?</a:t>
            </a:r>
          </a:p>
          <a:p>
            <a:r>
              <a:rPr lang="en-US" dirty="0"/>
              <a:t>What is wrong with the way things are now?</a:t>
            </a:r>
          </a:p>
          <a:p>
            <a:r>
              <a:rPr lang="en-US" dirty="0"/>
              <a:t>How important is it to stop drinking?</a:t>
            </a:r>
          </a:p>
          <a:p>
            <a:r>
              <a:rPr lang="en-US" dirty="0"/>
              <a:t>What would be the best thing about learning a new coping skill?</a:t>
            </a:r>
          </a:p>
          <a:p>
            <a:r>
              <a:rPr lang="en-US" dirty="0"/>
              <a:t>If you decide to change, what makes you feel confident that you can? </a:t>
            </a:r>
          </a:p>
          <a:p>
            <a:r>
              <a:rPr lang="en-US" dirty="0"/>
              <a:t>What would it feel like if you tried and succeeded in making this change?</a:t>
            </a:r>
          </a:p>
        </p:txBody>
      </p:sp>
    </p:spTree>
    <p:extLst>
      <p:ext uri="{BB962C8B-B14F-4D97-AF65-F5344CB8AC3E}">
        <p14:creationId xmlns:p14="http://schemas.microsoft.com/office/powerpoint/2010/main" val="3783118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1B20FC-C22E-6873-90B0-6A74225C8128}"/>
              </a:ext>
            </a:extLst>
          </p:cNvPr>
          <p:cNvSpPr>
            <a:spLocks noGrp="1"/>
          </p:cNvSpPr>
          <p:nvPr>
            <p:ph type="body" sz="quarter" idx="10"/>
          </p:nvPr>
        </p:nvSpPr>
        <p:spPr/>
        <p:txBody>
          <a:bodyPr/>
          <a:lstStyle/>
          <a:p>
            <a:r>
              <a:rPr lang="en-US" dirty="0"/>
              <a:t>Practicing MI Skills: OARS</a:t>
            </a:r>
          </a:p>
        </p:txBody>
      </p:sp>
    </p:spTree>
    <p:extLst>
      <p:ext uri="{BB962C8B-B14F-4D97-AF65-F5344CB8AC3E}">
        <p14:creationId xmlns:p14="http://schemas.microsoft.com/office/powerpoint/2010/main" val="288995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WordArt 2">
            <a:extLst>
              <a:ext uri="{FF2B5EF4-FFF2-40B4-BE49-F238E27FC236}">
                <a16:creationId xmlns:a16="http://schemas.microsoft.com/office/drawing/2014/main" id="{9671EB80-C623-E949-9E18-0A87063E1775}"/>
              </a:ext>
            </a:extLst>
          </p:cNvPr>
          <p:cNvSpPr>
            <a:spLocks noChangeArrowheads="1" noChangeShapeType="1" noTextEdit="1"/>
          </p:cNvSpPr>
          <p:nvPr/>
        </p:nvSpPr>
        <p:spPr bwMode="auto">
          <a:xfrm rot="5400000">
            <a:off x="-308753" y="2958508"/>
            <a:ext cx="500929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Plain">
              <a:avLst>
                <a:gd name="adj" fmla="val 50000"/>
              </a:avLst>
            </a:prstTxWarp>
          </a:bodyPr>
          <a:lstStyle/>
          <a:p>
            <a:pPr algn="ctr" fontAlgn="auto"/>
            <a:r>
              <a:rPr lang="en-US" sz="3600" b="1" kern="10" dirty="0">
                <a:solidFill>
                  <a:srgbClr val="0070C0"/>
                </a:solidFill>
                <a:effectLst>
                  <a:outerShdw sy="50000" kx="-2453608" rotWithShape="0">
                    <a:srgbClr val="808080">
                      <a:alpha val="50000"/>
                    </a:srgbClr>
                  </a:outerShdw>
                </a:effectLst>
                <a:latin typeface="Calibri" panose="020F0502020204030204" pitchFamily="34" charset="0"/>
                <a:cs typeface="Calibri" panose="020F0502020204030204" pitchFamily="34" charset="0"/>
              </a:rPr>
              <a:t>OARS</a:t>
            </a:r>
          </a:p>
        </p:txBody>
      </p:sp>
      <p:sp>
        <p:nvSpPr>
          <p:cNvPr id="33796" name="Rectangle 4">
            <a:extLst>
              <a:ext uri="{FF2B5EF4-FFF2-40B4-BE49-F238E27FC236}">
                <a16:creationId xmlns:a16="http://schemas.microsoft.com/office/drawing/2014/main" id="{5853829D-7224-6743-BCD5-B74451796D72}"/>
              </a:ext>
            </a:extLst>
          </p:cNvPr>
          <p:cNvSpPr>
            <a:spLocks noGrp="1" noChangeArrowheads="1"/>
          </p:cNvSpPr>
          <p:nvPr>
            <p:ph idx="1"/>
          </p:nvPr>
        </p:nvSpPr>
        <p:spPr>
          <a:xfrm>
            <a:off x="3048000" y="1295400"/>
            <a:ext cx="7162800" cy="4800600"/>
          </a:xfrm>
        </p:spPr>
        <p:txBody>
          <a:bodyPr>
            <a:normAutofit lnSpcReduction="10000"/>
          </a:bodyPr>
          <a:lstStyle/>
          <a:p>
            <a:pPr eaLnBrk="1" hangingPunct="1">
              <a:lnSpc>
                <a:spcPct val="80000"/>
              </a:lnSpc>
              <a:buFontTx/>
              <a:buChar char="•"/>
              <a:defRPr/>
            </a:pPr>
            <a:r>
              <a:rPr lang="en-US" sz="4800" dirty="0">
                <a:latin typeface="Calibri" panose="020F0502020204030204" pitchFamily="34" charset="0"/>
                <a:cs typeface="Calibri" panose="020F0502020204030204" pitchFamily="34" charset="0"/>
              </a:rPr>
              <a:t>Open-ended questions</a:t>
            </a:r>
          </a:p>
          <a:p>
            <a:pPr eaLnBrk="1" hangingPunct="1">
              <a:lnSpc>
                <a:spcPct val="80000"/>
              </a:lnSpc>
              <a:buFontTx/>
              <a:buChar char="•"/>
              <a:defRPr/>
            </a:pPr>
            <a:endParaRPr lang="en-US" sz="4800" dirty="0">
              <a:latin typeface="Calibri" panose="020F0502020204030204" pitchFamily="34" charset="0"/>
              <a:cs typeface="Calibri" panose="020F0502020204030204" pitchFamily="34" charset="0"/>
            </a:endParaRPr>
          </a:p>
          <a:p>
            <a:pPr eaLnBrk="1" hangingPunct="1">
              <a:lnSpc>
                <a:spcPct val="80000"/>
              </a:lnSpc>
              <a:buFontTx/>
              <a:buChar char="•"/>
              <a:defRPr/>
            </a:pPr>
            <a:r>
              <a:rPr lang="en-US" sz="4800" dirty="0">
                <a:latin typeface="Calibri" panose="020F0502020204030204" pitchFamily="34" charset="0"/>
                <a:cs typeface="Calibri" panose="020F0502020204030204" pitchFamily="34" charset="0"/>
              </a:rPr>
              <a:t>Affirmations</a:t>
            </a:r>
          </a:p>
          <a:p>
            <a:pPr eaLnBrk="1" hangingPunct="1">
              <a:lnSpc>
                <a:spcPct val="80000"/>
              </a:lnSpc>
              <a:buFontTx/>
              <a:buChar char="•"/>
              <a:defRPr/>
            </a:pPr>
            <a:endParaRPr lang="en-US" sz="4800" dirty="0">
              <a:latin typeface="Calibri" panose="020F0502020204030204" pitchFamily="34" charset="0"/>
              <a:cs typeface="Calibri" panose="020F0502020204030204" pitchFamily="34" charset="0"/>
            </a:endParaRPr>
          </a:p>
          <a:p>
            <a:pPr eaLnBrk="1" hangingPunct="1">
              <a:lnSpc>
                <a:spcPct val="80000"/>
              </a:lnSpc>
              <a:buFontTx/>
              <a:buChar char="•"/>
              <a:defRPr/>
            </a:pPr>
            <a:r>
              <a:rPr lang="en-US" sz="4800" dirty="0">
                <a:latin typeface="Calibri" panose="020F0502020204030204" pitchFamily="34" charset="0"/>
                <a:cs typeface="Calibri" panose="020F0502020204030204" pitchFamily="34" charset="0"/>
              </a:rPr>
              <a:t>Reflections</a:t>
            </a:r>
          </a:p>
          <a:p>
            <a:pPr eaLnBrk="1" hangingPunct="1">
              <a:lnSpc>
                <a:spcPct val="80000"/>
              </a:lnSpc>
              <a:buFontTx/>
              <a:buChar char="•"/>
              <a:defRPr/>
            </a:pPr>
            <a:endParaRPr lang="en-US" sz="4800" dirty="0">
              <a:latin typeface="Calibri" panose="020F0502020204030204" pitchFamily="34" charset="0"/>
              <a:cs typeface="Calibri" panose="020F0502020204030204" pitchFamily="34" charset="0"/>
            </a:endParaRPr>
          </a:p>
          <a:p>
            <a:pPr eaLnBrk="1" hangingPunct="1">
              <a:lnSpc>
                <a:spcPct val="80000"/>
              </a:lnSpc>
              <a:buFontTx/>
              <a:buChar char="•"/>
              <a:defRPr/>
            </a:pPr>
            <a:r>
              <a:rPr lang="en-US" sz="4800" dirty="0">
                <a:latin typeface="Calibri" panose="020F0502020204030204" pitchFamily="34" charset="0"/>
                <a:cs typeface="Calibri" panose="020F0502020204030204" pitchFamily="34" charset="0"/>
              </a:rPr>
              <a:t>Summaries</a:t>
            </a:r>
            <a:endParaRPr lang="en-US" sz="44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ECEEB74-9DCE-E245-9ECA-B338B10D3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3274" y="1789920"/>
            <a:ext cx="3422998" cy="2652823"/>
          </a:xfrm>
          <a:prstGeom prst="rect">
            <a:avLst/>
          </a:prstGeom>
        </p:spPr>
      </p:pic>
      <p:sp>
        <p:nvSpPr>
          <p:cNvPr id="2" name="TextBox 1">
            <a:extLst>
              <a:ext uri="{FF2B5EF4-FFF2-40B4-BE49-F238E27FC236}">
                <a16:creationId xmlns:a16="http://schemas.microsoft.com/office/drawing/2014/main" id="{4CD10EB3-D2DE-489D-8A83-44135835F26A}"/>
              </a:ext>
            </a:extLst>
          </p:cNvPr>
          <p:cNvSpPr txBox="1"/>
          <p:nvPr/>
        </p:nvSpPr>
        <p:spPr>
          <a:xfrm>
            <a:off x="8002838" y="4442743"/>
            <a:ext cx="3595604" cy="1569660"/>
          </a:xfrm>
          <a:prstGeom prst="rect">
            <a:avLst/>
          </a:prstGeom>
          <a:noFill/>
        </p:spPr>
        <p:txBody>
          <a:bodyPr wrap="square" rtlCol="0">
            <a:spAutoFit/>
          </a:bodyPr>
          <a:lstStyle/>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&gt; 50% Reflections</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30% Open-Questions</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A few affirmations and summaries</a:t>
            </a:r>
          </a:p>
        </p:txBody>
      </p:sp>
    </p:spTree>
    <p:custDataLst>
      <p:tags r:id="rId1"/>
    </p:custDataLst>
    <p:extLst>
      <p:ext uri="{BB962C8B-B14F-4D97-AF65-F5344CB8AC3E}">
        <p14:creationId xmlns:p14="http://schemas.microsoft.com/office/powerpoint/2010/main" val="2430432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5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6">
                                            <p:txEl>
                                              <p:pRg st="0" end="0"/>
                                            </p:txEl>
                                          </p:spTgt>
                                        </p:tgtEl>
                                        <p:attrNameLst>
                                          <p:attrName>style.visibility</p:attrName>
                                        </p:attrNameLst>
                                      </p:cBhvr>
                                      <p:to>
                                        <p:strVal val="visible"/>
                                      </p:to>
                                    </p:set>
                                    <p:animEffect transition="in" filter="fade">
                                      <p:cBhvr>
                                        <p:cTn id="12" dur="500"/>
                                        <p:tgtEl>
                                          <p:spTgt spid="3379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796">
                                            <p:txEl>
                                              <p:pRg st="2" end="2"/>
                                            </p:txEl>
                                          </p:spTgt>
                                        </p:tgtEl>
                                        <p:attrNameLst>
                                          <p:attrName>style.visibility</p:attrName>
                                        </p:attrNameLst>
                                      </p:cBhvr>
                                      <p:to>
                                        <p:strVal val="visible"/>
                                      </p:to>
                                    </p:set>
                                    <p:animEffect transition="in" filter="fade">
                                      <p:cBhvr>
                                        <p:cTn id="17" dur="500"/>
                                        <p:tgtEl>
                                          <p:spTgt spid="3379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796">
                                            <p:txEl>
                                              <p:pRg st="4" end="4"/>
                                            </p:txEl>
                                          </p:spTgt>
                                        </p:tgtEl>
                                        <p:attrNameLst>
                                          <p:attrName>style.visibility</p:attrName>
                                        </p:attrNameLst>
                                      </p:cBhvr>
                                      <p:to>
                                        <p:strVal val="visible"/>
                                      </p:to>
                                    </p:set>
                                    <p:animEffect transition="in" filter="fade">
                                      <p:cBhvr>
                                        <p:cTn id="22" dur="500"/>
                                        <p:tgtEl>
                                          <p:spTgt spid="33796">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796">
                                            <p:txEl>
                                              <p:pRg st="6" end="6"/>
                                            </p:txEl>
                                          </p:spTgt>
                                        </p:tgtEl>
                                        <p:attrNameLst>
                                          <p:attrName>style.visibility</p:attrName>
                                        </p:attrNameLst>
                                      </p:cBhvr>
                                      <p:to>
                                        <p:strVal val="visible"/>
                                      </p:to>
                                    </p:set>
                                    <p:animEffect transition="in" filter="fade">
                                      <p:cBhvr>
                                        <p:cTn id="27" dur="500"/>
                                        <p:tgtEl>
                                          <p:spTgt spid="3379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8F6CE-C83A-4D78-97AF-C8DA56596012}"/>
              </a:ext>
            </a:extLst>
          </p:cNvPr>
          <p:cNvSpPr>
            <a:spLocks noGrp="1"/>
          </p:cNvSpPr>
          <p:nvPr>
            <p:ph type="title"/>
          </p:nvPr>
        </p:nvSpPr>
        <p:spPr/>
        <p:txBody>
          <a:bodyPr>
            <a:normAutofit/>
          </a:bodyPr>
          <a:lstStyle/>
          <a:p>
            <a:r>
              <a:rPr lang="en-US" sz="5500" b="1" dirty="0">
                <a:latin typeface="Calibri" panose="020F0502020204030204" pitchFamily="34" charset="0"/>
                <a:cs typeface="Calibri" panose="020F0502020204030204" pitchFamily="34" charset="0"/>
              </a:rPr>
              <a:t>OARS</a:t>
            </a:r>
          </a:p>
        </p:txBody>
      </p:sp>
      <p:sp>
        <p:nvSpPr>
          <p:cNvPr id="3" name="Content Placeholder 2">
            <a:extLst>
              <a:ext uri="{FF2B5EF4-FFF2-40B4-BE49-F238E27FC236}">
                <a16:creationId xmlns:a16="http://schemas.microsoft.com/office/drawing/2014/main" id="{A3E4E704-BDDD-4A7B-BBA5-E68DB0F4E481}"/>
              </a:ext>
            </a:extLst>
          </p:cNvPr>
          <p:cNvSpPr>
            <a:spLocks noGrp="1"/>
          </p:cNvSpPr>
          <p:nvPr>
            <p:ph idx="1"/>
          </p:nvPr>
        </p:nvSpPr>
        <p:spPr>
          <a:xfrm>
            <a:off x="838200" y="2241263"/>
            <a:ext cx="10515600" cy="3746423"/>
          </a:xfrm>
        </p:spPr>
        <p:txBody>
          <a:bodyPr>
            <a:norm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OARS is a different way of talking. It is a different way of making sentences. You choose different words.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You do not give suggestions or information unless you have permission.</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You do not confront the client or talk about yourself.</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You mostly reflect back to the client what they have said to you.</a:t>
            </a:r>
          </a:p>
        </p:txBody>
      </p:sp>
      <p:sp>
        <p:nvSpPr>
          <p:cNvPr id="4" name="TextBox 3">
            <a:extLst>
              <a:ext uri="{FF2B5EF4-FFF2-40B4-BE49-F238E27FC236}">
                <a16:creationId xmlns:a16="http://schemas.microsoft.com/office/drawing/2014/main" id="{3BD2093F-7B86-47C0-B6A3-09C947AC7FD4}"/>
              </a:ext>
            </a:extLst>
          </p:cNvPr>
          <p:cNvSpPr txBox="1"/>
          <p:nvPr/>
        </p:nvSpPr>
        <p:spPr>
          <a:xfrm rot="20939883">
            <a:off x="4105821" y="678133"/>
            <a:ext cx="3328968" cy="769441"/>
          </a:xfrm>
          <a:prstGeom prst="rect">
            <a:avLst/>
          </a:prstGeom>
          <a:solidFill>
            <a:schemeClr val="accent1">
              <a:alpha val="51943"/>
            </a:schemeClr>
          </a:solidFill>
          <a:ln w="15875">
            <a:solidFill>
              <a:schemeClr val="accent1">
                <a:lumMod val="75000"/>
              </a:schemeClr>
            </a:solidFill>
          </a:ln>
        </p:spPr>
        <p:txBody>
          <a:bodyPr wrap="square" rtlCol="0">
            <a:spAutoFit/>
          </a:bodyPr>
          <a:lstStyle/>
          <a:p>
            <a:pPr algn="ctr"/>
            <a:r>
              <a:rPr lang="en-US" sz="2200" b="1" dirty="0">
                <a:solidFill>
                  <a:srgbClr val="FF0000"/>
                </a:solidFill>
              </a:rPr>
              <a:t>This may feel </a:t>
            </a:r>
          </a:p>
          <a:p>
            <a:pPr algn="ctr"/>
            <a:r>
              <a:rPr lang="en-US" sz="2200" b="1" dirty="0">
                <a:solidFill>
                  <a:srgbClr val="FF0000"/>
                </a:solidFill>
              </a:rPr>
              <a:t>weird to you!</a:t>
            </a:r>
            <a:r>
              <a:rPr lang="en-US" dirty="0">
                <a:solidFill>
                  <a:srgbClr val="FF0000"/>
                </a:solidFill>
              </a:rPr>
              <a:t> </a:t>
            </a:r>
          </a:p>
        </p:txBody>
      </p:sp>
    </p:spTree>
    <p:extLst>
      <p:ext uri="{BB962C8B-B14F-4D97-AF65-F5344CB8AC3E}">
        <p14:creationId xmlns:p14="http://schemas.microsoft.com/office/powerpoint/2010/main" val="3046874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37A14-2CD4-5C72-E64C-F1072317C3FB}"/>
              </a:ext>
            </a:extLst>
          </p:cNvPr>
          <p:cNvSpPr>
            <a:spLocks noGrp="1"/>
          </p:cNvSpPr>
          <p:nvPr>
            <p:ph type="title"/>
          </p:nvPr>
        </p:nvSpPr>
        <p:spPr/>
        <p:txBody>
          <a:bodyPr/>
          <a:lstStyle/>
          <a:p>
            <a:r>
              <a:rPr lang="en-US" dirty="0"/>
              <a:t>Open-Ended Questions</a:t>
            </a:r>
          </a:p>
        </p:txBody>
      </p:sp>
      <p:sp>
        <p:nvSpPr>
          <p:cNvPr id="3" name="Content Placeholder 2">
            <a:extLst>
              <a:ext uri="{FF2B5EF4-FFF2-40B4-BE49-F238E27FC236}">
                <a16:creationId xmlns:a16="http://schemas.microsoft.com/office/drawing/2014/main" id="{EA612FF7-3476-6816-34D0-E54558D9A51C}"/>
              </a:ext>
            </a:extLst>
          </p:cNvPr>
          <p:cNvSpPr>
            <a:spLocks noGrp="1"/>
          </p:cNvSpPr>
          <p:nvPr>
            <p:ph sz="half" idx="1"/>
          </p:nvPr>
        </p:nvSpPr>
        <p:spPr/>
        <p:txBody>
          <a:bodyPr/>
          <a:lstStyle/>
          <a:p>
            <a:r>
              <a:rPr lang="en-US" dirty="0"/>
              <a:t>Closed Questions (CQ) </a:t>
            </a:r>
          </a:p>
          <a:p>
            <a:pPr lvl="1"/>
            <a:r>
              <a:rPr lang="en-US" dirty="0"/>
              <a:t>Yes/No Q’s</a:t>
            </a:r>
          </a:p>
          <a:p>
            <a:pPr lvl="1"/>
            <a:r>
              <a:rPr lang="en-US" dirty="0"/>
              <a:t>Q’s asking for specific info like name, date, number, fact.</a:t>
            </a:r>
          </a:p>
          <a:p>
            <a:pPr lvl="1"/>
            <a:r>
              <a:rPr lang="en-US" dirty="0"/>
              <a:t>Include interviewer’s view of good/bad (judgment)</a:t>
            </a:r>
          </a:p>
          <a:p>
            <a:pPr lvl="2"/>
            <a:r>
              <a:rPr lang="en-US" dirty="0"/>
              <a:t>EG, “Don’t you think your family will be sad if you kill yourself?”</a:t>
            </a:r>
          </a:p>
          <a:p>
            <a:pPr lvl="1"/>
            <a:r>
              <a:rPr lang="en-US" dirty="0"/>
              <a:t>Interviewer controls content and direction and response options</a:t>
            </a:r>
          </a:p>
        </p:txBody>
      </p:sp>
      <p:sp>
        <p:nvSpPr>
          <p:cNvPr id="4" name="Content Placeholder 3">
            <a:extLst>
              <a:ext uri="{FF2B5EF4-FFF2-40B4-BE49-F238E27FC236}">
                <a16:creationId xmlns:a16="http://schemas.microsoft.com/office/drawing/2014/main" id="{C1755B70-1BFA-C88F-A44A-24D3E7D78214}"/>
              </a:ext>
            </a:extLst>
          </p:cNvPr>
          <p:cNvSpPr>
            <a:spLocks noGrp="1"/>
          </p:cNvSpPr>
          <p:nvPr>
            <p:ph sz="half" idx="2"/>
          </p:nvPr>
        </p:nvSpPr>
        <p:spPr/>
        <p:txBody>
          <a:bodyPr/>
          <a:lstStyle/>
          <a:p>
            <a:r>
              <a:rPr lang="en-US" dirty="0"/>
              <a:t>Open Questions (OQ)</a:t>
            </a:r>
          </a:p>
          <a:p>
            <a:pPr lvl="1"/>
            <a:r>
              <a:rPr lang="en-US" dirty="0"/>
              <a:t>Interviewer controls broad content</a:t>
            </a:r>
          </a:p>
          <a:p>
            <a:pPr lvl="1"/>
            <a:r>
              <a:rPr lang="en-US" dirty="0"/>
              <a:t>Client controls specifics, concepts, direction forward, meaning</a:t>
            </a:r>
          </a:p>
          <a:p>
            <a:pPr lvl="1"/>
            <a:r>
              <a:rPr lang="en-US" dirty="0"/>
              <a:t>Interviewer tries to keep their assumptions out of it</a:t>
            </a:r>
          </a:p>
          <a:p>
            <a:pPr lvl="1"/>
            <a:endParaRPr lang="en-US" dirty="0"/>
          </a:p>
        </p:txBody>
      </p:sp>
      <p:sp>
        <p:nvSpPr>
          <p:cNvPr id="5" name="TextBox 4">
            <a:extLst>
              <a:ext uri="{FF2B5EF4-FFF2-40B4-BE49-F238E27FC236}">
                <a16:creationId xmlns:a16="http://schemas.microsoft.com/office/drawing/2014/main" id="{CE6728AE-29C4-5D01-8789-6BC2FDAE9029}"/>
              </a:ext>
            </a:extLst>
          </p:cNvPr>
          <p:cNvSpPr txBox="1"/>
          <p:nvPr/>
        </p:nvSpPr>
        <p:spPr>
          <a:xfrm rot="21069205">
            <a:off x="6742739" y="4605938"/>
            <a:ext cx="4788949" cy="461665"/>
          </a:xfrm>
          <a:prstGeom prst="rect">
            <a:avLst/>
          </a:prstGeom>
          <a:solidFill>
            <a:schemeClr val="bg1"/>
          </a:solidFill>
          <a:ln>
            <a:solidFill>
              <a:schemeClr val="accent1"/>
            </a:solidFill>
          </a:ln>
        </p:spPr>
        <p:txBody>
          <a:bodyPr wrap="square" rtlCol="0">
            <a:spAutoFit/>
          </a:bodyPr>
          <a:lstStyle/>
          <a:p>
            <a:pPr algn="ctr"/>
            <a:r>
              <a:rPr lang="en-US" sz="2400" b="1" dirty="0">
                <a:solidFill>
                  <a:srgbClr val="FF0000"/>
                </a:solidFill>
              </a:rPr>
              <a:t>Your Goal: Twice as many OQ as CQ</a:t>
            </a:r>
          </a:p>
        </p:txBody>
      </p:sp>
    </p:spTree>
    <p:extLst>
      <p:ext uri="{BB962C8B-B14F-4D97-AF65-F5344CB8AC3E}">
        <p14:creationId xmlns:p14="http://schemas.microsoft.com/office/powerpoint/2010/main" val="1181350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a:extLst>
              <a:ext uri="{FF2B5EF4-FFF2-40B4-BE49-F238E27FC236}">
                <a16:creationId xmlns:a16="http://schemas.microsoft.com/office/drawing/2014/main" id="{65B490AD-05A1-F045-9BE4-EA44B8AA2599}"/>
              </a:ext>
            </a:extLst>
          </p:cNvPr>
          <p:cNvSpPr>
            <a:spLocks noGrp="1" noChangeArrowheads="1"/>
          </p:cNvSpPr>
          <p:nvPr>
            <p:ph type="title"/>
          </p:nvPr>
        </p:nvSpPr>
        <p:spPr>
          <a:xfrm>
            <a:off x="1981200" y="533400"/>
            <a:ext cx="8229600" cy="1079500"/>
          </a:xfrm>
        </p:spPr>
        <p:txBody>
          <a:bodyPr>
            <a:normAutofit/>
          </a:bodyPr>
          <a:lstStyle/>
          <a:p>
            <a:pPr eaLnBrk="1" hangingPunct="1"/>
            <a:r>
              <a:rPr lang="en-US" altLang="en-US" sz="4200" dirty="0">
                <a:latin typeface="Calibri" panose="020F0502020204030204" pitchFamily="34" charset="0"/>
                <a:ea typeface="ＭＳ Ｐゴシック" panose="020B0600070205080204" pitchFamily="34" charset="-128"/>
                <a:cs typeface="Calibri" panose="020F0502020204030204" pitchFamily="34" charset="0"/>
              </a:rPr>
              <a:t>Exercise: Open or Closed Questions?</a:t>
            </a:r>
          </a:p>
        </p:txBody>
      </p:sp>
      <p:sp>
        <p:nvSpPr>
          <p:cNvPr id="122882" name="Rectangle 3">
            <a:extLst>
              <a:ext uri="{FF2B5EF4-FFF2-40B4-BE49-F238E27FC236}">
                <a16:creationId xmlns:a16="http://schemas.microsoft.com/office/drawing/2014/main" id="{AFAB1599-A215-5F4D-A36D-AAD45F68D4C3}"/>
              </a:ext>
            </a:extLst>
          </p:cNvPr>
          <p:cNvSpPr>
            <a:spLocks noGrp="1" noChangeArrowheads="1"/>
          </p:cNvSpPr>
          <p:nvPr>
            <p:ph idx="1"/>
          </p:nvPr>
        </p:nvSpPr>
        <p:spPr>
          <a:xfrm>
            <a:off x="1981200" y="2133600"/>
            <a:ext cx="8229600" cy="4114800"/>
          </a:xfrm>
        </p:spPr>
        <p:txBody>
          <a:bodyPr>
            <a:normAutofit/>
          </a:bodyPr>
          <a:lstStyle/>
          <a:p>
            <a:pPr marL="342900" indent="-342900" eaLnBrk="1" hangingPunct="1">
              <a:lnSpc>
                <a:spcPct val="90000"/>
              </a:lnSpc>
              <a:buFont typeface="Arial" panose="020B0604020202020204" pitchFamily="34" charset="0"/>
              <a:buChar char="•"/>
            </a:pPr>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What would you like from this visit today?</a:t>
            </a:r>
          </a:p>
          <a:p>
            <a:pPr marL="342900" indent="-342900" eaLnBrk="1" hangingPunct="1">
              <a:lnSpc>
                <a:spcPct val="90000"/>
              </a:lnSpc>
              <a:buFont typeface="Arial" panose="020B0604020202020204" pitchFamily="34" charset="0"/>
              <a:buChar char="•"/>
            </a:pPr>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Don’</a:t>
            </a:r>
            <a:r>
              <a:rPr lang="en-US" altLang="ja-JP" sz="2400" dirty="0">
                <a:latin typeface="Calibri" panose="020F0502020204030204" pitchFamily="34" charset="0"/>
                <a:ea typeface="ＭＳ Ｐゴシック" panose="020B0600070205080204" pitchFamily="34" charset="-128"/>
                <a:cs typeface="Calibri" panose="020F0502020204030204" pitchFamily="34" charset="0"/>
              </a:rPr>
              <a:t>t you think it is time to stop using?</a:t>
            </a:r>
          </a:p>
          <a:p>
            <a:pPr marL="342900" indent="-342900">
              <a:buFont typeface="Arial" panose="020B0604020202020204" pitchFamily="34" charset="0"/>
              <a:buChar char="•"/>
            </a:pPr>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Tell me about your drinking: what are the good things and the no-so-good things about it.</a:t>
            </a:r>
          </a:p>
          <a:p>
            <a:pPr marL="342900" indent="-342900" eaLnBrk="1" hangingPunct="1">
              <a:lnSpc>
                <a:spcPct val="90000"/>
              </a:lnSpc>
              <a:buFont typeface="Arial" panose="020B0604020202020204" pitchFamily="34" charset="0"/>
              <a:buChar char="•"/>
            </a:pPr>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Have you been taking your medication regularly?</a:t>
            </a:r>
          </a:p>
          <a:p>
            <a:pPr marL="342900" indent="-342900" eaLnBrk="1" hangingPunct="1">
              <a:lnSpc>
                <a:spcPct val="90000"/>
              </a:lnSpc>
              <a:buFont typeface="Arial" panose="020B0604020202020204" pitchFamily="34" charset="0"/>
              <a:buChar char="•"/>
            </a:pPr>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How many times have you attempted suicide?</a:t>
            </a:r>
          </a:p>
          <a:p>
            <a:pPr marL="342900" indent="-342900" eaLnBrk="1" hangingPunct="1">
              <a:lnSpc>
                <a:spcPct val="90000"/>
              </a:lnSpc>
              <a:buFont typeface="Arial" panose="020B0604020202020204" pitchFamily="34" charset="0"/>
              <a:buChar char="•"/>
            </a:pPr>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How would your life be different if you could make this change?</a:t>
            </a:r>
          </a:p>
        </p:txBody>
      </p:sp>
    </p:spTree>
    <p:custDataLst>
      <p:tags r:id="rId1"/>
    </p:custDataLst>
    <p:extLst>
      <p:ext uri="{BB962C8B-B14F-4D97-AF65-F5344CB8AC3E}">
        <p14:creationId xmlns:p14="http://schemas.microsoft.com/office/powerpoint/2010/main" val="497359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a:extLst>
              <a:ext uri="{FF2B5EF4-FFF2-40B4-BE49-F238E27FC236}">
                <a16:creationId xmlns:a16="http://schemas.microsoft.com/office/drawing/2014/main" id="{4FC9212B-4145-D744-97D8-C48DFD46DCEA}"/>
              </a:ext>
            </a:extLst>
          </p:cNvPr>
          <p:cNvSpPr>
            <a:spLocks noGrp="1" noChangeArrowheads="1"/>
          </p:cNvSpPr>
          <p:nvPr>
            <p:ph type="title"/>
          </p:nvPr>
        </p:nvSpPr>
        <p:spPr/>
        <p:txBody>
          <a:bodyPr>
            <a:noAutofit/>
          </a:bodyPr>
          <a:lstStyle/>
          <a:p>
            <a:pPr eaLnBrk="1" hangingPunct="1"/>
            <a:r>
              <a:rPr lang="en-US" altLang="en-US" sz="4000" dirty="0">
                <a:latin typeface="Calibri" panose="020F0502020204030204" pitchFamily="34" charset="0"/>
                <a:ea typeface="ＭＳ Ｐゴシック" panose="020B0600070205080204" pitchFamily="34" charset="-128"/>
                <a:cs typeface="Calibri" panose="020F0502020204030204" pitchFamily="34" charset="0"/>
              </a:rPr>
              <a:t>Exercise: </a:t>
            </a:r>
            <a:br>
              <a:rPr lang="en-US" altLang="en-US" sz="4000" dirty="0">
                <a:latin typeface="Calibri" panose="020F0502020204030204" pitchFamily="34" charset="0"/>
                <a:ea typeface="ＭＳ Ｐゴシック" panose="020B0600070205080204" pitchFamily="34" charset="-128"/>
                <a:cs typeface="Calibri" panose="020F0502020204030204" pitchFamily="34" charset="0"/>
              </a:rPr>
            </a:br>
            <a:r>
              <a:rPr lang="en-US" altLang="en-US" sz="4000" dirty="0">
                <a:latin typeface="Calibri" panose="020F0502020204030204" pitchFamily="34" charset="0"/>
                <a:ea typeface="ＭＳ Ｐゴシック" panose="020B0600070205080204" pitchFamily="34" charset="-128"/>
                <a:cs typeface="Calibri" panose="020F0502020204030204" pitchFamily="34" charset="0"/>
              </a:rPr>
              <a:t>Change closed-ended into open-ended questions</a:t>
            </a:r>
          </a:p>
        </p:txBody>
      </p:sp>
      <p:sp>
        <p:nvSpPr>
          <p:cNvPr id="123906" name="Rectangle 3">
            <a:extLst>
              <a:ext uri="{FF2B5EF4-FFF2-40B4-BE49-F238E27FC236}">
                <a16:creationId xmlns:a16="http://schemas.microsoft.com/office/drawing/2014/main" id="{5922CCBF-1D21-9948-B6C8-16980649FE13}"/>
              </a:ext>
            </a:extLst>
          </p:cNvPr>
          <p:cNvSpPr>
            <a:spLocks noGrp="1" noChangeArrowheads="1"/>
          </p:cNvSpPr>
          <p:nvPr>
            <p:ph idx="1"/>
          </p:nvPr>
        </p:nvSpPr>
        <p:spPr/>
        <p:txBody>
          <a:bodyPr/>
          <a:lstStyle/>
          <a:p>
            <a:pPr eaLnBrk="1" hangingPunct="1">
              <a:buFontTx/>
              <a:buNone/>
            </a:pPr>
            <a:endParaRPr lang="en-US" altLang="en-US" dirty="0">
              <a:ea typeface="ＭＳ Ｐゴシック" panose="020B0600070205080204" pitchFamily="34" charset="-128"/>
            </a:endParaRPr>
          </a:p>
          <a:p>
            <a:pPr marL="342900" indent="-342900" eaLnBrk="1" hangingPunct="1">
              <a:buFont typeface="Arial" panose="020B0604020202020204" pitchFamily="34" charset="0"/>
              <a:buChar char="•"/>
            </a:pPr>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Do you think you should stop smoking?</a:t>
            </a:r>
          </a:p>
          <a:p>
            <a:pPr marL="342900" indent="-342900" eaLnBrk="1" hangingPunct="1">
              <a:buFont typeface="Arial" panose="020B0604020202020204" pitchFamily="34" charset="0"/>
              <a:buChar char="•"/>
            </a:pPr>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Does your daughter feel school is important?</a:t>
            </a:r>
          </a:p>
          <a:p>
            <a:pPr marL="342900" indent="-342900" eaLnBrk="1" hangingPunct="1">
              <a:buFont typeface="Arial" panose="020B0604020202020204" pitchFamily="34" charset="0"/>
              <a:buChar char="•"/>
            </a:pPr>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Will Cecelia be angry at you if you say no to weekend trips to the mall?</a:t>
            </a:r>
          </a:p>
          <a:p>
            <a:pPr marL="342900" indent="-342900" eaLnBrk="1" hangingPunct="1">
              <a:buFont typeface="Arial" panose="020B0604020202020204" pitchFamily="34" charset="0"/>
              <a:buChar char="•"/>
            </a:pPr>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Do you want to get a job?</a:t>
            </a:r>
          </a:p>
          <a:p>
            <a:pPr eaLnBrk="1" hangingPunct="1"/>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Tree>
    <p:custDataLst>
      <p:tags r:id="rId1"/>
    </p:custDataLst>
    <p:extLst>
      <p:ext uri="{BB962C8B-B14F-4D97-AF65-F5344CB8AC3E}">
        <p14:creationId xmlns:p14="http://schemas.microsoft.com/office/powerpoint/2010/main" val="1386415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B355E-591F-0E44-8564-79FCD2CD53B8}"/>
              </a:ext>
            </a:extLst>
          </p:cNvPr>
          <p:cNvSpPr>
            <a:spLocks noGrp="1"/>
          </p:cNvSpPr>
          <p:nvPr>
            <p:ph type="title"/>
          </p:nvPr>
        </p:nvSpPr>
        <p:spPr/>
        <p:txBody>
          <a:bodyPr>
            <a:noAutofit/>
          </a:bodyPr>
          <a:lstStyle/>
          <a:p>
            <a:r>
              <a:rPr lang="en-US" sz="4000" dirty="0"/>
              <a:t>Exercise: </a:t>
            </a:r>
            <a:br>
              <a:rPr lang="en-US" sz="4000" dirty="0"/>
            </a:br>
            <a:r>
              <a:rPr lang="en-US" sz="4000" dirty="0"/>
              <a:t>Changing closed- to open-ended questions in pairs</a:t>
            </a:r>
          </a:p>
        </p:txBody>
      </p:sp>
      <p:sp>
        <p:nvSpPr>
          <p:cNvPr id="3" name="Content Placeholder 2">
            <a:extLst>
              <a:ext uri="{FF2B5EF4-FFF2-40B4-BE49-F238E27FC236}">
                <a16:creationId xmlns:a16="http://schemas.microsoft.com/office/drawing/2014/main" id="{3507E9B6-C09D-5245-B678-D1D37B616D25}"/>
              </a:ext>
            </a:extLst>
          </p:cNvPr>
          <p:cNvSpPr>
            <a:spLocks noGrp="1"/>
          </p:cNvSpPr>
          <p:nvPr>
            <p:ph idx="1"/>
          </p:nvPr>
        </p:nvSpPr>
        <p:spPr>
          <a:xfrm>
            <a:off x="838200" y="2312514"/>
            <a:ext cx="10515600" cy="3746423"/>
          </a:xfrm>
        </p:spPr>
        <p:txBody>
          <a:bodyPr>
            <a:normAutofit/>
          </a:bodyPr>
          <a:lstStyle/>
          <a:p>
            <a:pPr marL="342900" indent="-342900">
              <a:buFont typeface="Arial" panose="020B0604020202020204" pitchFamily="34" charset="0"/>
              <a:buChar char="•"/>
            </a:pPr>
            <a:r>
              <a:rPr lang="en-US" sz="2400" dirty="0"/>
              <a:t>Each person write down 5 common closed-ended questions you might ask a client during a crisis counseling session.</a:t>
            </a:r>
          </a:p>
          <a:p>
            <a:pPr marL="342900" indent="-342900">
              <a:buFont typeface="Arial" panose="020B0604020202020204" pitchFamily="34" charset="0"/>
              <a:buChar char="•"/>
            </a:pPr>
            <a:r>
              <a:rPr lang="en-US" sz="2400" dirty="0"/>
              <a:t>Pair up</a:t>
            </a:r>
          </a:p>
          <a:p>
            <a:pPr marL="342900" indent="-342900">
              <a:buFont typeface="Arial" panose="020B0604020202020204" pitchFamily="34" charset="0"/>
              <a:buChar char="•"/>
            </a:pPr>
            <a:r>
              <a:rPr lang="en-US" sz="2400" dirty="0"/>
              <a:t>P1 reads one closed question</a:t>
            </a:r>
          </a:p>
          <a:p>
            <a:pPr marL="342900" indent="-342900">
              <a:buFont typeface="Arial" panose="020B0604020202020204" pitchFamily="34" charset="0"/>
              <a:buChar char="•"/>
            </a:pPr>
            <a:r>
              <a:rPr lang="en-US" sz="2400" dirty="0"/>
              <a:t>P2 changes it to an open question; then reads one of their closed Q’s</a:t>
            </a:r>
          </a:p>
          <a:p>
            <a:pPr marL="342900" indent="-342900">
              <a:buFont typeface="Arial" panose="020B0604020202020204" pitchFamily="34" charset="0"/>
              <a:buChar char="•"/>
            </a:pPr>
            <a:r>
              <a:rPr lang="en-US" sz="2400" dirty="0"/>
              <a:t>P1 opens it up; then reads a second…</a:t>
            </a:r>
          </a:p>
          <a:p>
            <a:pPr marL="342900" indent="-342900">
              <a:buFont typeface="Arial" panose="020B0604020202020204" pitchFamily="34" charset="0"/>
              <a:buChar char="•"/>
            </a:pPr>
            <a:r>
              <a:rPr lang="en-US" sz="2400" dirty="0"/>
              <a:t>Continue for all 5…</a:t>
            </a:r>
          </a:p>
        </p:txBody>
      </p:sp>
    </p:spTree>
    <p:extLst>
      <p:ext uri="{BB962C8B-B14F-4D97-AF65-F5344CB8AC3E}">
        <p14:creationId xmlns:p14="http://schemas.microsoft.com/office/powerpoint/2010/main" val="3702365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a:extLst>
              <a:ext uri="{FF2B5EF4-FFF2-40B4-BE49-F238E27FC236}">
                <a16:creationId xmlns:a16="http://schemas.microsoft.com/office/drawing/2014/main" id="{314785C1-963A-D047-AFF2-1D7874DA1A1C}"/>
              </a:ext>
            </a:extLst>
          </p:cNvPr>
          <p:cNvSpPr>
            <a:spLocks noGrp="1" noChangeArrowheads="1"/>
          </p:cNvSpPr>
          <p:nvPr>
            <p:ph type="title"/>
          </p:nvPr>
        </p:nvSpPr>
        <p:spPr>
          <a:xfrm>
            <a:off x="2697126" y="-233916"/>
            <a:ext cx="7056474" cy="2020185"/>
          </a:xfrm>
        </p:spPr>
        <p:txBody>
          <a:bodyPr/>
          <a:lstStyle/>
          <a:p>
            <a:pPr algn="ctr" eaLnBrk="1" hangingPunct="1"/>
            <a:r>
              <a:rPr lang="en-US" altLang="en-US" sz="8000" b="1" dirty="0">
                <a:latin typeface="Calibri" panose="020F0502020204030204" pitchFamily="34" charset="0"/>
                <a:ea typeface="ＭＳ Ｐゴシック" panose="020B0600070205080204" pitchFamily="34" charset="-128"/>
                <a:cs typeface="Calibri" panose="020F0502020204030204" pitchFamily="34" charset="0"/>
              </a:rPr>
              <a:t>R</a:t>
            </a:r>
            <a:r>
              <a:rPr lang="en-US" altLang="en-US" sz="5000" b="1" dirty="0">
                <a:latin typeface="Calibri" panose="020F0502020204030204" pitchFamily="34" charset="0"/>
                <a:ea typeface="ＭＳ Ｐゴシック" panose="020B0600070205080204" pitchFamily="34" charset="-128"/>
                <a:cs typeface="Calibri" panose="020F0502020204030204" pitchFamily="34" charset="0"/>
              </a:rPr>
              <a:t>eflections</a:t>
            </a:r>
            <a:r>
              <a:rPr lang="en-US" altLang="en-US" sz="4000" dirty="0">
                <a:ea typeface="ＭＳ Ｐゴシック" panose="020B0600070205080204" pitchFamily="34" charset="-128"/>
              </a:rPr>
              <a:t> </a:t>
            </a:r>
          </a:p>
        </p:txBody>
      </p:sp>
      <p:pic>
        <p:nvPicPr>
          <p:cNvPr id="126978" name="Picture 2">
            <a:extLst>
              <a:ext uri="{FF2B5EF4-FFF2-40B4-BE49-F238E27FC236}">
                <a16:creationId xmlns:a16="http://schemas.microsoft.com/office/drawing/2014/main" id="{F30BF7AF-1B46-5F41-8CF0-D71D3A5055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162050"/>
            <a:ext cx="6820919" cy="499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76289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a:extLst>
              <a:ext uri="{FF2B5EF4-FFF2-40B4-BE49-F238E27FC236}">
                <a16:creationId xmlns:a16="http://schemas.microsoft.com/office/drawing/2014/main" id="{7E01A15B-D04D-314E-8F7B-9433E5035285}"/>
              </a:ext>
            </a:extLst>
          </p:cNvPr>
          <p:cNvSpPr>
            <a:spLocks noGrp="1" noChangeArrowheads="1"/>
          </p:cNvSpPr>
          <p:nvPr>
            <p:ph type="title"/>
          </p:nvPr>
        </p:nvSpPr>
        <p:spPr>
          <a:xfrm>
            <a:off x="4419600" y="537882"/>
            <a:ext cx="4343400" cy="723900"/>
          </a:xfrm>
        </p:spPr>
        <p:txBody>
          <a:bodyPr>
            <a:normAutofit fontScale="90000"/>
          </a:bodyPr>
          <a:lstStyle/>
          <a:p>
            <a:r>
              <a:rPr lang="en-US" altLang="en-US" sz="5400" dirty="0">
                <a:latin typeface="Calibri" panose="020F0502020204030204" pitchFamily="34" charset="0"/>
                <a:ea typeface="ＭＳ Ｐゴシック" panose="020B0600070205080204" pitchFamily="34" charset="-128"/>
                <a:cs typeface="Calibri" panose="020F0502020204030204" pitchFamily="34" charset="0"/>
              </a:rPr>
              <a:t>Reflections</a:t>
            </a:r>
          </a:p>
        </p:txBody>
      </p:sp>
      <p:sp>
        <p:nvSpPr>
          <p:cNvPr id="133122" name="Rectangle 3">
            <a:extLst>
              <a:ext uri="{FF2B5EF4-FFF2-40B4-BE49-F238E27FC236}">
                <a16:creationId xmlns:a16="http://schemas.microsoft.com/office/drawing/2014/main" id="{932CF4D2-6921-D94A-956A-CD9F9139CCAA}"/>
              </a:ext>
            </a:extLst>
          </p:cNvPr>
          <p:cNvSpPr>
            <a:spLocks noGrp="1" noChangeArrowheads="1"/>
          </p:cNvSpPr>
          <p:nvPr>
            <p:ph idx="1"/>
          </p:nvPr>
        </p:nvSpPr>
        <p:spPr>
          <a:xfrm>
            <a:off x="1344477" y="1814513"/>
            <a:ext cx="9556885" cy="4881563"/>
          </a:xfrm>
        </p:spPr>
        <p:txBody>
          <a:bodyPr>
            <a:normAutofit/>
          </a:bodyPr>
          <a:lstStyle/>
          <a:p>
            <a:pPr marL="457200" indent="-457200">
              <a:lnSpc>
                <a:spcPct val="90000"/>
              </a:lnSpc>
              <a:buFont typeface="Arial" panose="020B0604020202020204" pitchFamily="34" charset="0"/>
              <a:buChar char="•"/>
            </a:pPr>
            <a:r>
              <a:rPr lang="en-US" altLang="en-US" sz="3400" dirty="0">
                <a:latin typeface="Calibri" panose="020F0502020204030204" pitchFamily="34" charset="0"/>
                <a:ea typeface="ＭＳ Ｐゴシック" panose="020B0600070205080204" pitchFamily="34" charset="-128"/>
                <a:cs typeface="Calibri" panose="020F0502020204030204" pitchFamily="34" charset="0"/>
              </a:rPr>
              <a:t>Are </a:t>
            </a:r>
            <a:r>
              <a:rPr lang="en-US" altLang="en-US" sz="3400" i="1" dirty="0">
                <a:latin typeface="Calibri" panose="020F0502020204030204" pitchFamily="34" charset="0"/>
                <a:ea typeface="ＭＳ Ｐゴシック" panose="020B0600070205080204" pitchFamily="34" charset="-128"/>
                <a:cs typeface="Calibri" panose="020F0502020204030204" pitchFamily="34" charset="0"/>
              </a:rPr>
              <a:t>statements</a:t>
            </a:r>
            <a:r>
              <a:rPr lang="en-US" altLang="en-US" sz="3400" dirty="0">
                <a:latin typeface="Calibri" panose="020F0502020204030204" pitchFamily="34" charset="0"/>
                <a:ea typeface="ＭＳ Ｐゴシック" panose="020B0600070205080204" pitchFamily="34" charset="-128"/>
                <a:cs typeface="Calibri" panose="020F0502020204030204" pitchFamily="34" charset="0"/>
              </a:rPr>
              <a:t> rather than questions</a:t>
            </a:r>
          </a:p>
          <a:p>
            <a:pPr lvl="1">
              <a:lnSpc>
                <a:spcPct val="90000"/>
              </a:lnSpc>
            </a:pPr>
            <a:r>
              <a:rPr lang="en-US" altLang="en-US" sz="3400" dirty="0">
                <a:latin typeface="Calibri" panose="020F0502020204030204" pitchFamily="34" charset="0"/>
                <a:ea typeface="ＭＳ Ｐゴシック" panose="020B0600070205080204" pitchFamily="34" charset="-128"/>
                <a:cs typeface="Calibri" panose="020F0502020204030204" pitchFamily="34" charset="0"/>
              </a:rPr>
              <a:t>	Often a question can be turned into a reflection.</a:t>
            </a:r>
          </a:p>
          <a:p>
            <a:pPr marL="457200" indent="-457200">
              <a:lnSpc>
                <a:spcPct val="90000"/>
              </a:lnSpc>
              <a:buFont typeface="Arial" panose="020B0604020202020204" pitchFamily="34" charset="0"/>
              <a:buChar char="•"/>
            </a:pPr>
            <a:r>
              <a:rPr lang="en-US" altLang="en-US" sz="3400" dirty="0">
                <a:latin typeface="Calibri" panose="020F0502020204030204" pitchFamily="34" charset="0"/>
                <a:ea typeface="ＭＳ Ｐゴシック" panose="020B0600070205080204" pitchFamily="34" charset="-128"/>
                <a:cs typeface="Calibri" panose="020F0502020204030204" pitchFamily="34" charset="0"/>
              </a:rPr>
              <a:t>Make a guess about the meaning, rather than asking</a:t>
            </a:r>
          </a:p>
          <a:p>
            <a:pPr lvl="1">
              <a:lnSpc>
                <a:spcPct val="90000"/>
              </a:lnSpc>
            </a:pPr>
            <a:r>
              <a:rPr lang="en-US" altLang="en-US" sz="3400" dirty="0">
                <a:latin typeface="Calibri" panose="020F0502020204030204" pitchFamily="34" charset="0"/>
                <a:ea typeface="ＭＳ Ｐゴシック" panose="020B0600070205080204" pitchFamily="34" charset="-128"/>
                <a:cs typeface="Calibri" panose="020F0502020204030204" pitchFamily="34" charset="0"/>
              </a:rPr>
              <a:t>	…by attending to non-verbal cues, tone, words,   	and knowledge of the client</a:t>
            </a:r>
          </a:p>
          <a:p>
            <a:pPr marL="457200" indent="-457200">
              <a:lnSpc>
                <a:spcPct val="90000"/>
              </a:lnSpc>
              <a:buFont typeface="Arial" panose="020B0604020202020204" pitchFamily="34" charset="0"/>
              <a:buChar char="•"/>
            </a:pPr>
            <a:r>
              <a:rPr lang="en-US" altLang="en-US" sz="3400" dirty="0">
                <a:latin typeface="Calibri" panose="020F0502020204030204" pitchFamily="34" charset="0"/>
                <a:ea typeface="ＭＳ Ｐゴシック" panose="020B0600070205080204" pitchFamily="34" charset="-128"/>
                <a:cs typeface="Calibri" panose="020F0502020204030204" pitchFamily="34" charset="0"/>
              </a:rPr>
              <a:t>Like testing a hypothesis</a:t>
            </a:r>
          </a:p>
          <a:p>
            <a:pPr lvl="1"/>
            <a:r>
              <a:rPr lang="en-US" altLang="en-US" sz="3000" dirty="0">
                <a:latin typeface="Calibri" panose="020F0502020204030204" pitchFamily="34" charset="0"/>
                <a:ea typeface="ＭＳ Ｐゴシック" panose="020B0600070205080204" pitchFamily="34" charset="-128"/>
                <a:cs typeface="Calibri" panose="020F0502020204030204" pitchFamily="34" charset="0"/>
              </a:rPr>
              <a:t>	“You like tacos…”</a:t>
            </a:r>
          </a:p>
        </p:txBody>
      </p:sp>
      <p:sp>
        <p:nvSpPr>
          <p:cNvPr id="133123" name="TextBox 1">
            <a:extLst>
              <a:ext uri="{FF2B5EF4-FFF2-40B4-BE49-F238E27FC236}">
                <a16:creationId xmlns:a16="http://schemas.microsoft.com/office/drawing/2014/main" id="{4B1D3919-FDD3-6F47-A1F2-5960C152A87A}"/>
              </a:ext>
            </a:extLst>
          </p:cNvPr>
          <p:cNvSpPr txBox="1">
            <a:spLocks noChangeArrowheads="1"/>
          </p:cNvSpPr>
          <p:nvPr/>
        </p:nvSpPr>
        <p:spPr bwMode="auto">
          <a:xfrm>
            <a:off x="186222" y="6289557"/>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r>
              <a:rPr lang="en-US" altLang="en-US" sz="2800" dirty="0">
                <a:latin typeface="Arial" panose="020B0604020202020204" pitchFamily="34" charset="0"/>
                <a:cs typeface="Arial" panose="020B0604020202020204" pitchFamily="34" charset="0"/>
              </a:rPr>
              <a:t>OA</a:t>
            </a:r>
            <a:r>
              <a:rPr lang="en-US" altLang="en-US" sz="2800" u="sng" dirty="0">
                <a:solidFill>
                  <a:schemeClr val="accent2">
                    <a:lumMod val="75000"/>
                  </a:schemeClr>
                </a:solidFill>
                <a:latin typeface="Arial" panose="020B0604020202020204" pitchFamily="34" charset="0"/>
                <a:cs typeface="Arial" panose="020B0604020202020204" pitchFamily="34" charset="0"/>
              </a:rPr>
              <a:t>R</a:t>
            </a:r>
            <a:r>
              <a:rPr lang="en-US" altLang="en-US" sz="2800" dirty="0">
                <a:latin typeface="Arial" panose="020B0604020202020204" pitchFamily="34" charset="0"/>
                <a:cs typeface="Arial" panose="020B0604020202020204" pitchFamily="34" charset="0"/>
              </a:rPr>
              <a:t>S</a:t>
            </a:r>
          </a:p>
        </p:txBody>
      </p:sp>
      <p:sp>
        <p:nvSpPr>
          <p:cNvPr id="3" name="Oval 2">
            <a:extLst>
              <a:ext uri="{FF2B5EF4-FFF2-40B4-BE49-F238E27FC236}">
                <a16:creationId xmlns:a16="http://schemas.microsoft.com/office/drawing/2014/main" id="{C024224B-F999-CE45-8201-9D5DBF11F449}"/>
              </a:ext>
            </a:extLst>
          </p:cNvPr>
          <p:cNvSpPr/>
          <p:nvPr/>
        </p:nvSpPr>
        <p:spPr>
          <a:xfrm rot="2069522">
            <a:off x="9443285" y="374116"/>
            <a:ext cx="2781303" cy="14941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“Do you like tacos?”</a:t>
            </a:r>
          </a:p>
          <a:p>
            <a:pPr algn="ctr"/>
            <a:r>
              <a:rPr lang="en-US" dirty="0"/>
              <a:t>becomes</a:t>
            </a:r>
          </a:p>
          <a:p>
            <a:pPr algn="ctr"/>
            <a:r>
              <a:rPr lang="en-US" b="1" dirty="0">
                <a:solidFill>
                  <a:srgbClr val="FF0000"/>
                </a:solidFill>
              </a:rPr>
              <a:t>“You like tacos.”</a:t>
            </a:r>
          </a:p>
        </p:txBody>
      </p:sp>
      <p:cxnSp>
        <p:nvCxnSpPr>
          <p:cNvPr id="5" name="Straight Connector 4">
            <a:extLst>
              <a:ext uri="{FF2B5EF4-FFF2-40B4-BE49-F238E27FC236}">
                <a16:creationId xmlns:a16="http://schemas.microsoft.com/office/drawing/2014/main" id="{FD10DC81-FCCE-AB42-9A5D-6699E5AC142C}"/>
              </a:ext>
            </a:extLst>
          </p:cNvPr>
          <p:cNvCxnSpPr/>
          <p:nvPr/>
        </p:nvCxnSpPr>
        <p:spPr>
          <a:xfrm flipV="1">
            <a:off x="9373829" y="1712686"/>
            <a:ext cx="771657" cy="638628"/>
          </a:xfrm>
          <a:prstGeom prst="line">
            <a:avLst/>
          </a:prstGeom>
          <a:ln w="4445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84131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4A2B4C-1F91-DF4B-8E42-D4865838A87B}"/>
              </a:ext>
            </a:extLst>
          </p:cNvPr>
          <p:cNvSpPr>
            <a:spLocks noGrp="1"/>
          </p:cNvSpPr>
          <p:nvPr>
            <p:ph type="title"/>
          </p:nvPr>
        </p:nvSpPr>
        <p:spPr/>
        <p:txBody>
          <a:bodyPr/>
          <a:lstStyle/>
          <a:p>
            <a:r>
              <a:rPr lang="en-US" b="1" dirty="0"/>
              <a:t>Essential Components/Characteristics of LR</a:t>
            </a:r>
          </a:p>
        </p:txBody>
      </p:sp>
      <p:sp>
        <p:nvSpPr>
          <p:cNvPr id="8" name="Content Placeholder 7">
            <a:extLst>
              <a:ext uri="{FF2B5EF4-FFF2-40B4-BE49-F238E27FC236}">
                <a16:creationId xmlns:a16="http://schemas.microsoft.com/office/drawing/2014/main" id="{DC7C0CFE-53DE-7740-B47C-32AFAE91769C}"/>
              </a:ext>
            </a:extLst>
          </p:cNvPr>
          <p:cNvSpPr>
            <a:spLocks noGrp="1"/>
          </p:cNvSpPr>
          <p:nvPr>
            <p:ph idx="1"/>
          </p:nvPr>
        </p:nvSpPr>
        <p:spPr/>
        <p:txBody>
          <a:bodyPr/>
          <a:lstStyle/>
          <a:p>
            <a:r>
              <a:rPr lang="en-US" dirty="0"/>
              <a:t>Crisis Counseling only (no medical services or case management)</a:t>
            </a:r>
          </a:p>
          <a:p>
            <a:pPr marL="457200" lvl="1" indent="0" algn="ctr">
              <a:buNone/>
            </a:pPr>
            <a:endParaRPr lang="en-US" sz="2800" dirty="0">
              <a:solidFill>
                <a:schemeClr val="accent2"/>
              </a:solidFill>
            </a:endParaRPr>
          </a:p>
        </p:txBody>
      </p:sp>
      <p:pic>
        <p:nvPicPr>
          <p:cNvPr id="2050" name="Picture 2" descr="Academics Home | UT Health San Antonio">
            <a:extLst>
              <a:ext uri="{FF2B5EF4-FFF2-40B4-BE49-F238E27FC236}">
                <a16:creationId xmlns:a16="http://schemas.microsoft.com/office/drawing/2014/main" id="{F0BEBFA6-674D-0044-B2B0-6BB5D05D1D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2424" y="5845086"/>
            <a:ext cx="3059575" cy="1043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714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5414E-32BE-754D-8F58-99E1AD4FF815}"/>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Reflections are statements, not questions</a:t>
            </a:r>
          </a:p>
        </p:txBody>
      </p:sp>
      <p:sp>
        <p:nvSpPr>
          <p:cNvPr id="3" name="Content Placeholder 2">
            <a:extLst>
              <a:ext uri="{FF2B5EF4-FFF2-40B4-BE49-F238E27FC236}">
                <a16:creationId xmlns:a16="http://schemas.microsoft.com/office/drawing/2014/main" id="{626A9F01-185E-164C-AE67-E831586138FB}"/>
              </a:ext>
            </a:extLst>
          </p:cNvPr>
          <p:cNvSpPr>
            <a:spLocks noGrp="1"/>
          </p:cNvSpPr>
          <p:nvPr>
            <p:ph idx="1"/>
          </p:nvPr>
        </p:nvSpPr>
        <p:spPr/>
        <p:txBody>
          <a:bodyPr>
            <a:normAutofit/>
          </a:bodyPr>
          <a:lstStyle/>
          <a:p>
            <a:pPr marL="0" indent="0">
              <a:buNone/>
            </a:pPr>
            <a:r>
              <a:rPr lang="en-US" sz="3800" dirty="0">
                <a:latin typeface="Calibri" panose="020F0502020204030204" pitchFamily="34" charset="0"/>
                <a:cs typeface="Calibri" panose="020F0502020204030204" pitchFamily="34" charset="0"/>
              </a:rPr>
              <a:t>Keep your tail down!</a:t>
            </a:r>
          </a:p>
        </p:txBody>
      </p:sp>
      <p:pic>
        <p:nvPicPr>
          <p:cNvPr id="5" name="Picture 4">
            <a:extLst>
              <a:ext uri="{FF2B5EF4-FFF2-40B4-BE49-F238E27FC236}">
                <a16:creationId xmlns:a16="http://schemas.microsoft.com/office/drawing/2014/main" id="{490FECF8-6116-8047-B114-3E601B6F22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365" y="2297354"/>
            <a:ext cx="5705308" cy="3879609"/>
          </a:xfrm>
          <a:prstGeom prst="rect">
            <a:avLst/>
          </a:prstGeom>
        </p:spPr>
      </p:pic>
      <p:sp>
        <p:nvSpPr>
          <p:cNvPr id="6" name="TextBox 5">
            <a:extLst>
              <a:ext uri="{FF2B5EF4-FFF2-40B4-BE49-F238E27FC236}">
                <a16:creationId xmlns:a16="http://schemas.microsoft.com/office/drawing/2014/main" id="{7E5C7088-D63C-2543-A7C5-A15A39653B79}"/>
              </a:ext>
            </a:extLst>
          </p:cNvPr>
          <p:cNvSpPr txBox="1"/>
          <p:nvPr/>
        </p:nvSpPr>
        <p:spPr>
          <a:xfrm>
            <a:off x="7034216" y="2297354"/>
            <a:ext cx="4319584" cy="2554545"/>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Question: </a:t>
            </a:r>
          </a:p>
          <a:p>
            <a:endParaRPr lang="en-US" sz="1000" dirty="0">
              <a:solidFill>
                <a:schemeClr val="tx2"/>
              </a:solidFill>
              <a:latin typeface="Calibri" panose="020F0502020204030204" pitchFamily="34" charset="0"/>
              <a:cs typeface="Calibri" panose="020F0502020204030204" pitchFamily="34" charset="0"/>
            </a:endParaRPr>
          </a:p>
          <a:p>
            <a:r>
              <a:rPr lang="en-US" sz="2800" i="1" dirty="0">
                <a:solidFill>
                  <a:schemeClr val="tx2"/>
                </a:solidFill>
                <a:latin typeface="Calibri" panose="020F0502020204030204" pitchFamily="34" charset="0"/>
                <a:cs typeface="Calibri" panose="020F0502020204030204" pitchFamily="34" charset="0"/>
              </a:rPr>
              <a:t>Your sister is jealous of you? </a:t>
            </a:r>
          </a:p>
          <a:p>
            <a:endParaRPr lang="en-US" sz="2800" i="1"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Reflection: </a:t>
            </a:r>
          </a:p>
          <a:p>
            <a:endParaRPr lang="en-US" sz="1000" dirty="0">
              <a:latin typeface="Calibri" panose="020F0502020204030204" pitchFamily="34" charset="0"/>
              <a:cs typeface="Calibri" panose="020F0502020204030204" pitchFamily="34" charset="0"/>
            </a:endParaRPr>
          </a:p>
          <a:p>
            <a:r>
              <a:rPr lang="en-US" sz="2800" i="1" dirty="0">
                <a:solidFill>
                  <a:schemeClr val="tx2"/>
                </a:solidFill>
                <a:latin typeface="Calibri" panose="020F0502020204030204" pitchFamily="34" charset="0"/>
                <a:cs typeface="Calibri" panose="020F0502020204030204" pitchFamily="34" charset="0"/>
              </a:rPr>
              <a:t>Your sister is jealous of you.</a:t>
            </a:r>
          </a:p>
        </p:txBody>
      </p:sp>
    </p:spTree>
    <p:custDataLst>
      <p:tags r:id="rId1"/>
    </p:custDataLst>
    <p:extLst>
      <p:ext uri="{BB962C8B-B14F-4D97-AF65-F5344CB8AC3E}">
        <p14:creationId xmlns:p14="http://schemas.microsoft.com/office/powerpoint/2010/main" val="3252976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a:extLst>
              <a:ext uri="{FF2B5EF4-FFF2-40B4-BE49-F238E27FC236}">
                <a16:creationId xmlns:a16="http://schemas.microsoft.com/office/drawing/2014/main" id="{53937E93-ACB5-4F42-87CC-5CFCAB55A8CE}"/>
              </a:ext>
            </a:extLst>
          </p:cNvPr>
          <p:cNvSpPr>
            <a:spLocks noGrp="1" noChangeArrowheads="1"/>
          </p:cNvSpPr>
          <p:nvPr>
            <p:ph type="title"/>
          </p:nvPr>
        </p:nvSpPr>
        <p:spPr>
          <a:xfrm>
            <a:off x="2857500" y="190500"/>
            <a:ext cx="6858000" cy="1143000"/>
          </a:xfrm>
        </p:spPr>
        <p:txBody>
          <a:bodyPr>
            <a:normAutofit/>
          </a:bodyPr>
          <a:lstStyle/>
          <a:p>
            <a:r>
              <a:rPr lang="en-US" altLang="en-US" sz="5400" dirty="0">
                <a:latin typeface="Calibri" panose="020F0502020204030204" pitchFamily="34" charset="0"/>
                <a:ea typeface="ＭＳ Ｐゴシック" panose="020B0600070205080204" pitchFamily="34" charset="-128"/>
                <a:cs typeface="Calibri" panose="020F0502020204030204" pitchFamily="34" charset="0"/>
              </a:rPr>
              <a:t>Reflective Listening</a:t>
            </a:r>
          </a:p>
        </p:txBody>
      </p:sp>
      <p:sp>
        <p:nvSpPr>
          <p:cNvPr id="129026" name="Content Placeholder 2">
            <a:extLst>
              <a:ext uri="{FF2B5EF4-FFF2-40B4-BE49-F238E27FC236}">
                <a16:creationId xmlns:a16="http://schemas.microsoft.com/office/drawing/2014/main" id="{26AA200F-3F25-C74A-AAC4-3559065F8B1A}"/>
              </a:ext>
            </a:extLst>
          </p:cNvPr>
          <p:cNvSpPr>
            <a:spLocks noGrp="1" noChangeArrowheads="1"/>
          </p:cNvSpPr>
          <p:nvPr>
            <p:ph idx="1"/>
          </p:nvPr>
        </p:nvSpPr>
        <p:spPr>
          <a:xfrm>
            <a:off x="667034" y="3023138"/>
            <a:ext cx="4380931" cy="2335671"/>
          </a:xfrm>
        </p:spPr>
        <p:txBody>
          <a:bodyPr>
            <a:normAutofit/>
          </a:bodyPr>
          <a:lstStyle/>
          <a:p>
            <a:pPr algn="ctr">
              <a:buFontTx/>
              <a:buNone/>
            </a:pPr>
            <a:r>
              <a:rPr lang="en-US" altLang="en-US" sz="3600" dirty="0">
                <a:latin typeface="Calibri" panose="020F0502020204030204" pitchFamily="34" charset="0"/>
                <a:ea typeface="ＭＳ Ｐゴシック" panose="020B0600070205080204" pitchFamily="34" charset="-128"/>
                <a:cs typeface="Calibri" panose="020F0502020204030204" pitchFamily="34" charset="0"/>
              </a:rPr>
              <a:t>Complex reflections draw out deeper meaning and unspoken feelings.</a:t>
            </a:r>
          </a:p>
        </p:txBody>
      </p:sp>
      <p:pic>
        <p:nvPicPr>
          <p:cNvPr id="3" name="Picture 2">
            <a:extLst>
              <a:ext uri="{FF2B5EF4-FFF2-40B4-BE49-F238E27FC236}">
                <a16:creationId xmlns:a16="http://schemas.microsoft.com/office/drawing/2014/main" id="{79BB359E-87AB-7748-8FA9-DD49FA6BFA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784" y="2602268"/>
            <a:ext cx="4863752" cy="3475803"/>
          </a:xfrm>
          <a:prstGeom prst="rect">
            <a:avLst/>
          </a:prstGeom>
        </p:spPr>
      </p:pic>
      <p:sp>
        <p:nvSpPr>
          <p:cNvPr id="4" name="Oval Callout 3">
            <a:extLst>
              <a:ext uri="{FF2B5EF4-FFF2-40B4-BE49-F238E27FC236}">
                <a16:creationId xmlns:a16="http://schemas.microsoft.com/office/drawing/2014/main" id="{47B08D4A-7660-734D-A639-0AD5F166A23D}"/>
              </a:ext>
            </a:extLst>
          </p:cNvPr>
          <p:cNvSpPr/>
          <p:nvPr/>
        </p:nvSpPr>
        <p:spPr>
          <a:xfrm>
            <a:off x="4529470" y="1333500"/>
            <a:ext cx="2573079" cy="1689638"/>
          </a:xfrm>
          <a:prstGeom prst="wedgeEllipseCallout">
            <a:avLst>
              <a:gd name="adj1" fmla="val 51077"/>
              <a:gd name="adj2" fmla="val 625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sp>
        <p:nvSpPr>
          <p:cNvPr id="8" name="Oval Callout 7">
            <a:extLst>
              <a:ext uri="{FF2B5EF4-FFF2-40B4-BE49-F238E27FC236}">
                <a16:creationId xmlns:a16="http://schemas.microsoft.com/office/drawing/2014/main" id="{D1619C39-CE1A-4B40-A16C-DDBE01383257}"/>
              </a:ext>
            </a:extLst>
          </p:cNvPr>
          <p:cNvSpPr/>
          <p:nvPr/>
        </p:nvSpPr>
        <p:spPr>
          <a:xfrm>
            <a:off x="9316187" y="446567"/>
            <a:ext cx="2400891" cy="1634313"/>
          </a:xfrm>
          <a:prstGeom prst="wedgeEllipseCallout">
            <a:avLst>
              <a:gd name="adj1" fmla="val -42829"/>
              <a:gd name="adj2" fmla="val 9969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BB335F8-6D73-3E48-9291-CCC97F73FF9D}"/>
              </a:ext>
            </a:extLst>
          </p:cNvPr>
          <p:cNvSpPr txBox="1"/>
          <p:nvPr/>
        </p:nvSpPr>
        <p:spPr>
          <a:xfrm>
            <a:off x="4763386" y="1719019"/>
            <a:ext cx="2158395" cy="1015663"/>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It’s so funny that I thought I could do it. What a joke!</a:t>
            </a:r>
          </a:p>
        </p:txBody>
      </p:sp>
      <p:sp>
        <p:nvSpPr>
          <p:cNvPr id="10" name="TextBox 9">
            <a:extLst>
              <a:ext uri="{FF2B5EF4-FFF2-40B4-BE49-F238E27FC236}">
                <a16:creationId xmlns:a16="http://schemas.microsoft.com/office/drawing/2014/main" id="{28A636EE-5A70-D14C-B8DF-B0B32EE43FED}"/>
              </a:ext>
            </a:extLst>
          </p:cNvPr>
          <p:cNvSpPr txBox="1"/>
          <p:nvPr/>
        </p:nvSpPr>
        <p:spPr>
          <a:xfrm>
            <a:off x="9437434" y="602003"/>
            <a:ext cx="2158395" cy="1323439"/>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You’re disappointed. You put a lot of work into this.</a:t>
            </a:r>
          </a:p>
        </p:txBody>
      </p:sp>
    </p:spTree>
    <p:custDataLst>
      <p:tags r:id="rId1"/>
    </p:custDataLst>
    <p:extLst>
      <p:ext uri="{BB962C8B-B14F-4D97-AF65-F5344CB8AC3E}">
        <p14:creationId xmlns:p14="http://schemas.microsoft.com/office/powerpoint/2010/main" val="29791226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8857D-CE6E-2B44-8D4E-F5021C9AF821}"/>
              </a:ext>
            </a:extLst>
          </p:cNvPr>
          <p:cNvSpPr>
            <a:spLocks noGrp="1"/>
          </p:cNvSpPr>
          <p:nvPr>
            <p:ph type="title"/>
          </p:nvPr>
        </p:nvSpPr>
        <p:spPr/>
        <p:txBody>
          <a:bodyPr>
            <a:normAutofit/>
          </a:bodyPr>
          <a:lstStyle/>
          <a:p>
            <a:r>
              <a:rPr lang="en-US" sz="4400" dirty="0">
                <a:latin typeface="Calibri" panose="020F0502020204030204" pitchFamily="34" charset="0"/>
                <a:cs typeface="Calibri" panose="020F0502020204030204" pitchFamily="34" charset="0"/>
              </a:rPr>
              <a:t>How reflections work</a:t>
            </a:r>
          </a:p>
        </p:txBody>
      </p:sp>
      <p:sp>
        <p:nvSpPr>
          <p:cNvPr id="3" name="Content Placeholder 2">
            <a:extLst>
              <a:ext uri="{FF2B5EF4-FFF2-40B4-BE49-F238E27FC236}">
                <a16:creationId xmlns:a16="http://schemas.microsoft.com/office/drawing/2014/main" id="{1A8B1820-2734-864B-9170-503CE59FE8CD}"/>
              </a:ext>
            </a:extLst>
          </p:cNvPr>
          <p:cNvSpPr>
            <a:spLocks noGrp="1"/>
          </p:cNvSpPr>
          <p:nvPr>
            <p:ph idx="1"/>
          </p:nvPr>
        </p:nvSpPr>
        <p:spPr/>
        <p:txBody>
          <a:bodyPr/>
          <a:lstStyle/>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They communicate understanding.</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They do not pressure the person to answer a question.</a:t>
            </a:r>
          </a:p>
          <a:p>
            <a:pPr lvl="1"/>
            <a:r>
              <a:rPr lang="en-US" sz="2800" dirty="0">
                <a:latin typeface="Calibri" panose="020F0502020204030204" pitchFamily="34" charset="0"/>
                <a:cs typeface="Calibri" panose="020F0502020204030204" pitchFamily="34" charset="0"/>
              </a:rPr>
              <a:t> 	Questions are more about your agenda than the client’s.</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They are more likely to encourage continued exploration.</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Client feels heard and cared about.</a:t>
            </a:r>
          </a:p>
          <a:p>
            <a:pPr marL="0" indent="0">
              <a:buNone/>
            </a:pPr>
            <a:endParaRPr lang="en-US" dirty="0"/>
          </a:p>
          <a:p>
            <a:pPr marL="0" indent="0">
              <a:buNone/>
            </a:pPr>
            <a:endParaRPr lang="en-US" dirty="0"/>
          </a:p>
          <a:p>
            <a:endParaRPr lang="en-US" dirty="0"/>
          </a:p>
        </p:txBody>
      </p:sp>
    </p:spTree>
    <p:custDataLst>
      <p:tags r:id="rId1"/>
    </p:custDataLst>
    <p:extLst>
      <p:ext uri="{BB962C8B-B14F-4D97-AF65-F5344CB8AC3E}">
        <p14:creationId xmlns:p14="http://schemas.microsoft.com/office/powerpoint/2010/main" val="3293626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CC25F-A100-B247-87C9-96D53A4A9AAF}"/>
              </a:ext>
            </a:extLst>
          </p:cNvPr>
          <p:cNvSpPr>
            <a:spLocks noGrp="1"/>
          </p:cNvSpPr>
          <p:nvPr>
            <p:ph type="title"/>
          </p:nvPr>
        </p:nvSpPr>
        <p:spPr>
          <a:xfrm>
            <a:off x="838200" y="199616"/>
            <a:ext cx="10515600" cy="1325563"/>
          </a:xfrm>
        </p:spPr>
        <p:txBody>
          <a:bodyPr>
            <a:normAutofit/>
          </a:bodyPr>
          <a:lstStyle/>
          <a:p>
            <a:r>
              <a:rPr lang="en-US" sz="4400" dirty="0"/>
              <a:t>How reflections work</a:t>
            </a:r>
          </a:p>
        </p:txBody>
      </p:sp>
      <p:sp>
        <p:nvSpPr>
          <p:cNvPr id="3" name="Content Placeholder 2">
            <a:extLst>
              <a:ext uri="{FF2B5EF4-FFF2-40B4-BE49-F238E27FC236}">
                <a16:creationId xmlns:a16="http://schemas.microsoft.com/office/drawing/2014/main" id="{F7FD0EB8-827A-724D-83C6-1A17EC02879D}"/>
              </a:ext>
            </a:extLst>
          </p:cNvPr>
          <p:cNvSpPr>
            <a:spLocks noGrp="1"/>
          </p:cNvSpPr>
          <p:nvPr>
            <p:ph idx="1"/>
          </p:nvPr>
        </p:nvSpPr>
        <p:spPr>
          <a:xfrm>
            <a:off x="838200" y="1525179"/>
            <a:ext cx="10515600" cy="4937405"/>
          </a:xfrm>
        </p:spPr>
        <p:txBody>
          <a:bodyPr>
            <a:normAutofit/>
          </a:bodyPr>
          <a:lstStyle/>
          <a:p>
            <a:pPr marL="0" indent="0">
              <a:buNone/>
            </a:pPr>
            <a:r>
              <a:rPr lang="en-US" sz="3400" dirty="0">
                <a:latin typeface="Calibri" panose="020F0502020204030204" pitchFamily="34" charset="0"/>
                <a:cs typeface="Calibri" panose="020F0502020204030204" pitchFamily="34" charset="0"/>
              </a:rPr>
              <a:t>They are less likely to evoke defensiveness than a question because they are less likely to sound judgmental. </a:t>
            </a:r>
          </a:p>
          <a:p>
            <a:pPr marL="0" indent="0">
              <a:buNone/>
            </a:pPr>
            <a:endParaRPr lang="en-US" b="1" dirty="0"/>
          </a:p>
          <a:p>
            <a:pPr marL="0" indent="0">
              <a:buNone/>
            </a:pPr>
            <a:r>
              <a:rPr lang="en-US" sz="2400" dirty="0">
                <a:latin typeface="Calibri" panose="020F0502020204030204" pitchFamily="34" charset="0"/>
                <a:cs typeface="Calibri" panose="020F0502020204030204" pitchFamily="34" charset="0"/>
              </a:rPr>
              <a:t>Client:		</a:t>
            </a:r>
            <a:r>
              <a:rPr lang="en-US" sz="2400" i="1" dirty="0">
                <a:latin typeface="Calibri" panose="020F0502020204030204" pitchFamily="34" charset="0"/>
                <a:cs typeface="Calibri" panose="020F0502020204030204" pitchFamily="34" charset="0"/>
              </a:rPr>
              <a:t>“I use cocaine everyday, but I definitely don’t have a problem 				with it.”</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Interviewer: 	</a:t>
            </a:r>
            <a:r>
              <a:rPr lang="en-US" sz="2400" i="1" dirty="0">
                <a:latin typeface="Calibri" panose="020F0502020204030204" pitchFamily="34" charset="0"/>
                <a:cs typeface="Calibri" panose="020F0502020204030204" pitchFamily="34" charset="0"/>
              </a:rPr>
              <a:t>”You don’t see it as a problem?”</a:t>
            </a:r>
          </a:p>
          <a:p>
            <a:pPr marL="0" indent="0">
              <a:buNone/>
            </a:pPr>
            <a:r>
              <a:rPr lang="en-US" sz="2400" i="1" dirty="0">
                <a:latin typeface="Calibri" panose="020F0502020204030204" pitchFamily="34" charset="0"/>
                <a:cs typeface="Calibri" panose="020F0502020204030204" pitchFamily="34" charset="0"/>
              </a:rPr>
              <a:t>				vs.</a:t>
            </a:r>
          </a:p>
          <a:p>
            <a:pPr marL="0" indent="0">
              <a:buNone/>
            </a:pPr>
            <a:r>
              <a:rPr lang="en-US" sz="2400" dirty="0">
                <a:latin typeface="Calibri" panose="020F0502020204030204" pitchFamily="34" charset="0"/>
                <a:cs typeface="Calibri" panose="020F0502020204030204" pitchFamily="34" charset="0"/>
              </a:rPr>
              <a:t>Interviewer:</a:t>
            </a:r>
            <a:r>
              <a:rPr lang="en-US" sz="2400" i="1" dirty="0">
                <a:latin typeface="Calibri" panose="020F0502020204030204" pitchFamily="34" charset="0"/>
                <a:cs typeface="Calibri" panose="020F0502020204030204" pitchFamily="34" charset="0"/>
              </a:rPr>
              <a:t>	“You don’t see it as a problem.”</a:t>
            </a:r>
          </a:p>
          <a:p>
            <a:pPr marL="0" indent="0">
              <a:buNone/>
            </a:pPr>
            <a:endParaRPr lang="en-US" sz="200" dirty="0"/>
          </a:p>
          <a:p>
            <a:pPr marL="0" indent="0">
              <a:buNone/>
            </a:pPr>
            <a:r>
              <a:rPr lang="en-US" dirty="0"/>
              <a:t>	</a:t>
            </a:r>
          </a:p>
        </p:txBody>
      </p:sp>
    </p:spTree>
    <p:custDataLst>
      <p:tags r:id="rId1"/>
    </p:custDataLst>
    <p:extLst>
      <p:ext uri="{BB962C8B-B14F-4D97-AF65-F5344CB8AC3E}">
        <p14:creationId xmlns:p14="http://schemas.microsoft.com/office/powerpoint/2010/main" val="2948212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a:extLst>
              <a:ext uri="{FF2B5EF4-FFF2-40B4-BE49-F238E27FC236}">
                <a16:creationId xmlns:a16="http://schemas.microsoft.com/office/drawing/2014/main" id="{8110E428-989F-3042-A8DD-6F0705D74258}"/>
              </a:ext>
            </a:extLst>
          </p:cNvPr>
          <p:cNvSpPr>
            <a:spLocks noGrp="1" noChangeArrowheads="1"/>
          </p:cNvSpPr>
          <p:nvPr>
            <p:ph type="title"/>
          </p:nvPr>
        </p:nvSpPr>
        <p:spPr>
          <a:xfrm>
            <a:off x="1981200" y="152400"/>
            <a:ext cx="8229600" cy="1143000"/>
          </a:xfrm>
        </p:spPr>
        <p:txBody>
          <a:bodyPr>
            <a:normAutofit/>
          </a:bodyPr>
          <a:lstStyle/>
          <a:p>
            <a:pPr algn="ctr"/>
            <a:r>
              <a:rPr lang="en-US" altLang="en-US" sz="4400" dirty="0">
                <a:latin typeface="Calibri" panose="020F0502020204030204" pitchFamily="34" charset="0"/>
                <a:ea typeface="ＭＳ Ｐゴシック" panose="020B0600070205080204" pitchFamily="34" charset="-128"/>
                <a:cs typeface="Calibri" panose="020F0502020204030204" pitchFamily="34" charset="0"/>
              </a:rPr>
              <a:t>Levels of Reflection</a:t>
            </a:r>
          </a:p>
        </p:txBody>
      </p:sp>
      <p:sp>
        <p:nvSpPr>
          <p:cNvPr id="46083" name="Rectangle 3">
            <a:extLst>
              <a:ext uri="{FF2B5EF4-FFF2-40B4-BE49-F238E27FC236}">
                <a16:creationId xmlns:a16="http://schemas.microsoft.com/office/drawing/2014/main" id="{4AB1C0F1-8F7F-AF47-BF56-A16AFB122B2D}"/>
              </a:ext>
            </a:extLst>
          </p:cNvPr>
          <p:cNvSpPr>
            <a:spLocks noGrp="1" noChangeArrowheads="1"/>
          </p:cNvSpPr>
          <p:nvPr>
            <p:ph idx="1"/>
          </p:nvPr>
        </p:nvSpPr>
        <p:spPr>
          <a:xfrm>
            <a:off x="5562600" y="1676400"/>
            <a:ext cx="4800600" cy="3962400"/>
          </a:xfrm>
        </p:spPr>
        <p:txBody>
          <a:bodyPr>
            <a:normAutofit/>
          </a:bodyPr>
          <a:lstStyle/>
          <a:p>
            <a:pPr marL="609600" indent="-609600"/>
            <a:r>
              <a:rPr lang="en-US" altLang="en-US" sz="3200" b="1" dirty="0">
                <a:latin typeface="Calibri" panose="020F0502020204030204" pitchFamily="34" charset="0"/>
                <a:ea typeface="ＭＳ Ｐゴシック" panose="020B0600070205080204" pitchFamily="34" charset="-128"/>
                <a:cs typeface="Calibri" panose="020F0502020204030204" pitchFamily="34" charset="0"/>
              </a:rPr>
              <a:t>Simple Reflection</a:t>
            </a:r>
          </a:p>
          <a:p>
            <a:pPr marL="914400" lvl="1" indent="-457200"/>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Repetition</a:t>
            </a:r>
          </a:p>
          <a:p>
            <a:pPr marL="914400" lvl="1" indent="-457200"/>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Rephrase</a:t>
            </a:r>
          </a:p>
          <a:p>
            <a:pPr marL="609600" indent="-609600"/>
            <a:r>
              <a:rPr lang="en-US" altLang="en-US" sz="3200" b="1" dirty="0">
                <a:latin typeface="Calibri" panose="020F0502020204030204" pitchFamily="34" charset="0"/>
                <a:ea typeface="ＭＳ Ｐゴシック" panose="020B0600070205080204" pitchFamily="34" charset="-128"/>
                <a:cs typeface="Calibri" panose="020F0502020204030204" pitchFamily="34" charset="0"/>
              </a:rPr>
              <a:t>Complex Reflection</a:t>
            </a:r>
          </a:p>
          <a:p>
            <a:pPr marL="914400" lvl="1" indent="-457200"/>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Reflection of feeling, deeper meaning metaphor, etc.</a:t>
            </a:r>
          </a:p>
          <a:p>
            <a:pPr marL="914400" lvl="1" indent="-457200"/>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Double-sided reflection</a:t>
            </a:r>
          </a:p>
          <a:p>
            <a:pPr marL="914400" lvl="1" indent="-457200"/>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Amplified reflection</a:t>
            </a:r>
          </a:p>
          <a:p>
            <a:pPr marL="914400" lvl="1" indent="-457200"/>
            <a:endParaRPr lang="en-US" altLang="en-US" sz="2800" dirty="0">
              <a:latin typeface="+mj-lt"/>
              <a:ea typeface="ＭＳ Ｐゴシック" panose="020B0600070205080204" pitchFamily="34" charset="-128"/>
            </a:endParaRPr>
          </a:p>
          <a:p>
            <a:pPr marL="609600" indent="-609600"/>
            <a:endParaRPr lang="en-US" altLang="en-US" dirty="0">
              <a:ea typeface="ＭＳ Ｐゴシック" panose="020B0600070205080204" pitchFamily="34" charset="-128"/>
            </a:endParaRPr>
          </a:p>
        </p:txBody>
      </p:sp>
      <p:sp>
        <p:nvSpPr>
          <p:cNvPr id="135171" name="TextBox 1">
            <a:extLst>
              <a:ext uri="{FF2B5EF4-FFF2-40B4-BE49-F238E27FC236}">
                <a16:creationId xmlns:a16="http://schemas.microsoft.com/office/drawing/2014/main" id="{2C2B2D41-19DF-5440-86CD-1214F61FE2EB}"/>
              </a:ext>
            </a:extLst>
          </p:cNvPr>
          <p:cNvSpPr txBox="1">
            <a:spLocks noChangeArrowheads="1"/>
          </p:cNvSpPr>
          <p:nvPr/>
        </p:nvSpPr>
        <p:spPr bwMode="auto">
          <a:xfrm>
            <a:off x="0" y="6134303"/>
            <a:ext cx="1828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r>
              <a:rPr lang="en-US" altLang="en-US" sz="2800" dirty="0">
                <a:latin typeface="Arial" panose="020B0604020202020204" pitchFamily="34" charset="0"/>
                <a:cs typeface="Arial" panose="020B0604020202020204" pitchFamily="34" charset="0"/>
              </a:rPr>
              <a:t>OA</a:t>
            </a:r>
            <a:r>
              <a:rPr lang="en-US" altLang="en-US" sz="2800" u="sng" dirty="0">
                <a:solidFill>
                  <a:schemeClr val="accent2">
                    <a:lumMod val="75000"/>
                  </a:schemeClr>
                </a:solidFill>
                <a:latin typeface="Arial" panose="020B0604020202020204" pitchFamily="34" charset="0"/>
                <a:cs typeface="Arial" panose="020B0604020202020204" pitchFamily="34" charset="0"/>
              </a:rPr>
              <a:t>R</a:t>
            </a:r>
            <a:r>
              <a:rPr lang="en-US" altLang="en-US" sz="2800" dirty="0">
                <a:latin typeface="Arial" panose="020B0604020202020204" pitchFamily="34" charset="0"/>
                <a:cs typeface="Arial" panose="020B0604020202020204" pitchFamily="34" charset="0"/>
              </a:rPr>
              <a:t>S</a:t>
            </a:r>
          </a:p>
          <a:p>
            <a:endParaRPr lang="en-US" altLang="en-US" dirty="0"/>
          </a:p>
        </p:txBody>
      </p:sp>
      <p:pic>
        <p:nvPicPr>
          <p:cNvPr id="135172" name="Picture 11" descr="C:\Users\SocialWork\AppData\Local\Microsoft\Windows\Temporary Internet Files\Content.IE5\NZ390AV3\MC900078751[1].wmf">
            <a:extLst>
              <a:ext uri="{FF2B5EF4-FFF2-40B4-BE49-F238E27FC236}">
                <a16:creationId xmlns:a16="http://schemas.microsoft.com/office/drawing/2014/main" id="{5B54AB3B-91C5-0349-ABB1-D1B58C27A9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752600" y="1905000"/>
            <a:ext cx="34750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5331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2000"/>
                                        <p:tgtEl>
                                          <p:spTgt spid="4608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083">
                                            <p:txEl>
                                              <p:pRg st="1" end="1"/>
                                            </p:txEl>
                                          </p:spTgt>
                                        </p:tgtEl>
                                        <p:attrNameLst>
                                          <p:attrName>style.visibility</p:attrName>
                                        </p:attrNameLst>
                                      </p:cBhvr>
                                      <p:to>
                                        <p:strVal val="visible"/>
                                      </p:to>
                                    </p:set>
                                    <p:animEffect transition="in" filter="fade">
                                      <p:cBhvr>
                                        <p:cTn id="10" dur="2000"/>
                                        <p:tgtEl>
                                          <p:spTgt spid="4608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083">
                                            <p:txEl>
                                              <p:pRg st="2" end="2"/>
                                            </p:txEl>
                                          </p:spTgt>
                                        </p:tgtEl>
                                        <p:attrNameLst>
                                          <p:attrName>style.visibility</p:attrName>
                                        </p:attrNameLst>
                                      </p:cBhvr>
                                      <p:to>
                                        <p:strVal val="visible"/>
                                      </p:to>
                                    </p:set>
                                    <p:animEffect transition="in" filter="fade">
                                      <p:cBhvr>
                                        <p:cTn id="13" dur="2000"/>
                                        <p:tgtEl>
                                          <p:spTgt spid="4608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6083">
                                            <p:txEl>
                                              <p:pRg st="3" end="3"/>
                                            </p:txEl>
                                          </p:spTgt>
                                        </p:tgtEl>
                                        <p:attrNameLst>
                                          <p:attrName>style.visibility</p:attrName>
                                        </p:attrNameLst>
                                      </p:cBhvr>
                                      <p:to>
                                        <p:strVal val="visible"/>
                                      </p:to>
                                    </p:set>
                                    <p:animEffect transition="in" filter="fade">
                                      <p:cBhvr>
                                        <p:cTn id="18" dur="2000"/>
                                        <p:tgtEl>
                                          <p:spTgt spid="4608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6083">
                                            <p:txEl>
                                              <p:pRg st="4" end="4"/>
                                            </p:txEl>
                                          </p:spTgt>
                                        </p:tgtEl>
                                        <p:attrNameLst>
                                          <p:attrName>style.visibility</p:attrName>
                                        </p:attrNameLst>
                                      </p:cBhvr>
                                      <p:to>
                                        <p:strVal val="visible"/>
                                      </p:to>
                                    </p:set>
                                    <p:animEffect transition="in" filter="fade">
                                      <p:cBhvr>
                                        <p:cTn id="21" dur="2000"/>
                                        <p:tgtEl>
                                          <p:spTgt spid="4608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6083">
                                            <p:txEl>
                                              <p:pRg st="5" end="5"/>
                                            </p:txEl>
                                          </p:spTgt>
                                        </p:tgtEl>
                                        <p:attrNameLst>
                                          <p:attrName>style.visibility</p:attrName>
                                        </p:attrNameLst>
                                      </p:cBhvr>
                                      <p:to>
                                        <p:strVal val="visible"/>
                                      </p:to>
                                    </p:set>
                                    <p:animEffect transition="in" filter="fade">
                                      <p:cBhvr>
                                        <p:cTn id="24" dur="2000"/>
                                        <p:tgtEl>
                                          <p:spTgt spid="4608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6083">
                                            <p:txEl>
                                              <p:pRg st="6" end="6"/>
                                            </p:txEl>
                                          </p:spTgt>
                                        </p:tgtEl>
                                        <p:attrNameLst>
                                          <p:attrName>style.visibility</p:attrName>
                                        </p:attrNameLst>
                                      </p:cBhvr>
                                      <p:to>
                                        <p:strVal val="visible"/>
                                      </p:to>
                                    </p:set>
                                    <p:animEffect transition="in" filter="fade">
                                      <p:cBhvr>
                                        <p:cTn id="27" dur="2000"/>
                                        <p:tgtEl>
                                          <p:spTgt spid="460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a:extLst>
              <a:ext uri="{FF2B5EF4-FFF2-40B4-BE49-F238E27FC236}">
                <a16:creationId xmlns:a16="http://schemas.microsoft.com/office/drawing/2014/main" id="{2BE54B04-CE62-0D44-BB12-0FD8775FA695}"/>
              </a:ext>
            </a:extLst>
          </p:cNvPr>
          <p:cNvSpPr>
            <a:spLocks noGrp="1" noChangeArrowheads="1"/>
          </p:cNvSpPr>
          <p:nvPr>
            <p:ph type="title"/>
          </p:nvPr>
        </p:nvSpPr>
        <p:spPr>
          <a:xfrm>
            <a:off x="1981200" y="304800"/>
            <a:ext cx="8229600" cy="1079500"/>
          </a:xfrm>
        </p:spPr>
        <p:txBody>
          <a:bodyPr>
            <a:normAutofit/>
          </a:bodyPr>
          <a:lstStyle/>
          <a:p>
            <a:pPr eaLnBrk="1" hangingPunct="1"/>
            <a:r>
              <a:rPr lang="en-US" altLang="en-US" sz="4400" dirty="0">
                <a:latin typeface="Calibri" panose="020F0502020204030204" pitchFamily="34" charset="0"/>
                <a:ea typeface="ＭＳ Ｐゴシック" panose="020B0600070205080204" pitchFamily="34" charset="-128"/>
                <a:cs typeface="Calibri" panose="020F0502020204030204" pitchFamily="34" charset="0"/>
              </a:rPr>
              <a:t>Simple Reflections</a:t>
            </a:r>
          </a:p>
        </p:txBody>
      </p:sp>
      <p:sp>
        <p:nvSpPr>
          <p:cNvPr id="141314" name="Rectangle 3">
            <a:extLst>
              <a:ext uri="{FF2B5EF4-FFF2-40B4-BE49-F238E27FC236}">
                <a16:creationId xmlns:a16="http://schemas.microsoft.com/office/drawing/2014/main" id="{138686B8-3DAC-9F47-B2C9-971BFE0576BE}"/>
              </a:ext>
            </a:extLst>
          </p:cNvPr>
          <p:cNvSpPr>
            <a:spLocks noGrp="1" noChangeArrowheads="1"/>
          </p:cNvSpPr>
          <p:nvPr>
            <p:ph idx="1"/>
          </p:nvPr>
        </p:nvSpPr>
        <p:spPr>
          <a:xfrm>
            <a:off x="1981200" y="2331203"/>
            <a:ext cx="8229600" cy="4114800"/>
          </a:xfrm>
        </p:spPr>
        <p:txBody>
          <a:bodyPr/>
          <a:lstStyle/>
          <a:p>
            <a:pPr eaLnBrk="1" hangingPunct="1">
              <a:lnSpc>
                <a:spcPct val="80000"/>
              </a:lnSpc>
              <a:buFontTx/>
              <a:buNone/>
            </a:pPr>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I’m at the end of my rope. I’m too tired. I don’t see a way forward. I’ve been holding on for years, and I just can’t do it anymore.</a:t>
            </a:r>
            <a:endParaRPr lang="en-US" altLang="ja-JP" sz="2800" dirty="0">
              <a:latin typeface="Calibri" panose="020F0502020204030204" pitchFamily="34" charset="0"/>
              <a:ea typeface="ＭＳ Ｐゴシック" panose="020B0600070205080204" pitchFamily="34" charset="-128"/>
              <a:cs typeface="Calibri" panose="020F0502020204030204" pitchFamily="34" charset="0"/>
            </a:endParaRPr>
          </a:p>
          <a:p>
            <a:pPr eaLnBrk="1" hangingPunct="1">
              <a:lnSpc>
                <a:spcPct val="80000"/>
              </a:lnSpc>
              <a:buFontTx/>
              <a:buNone/>
            </a:pPr>
            <a:endParaRPr lang="en-US" altLang="en-US" dirty="0">
              <a:ea typeface="ＭＳ Ｐゴシック" panose="020B0600070205080204" pitchFamily="34" charset="-128"/>
            </a:endParaRPr>
          </a:p>
        </p:txBody>
      </p:sp>
    </p:spTree>
    <p:custDataLst>
      <p:tags r:id="rId1"/>
    </p:custDataLst>
    <p:extLst>
      <p:ext uri="{BB962C8B-B14F-4D97-AF65-F5344CB8AC3E}">
        <p14:creationId xmlns:p14="http://schemas.microsoft.com/office/powerpoint/2010/main" val="8854956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a:extLst>
              <a:ext uri="{FF2B5EF4-FFF2-40B4-BE49-F238E27FC236}">
                <a16:creationId xmlns:a16="http://schemas.microsoft.com/office/drawing/2014/main" id="{8F701B69-229E-AB4C-AFE2-5091F977BB20}"/>
              </a:ext>
            </a:extLst>
          </p:cNvPr>
          <p:cNvSpPr>
            <a:spLocks noGrp="1" noChangeArrowheads="1"/>
          </p:cNvSpPr>
          <p:nvPr>
            <p:ph type="title"/>
          </p:nvPr>
        </p:nvSpPr>
        <p:spPr>
          <a:xfrm>
            <a:off x="1981200" y="304800"/>
            <a:ext cx="8229600" cy="1079500"/>
          </a:xfrm>
        </p:spPr>
        <p:txBody>
          <a:bodyPr>
            <a:normAutofit/>
          </a:bodyPr>
          <a:lstStyle/>
          <a:p>
            <a:pPr eaLnBrk="1" hangingPunct="1"/>
            <a:r>
              <a:rPr lang="en-US" altLang="en-US" sz="4400" dirty="0">
                <a:latin typeface="Calibri" panose="020F0502020204030204" pitchFamily="34" charset="0"/>
                <a:ea typeface="ＭＳ Ｐゴシック" panose="020B0600070205080204" pitchFamily="34" charset="-128"/>
                <a:cs typeface="Calibri" panose="020F0502020204030204" pitchFamily="34" charset="0"/>
              </a:rPr>
              <a:t>Simple/Content Reflections</a:t>
            </a:r>
          </a:p>
        </p:txBody>
      </p:sp>
      <p:sp>
        <p:nvSpPr>
          <p:cNvPr id="142338" name="Rectangle 3">
            <a:extLst>
              <a:ext uri="{FF2B5EF4-FFF2-40B4-BE49-F238E27FC236}">
                <a16:creationId xmlns:a16="http://schemas.microsoft.com/office/drawing/2014/main" id="{FF752272-12B9-FA4E-9EB1-3A56B8740F60}"/>
              </a:ext>
            </a:extLst>
          </p:cNvPr>
          <p:cNvSpPr>
            <a:spLocks noGrp="1" noChangeArrowheads="1"/>
          </p:cNvSpPr>
          <p:nvPr>
            <p:ph idx="1"/>
          </p:nvPr>
        </p:nvSpPr>
        <p:spPr>
          <a:xfrm>
            <a:off x="2136183" y="1384300"/>
            <a:ext cx="8229600" cy="4114800"/>
          </a:xfrm>
        </p:spPr>
        <p:txBody>
          <a:bodyPr>
            <a:noAutofit/>
          </a:bodyPr>
          <a:lstStyle/>
          <a:p>
            <a:pPr eaLnBrk="1" hangingPunct="1">
              <a:lnSpc>
                <a:spcPct val="80000"/>
              </a:lnSpc>
              <a:buFontTx/>
              <a:buNone/>
            </a:pPr>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I’m at the end of my rope. I’m too tired. I don’t see a way forward. I’ve been holding on for years, and I just can’t do it anymore.</a:t>
            </a:r>
            <a:endParaRPr lang="en-US" altLang="ja-JP" sz="2800" dirty="0">
              <a:latin typeface="Calibri" panose="020F0502020204030204" pitchFamily="34" charset="0"/>
              <a:ea typeface="ＭＳ Ｐゴシック" panose="020B0600070205080204" pitchFamily="34" charset="-128"/>
              <a:cs typeface="Calibri" panose="020F0502020204030204" pitchFamily="34" charset="0"/>
            </a:endParaRPr>
          </a:p>
          <a:p>
            <a:pPr eaLnBrk="1" hangingPunct="1">
              <a:lnSpc>
                <a:spcPct val="80000"/>
              </a:lnSpc>
              <a:buFontTx/>
              <a:buNone/>
            </a:pPr>
            <a:endParaRPr lang="en-US" altLang="en-US" sz="2800" dirty="0">
              <a:latin typeface="Calibri" panose="020F0502020204030204" pitchFamily="34" charset="0"/>
              <a:ea typeface="ＭＳ Ｐゴシック" panose="020B0600070205080204" pitchFamily="34" charset="-128"/>
              <a:cs typeface="Calibri" panose="020F0502020204030204" pitchFamily="34" charset="0"/>
            </a:endParaRPr>
          </a:p>
          <a:p>
            <a:pPr eaLnBrk="1" hangingPunct="1">
              <a:lnSpc>
                <a:spcPct val="80000"/>
              </a:lnSpc>
              <a:buFontTx/>
              <a:buNone/>
            </a:pPr>
            <a:endParaRPr lang="en-US" altLang="en-US" sz="2800" dirty="0">
              <a:latin typeface="Calibri" panose="020F0502020204030204" pitchFamily="34" charset="0"/>
              <a:ea typeface="ＭＳ Ｐゴシック" panose="020B0600070205080204" pitchFamily="34" charset="-128"/>
              <a:cs typeface="Calibri" panose="020F0502020204030204" pitchFamily="34" charset="0"/>
            </a:endParaRPr>
          </a:p>
          <a:p>
            <a:pPr eaLnBrk="1" hangingPunct="1">
              <a:lnSpc>
                <a:spcPct val="80000"/>
              </a:lnSpc>
              <a:buFontTx/>
              <a:buNone/>
            </a:pPr>
            <a:r>
              <a:rPr lang="en-US" altLang="en-US" sz="2800" dirty="0">
                <a:solidFill>
                  <a:schemeClr val="accent2"/>
                </a:solidFill>
                <a:latin typeface="Calibri" panose="020F0502020204030204" pitchFamily="34" charset="0"/>
                <a:ea typeface="ＭＳ Ｐゴシック" panose="020B0600070205080204" pitchFamily="34" charset="-128"/>
                <a:cs typeface="Calibri" panose="020F0502020204030204" pitchFamily="34" charset="0"/>
              </a:rPr>
              <a:t>Sample reflections:</a:t>
            </a:r>
          </a:p>
          <a:p>
            <a:pPr eaLnBrk="1" hangingPunct="1">
              <a:lnSpc>
                <a:spcPct val="80000"/>
              </a:lnSpc>
              <a:buFontTx/>
              <a:buNone/>
            </a:pPr>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  - You’re tired.</a:t>
            </a:r>
          </a:p>
          <a:p>
            <a:pPr eaLnBrk="1" hangingPunct="1">
              <a:lnSpc>
                <a:spcPct val="80000"/>
              </a:lnSpc>
              <a:buFontTx/>
              <a:buNone/>
            </a:pPr>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  - You’re worn out and don’t see a way forward.</a:t>
            </a:r>
          </a:p>
          <a:p>
            <a:pPr eaLnBrk="1" hangingPunct="1">
              <a:lnSpc>
                <a:spcPct val="80000"/>
              </a:lnSpc>
              <a:buFontTx/>
              <a:buNone/>
            </a:pPr>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  - You can’t see a way forward in life.</a:t>
            </a:r>
          </a:p>
        </p:txBody>
      </p:sp>
    </p:spTree>
    <p:custDataLst>
      <p:tags r:id="rId1"/>
    </p:custDataLst>
    <p:extLst>
      <p:ext uri="{BB962C8B-B14F-4D97-AF65-F5344CB8AC3E}">
        <p14:creationId xmlns:p14="http://schemas.microsoft.com/office/powerpoint/2010/main" val="14497636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a:extLst>
              <a:ext uri="{FF2B5EF4-FFF2-40B4-BE49-F238E27FC236}">
                <a16:creationId xmlns:a16="http://schemas.microsoft.com/office/drawing/2014/main" id="{B49D59A8-754E-6648-B7CB-672B45878A55}"/>
              </a:ext>
            </a:extLst>
          </p:cNvPr>
          <p:cNvSpPr>
            <a:spLocks noGrp="1" noChangeArrowheads="1"/>
          </p:cNvSpPr>
          <p:nvPr>
            <p:ph type="title"/>
          </p:nvPr>
        </p:nvSpPr>
        <p:spPr>
          <a:xfrm>
            <a:off x="783771" y="523067"/>
            <a:ext cx="10521537" cy="1155700"/>
          </a:xfrm>
        </p:spPr>
        <p:txBody>
          <a:bodyPr>
            <a:noAutofit/>
          </a:bodyPr>
          <a:lstStyle/>
          <a:p>
            <a:pPr eaLnBrk="1" hangingPunct="1"/>
            <a:r>
              <a:rPr lang="en-US" altLang="en-US" sz="4400" dirty="0">
                <a:latin typeface="Calibri" panose="020F0502020204030204" pitchFamily="34" charset="0"/>
                <a:ea typeface="ＭＳ Ｐゴシック" panose="020B0600070205080204" pitchFamily="34" charset="-128"/>
                <a:cs typeface="Calibri" panose="020F0502020204030204" pitchFamily="34" charset="0"/>
              </a:rPr>
              <a:t>Feeling/ Meaning/Metaphor Reflections</a:t>
            </a:r>
          </a:p>
        </p:txBody>
      </p:sp>
      <p:sp>
        <p:nvSpPr>
          <p:cNvPr id="146434" name="Rectangle 3">
            <a:extLst>
              <a:ext uri="{FF2B5EF4-FFF2-40B4-BE49-F238E27FC236}">
                <a16:creationId xmlns:a16="http://schemas.microsoft.com/office/drawing/2014/main" id="{363046D6-1E80-FC48-81B3-C9915A3FDF8D}"/>
              </a:ext>
            </a:extLst>
          </p:cNvPr>
          <p:cNvSpPr>
            <a:spLocks noGrp="1" noChangeArrowheads="1"/>
          </p:cNvSpPr>
          <p:nvPr>
            <p:ph idx="1"/>
          </p:nvPr>
        </p:nvSpPr>
        <p:spPr>
          <a:xfrm>
            <a:off x="1172988" y="2220133"/>
            <a:ext cx="10217258" cy="4114800"/>
          </a:xfrm>
        </p:spPr>
        <p:txBody>
          <a:bodyPr/>
          <a:lstStyle/>
          <a:p>
            <a:pPr marL="0" indent="0" eaLnBrk="1" hangingPunct="1">
              <a:lnSpc>
                <a:spcPct val="90000"/>
              </a:lnSpc>
              <a:buNone/>
              <a:defRPr/>
            </a:pPr>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Every time I tell her I want a better life</a:t>
            </a:r>
            <a:r>
              <a:rPr lang="en-US" altLang="ja-JP" sz="2800" dirty="0">
                <a:latin typeface="Calibri" panose="020F0502020204030204" pitchFamily="34" charset="0"/>
                <a:ea typeface="ＭＳ Ｐゴシック" panose="020B0600070205080204" pitchFamily="34" charset="-128"/>
                <a:cs typeface="Calibri" panose="020F0502020204030204" pitchFamily="34" charset="0"/>
              </a:rPr>
              <a:t>, it leads to a fight.  She tells me to get off her case.  Then I say I’m not blaming her.  Then she makes it about how I have problems and we get off topic. I think it</a:t>
            </a:r>
            <a:r>
              <a:rPr lang="ja-JP" altLang="en-US" sz="2800" dirty="0">
                <a:latin typeface="Calibri" panose="020F0502020204030204" pitchFamily="34" charset="0"/>
                <a:ea typeface="ＭＳ Ｐゴシック" panose="020B0600070205080204" pitchFamily="34" charset="-128"/>
                <a:cs typeface="Calibri" panose="020F0502020204030204" pitchFamily="34" charset="0"/>
              </a:rPr>
              <a:t>’</a:t>
            </a:r>
            <a:r>
              <a:rPr lang="en-US" altLang="ja-JP" sz="2800" dirty="0">
                <a:latin typeface="Calibri" panose="020F0502020204030204" pitchFamily="34" charset="0"/>
                <a:ea typeface="ＭＳ Ｐゴシック" panose="020B0600070205080204" pitchFamily="34" charset="-128"/>
                <a:cs typeface="Calibri" panose="020F0502020204030204" pitchFamily="34" charset="0"/>
              </a:rPr>
              <a:t>s important to find a stable life now…before we’re too stuck in our ways.</a:t>
            </a:r>
          </a:p>
          <a:p>
            <a:pPr marL="0" indent="0">
              <a:buNone/>
              <a:defRPr/>
            </a:pPr>
            <a:endParaRPr lang="en-US" altLang="en-US" dirty="0">
              <a:ea typeface="ＭＳ Ｐゴシック" panose="020B0600070205080204" pitchFamily="34" charset="-128"/>
            </a:endParaRPr>
          </a:p>
          <a:p>
            <a:pPr marL="0" indent="0">
              <a:buNone/>
              <a:defRPr/>
            </a:pPr>
            <a:r>
              <a:rPr lang="en-US" altLang="en-US" sz="2200" dirty="0">
                <a:latin typeface="Calibri" panose="020F0502020204030204" pitchFamily="34" charset="0"/>
                <a:ea typeface="ＭＳ Ｐゴシック" panose="020B0600070205080204" pitchFamily="34" charset="-128"/>
                <a:cs typeface="Calibri" panose="020F0502020204030204" pitchFamily="34" charset="0"/>
              </a:rPr>
              <a:t>(EG of Deeper Meaning: “The deeper meaning in this is…”)</a:t>
            </a:r>
          </a:p>
        </p:txBody>
      </p:sp>
    </p:spTree>
    <p:custDataLst>
      <p:tags r:id="rId1"/>
    </p:custDataLst>
    <p:extLst>
      <p:ext uri="{BB962C8B-B14F-4D97-AF65-F5344CB8AC3E}">
        <p14:creationId xmlns:p14="http://schemas.microsoft.com/office/powerpoint/2010/main" val="24342594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a:extLst>
              <a:ext uri="{FF2B5EF4-FFF2-40B4-BE49-F238E27FC236}">
                <a16:creationId xmlns:a16="http://schemas.microsoft.com/office/drawing/2014/main" id="{7E905777-1B90-494B-A954-C4C57A89BA7D}"/>
              </a:ext>
            </a:extLst>
          </p:cNvPr>
          <p:cNvSpPr>
            <a:spLocks noGrp="1" noChangeArrowheads="1"/>
          </p:cNvSpPr>
          <p:nvPr>
            <p:ph type="title"/>
          </p:nvPr>
        </p:nvSpPr>
        <p:spPr>
          <a:xfrm>
            <a:off x="1258785" y="228600"/>
            <a:ext cx="9547760" cy="1155700"/>
          </a:xfrm>
        </p:spPr>
        <p:txBody>
          <a:bodyPr>
            <a:noAutofit/>
          </a:bodyPr>
          <a:lstStyle/>
          <a:p>
            <a:pPr eaLnBrk="1" hangingPunct="1"/>
            <a:r>
              <a:rPr lang="en-US" altLang="en-US" sz="4400" dirty="0">
                <a:latin typeface="Calibri" panose="020F0502020204030204" pitchFamily="34" charset="0"/>
                <a:ea typeface="ＭＳ Ｐゴシック" panose="020B0600070205080204" pitchFamily="34" charset="-128"/>
                <a:cs typeface="Calibri" panose="020F0502020204030204" pitchFamily="34" charset="0"/>
              </a:rPr>
              <a:t>Feeling/ Meaning/Metaphor Reflections</a:t>
            </a:r>
          </a:p>
        </p:txBody>
      </p:sp>
      <p:sp>
        <p:nvSpPr>
          <p:cNvPr id="147458" name="Rectangle 3">
            <a:extLst>
              <a:ext uri="{FF2B5EF4-FFF2-40B4-BE49-F238E27FC236}">
                <a16:creationId xmlns:a16="http://schemas.microsoft.com/office/drawing/2014/main" id="{9E9F6BA4-64F6-3E47-965F-216EECA8CF5A}"/>
              </a:ext>
            </a:extLst>
          </p:cNvPr>
          <p:cNvSpPr>
            <a:spLocks noGrp="1" noChangeArrowheads="1"/>
          </p:cNvSpPr>
          <p:nvPr>
            <p:ph idx="1"/>
          </p:nvPr>
        </p:nvSpPr>
        <p:spPr>
          <a:xfrm>
            <a:off x="1031838" y="1776889"/>
            <a:ext cx="10401946" cy="4114800"/>
          </a:xfrm>
        </p:spPr>
        <p:txBody>
          <a:bodyPr>
            <a:noAutofit/>
          </a:bodyPr>
          <a:lstStyle/>
          <a:p>
            <a:pPr marL="0" indent="0" eaLnBrk="1" hangingPunct="1">
              <a:lnSpc>
                <a:spcPct val="90000"/>
              </a:lnSpc>
              <a:buNone/>
              <a:defRPr/>
            </a:pPr>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Every time I tell her I want a better life</a:t>
            </a:r>
            <a:r>
              <a:rPr lang="en-US" altLang="ja-JP" sz="2800" dirty="0">
                <a:latin typeface="Calibri" panose="020F0502020204030204" pitchFamily="34" charset="0"/>
                <a:ea typeface="ＭＳ Ｐゴシック" panose="020B0600070205080204" pitchFamily="34" charset="-128"/>
                <a:cs typeface="Calibri" panose="020F0502020204030204" pitchFamily="34" charset="0"/>
              </a:rPr>
              <a:t>, it leads to a fight.  She tells me to get off her case.  Then I say I’m not blaming her.  Then she makes it about how I have problems and we get off topic. I think it</a:t>
            </a:r>
            <a:r>
              <a:rPr lang="ja-JP" altLang="en-US" sz="2800">
                <a:latin typeface="Calibri" panose="020F0502020204030204" pitchFamily="34" charset="0"/>
                <a:ea typeface="ＭＳ Ｐゴシック" panose="020B0600070205080204" pitchFamily="34" charset="-128"/>
                <a:cs typeface="Calibri" panose="020F0502020204030204" pitchFamily="34" charset="0"/>
              </a:rPr>
              <a:t>’</a:t>
            </a:r>
            <a:r>
              <a:rPr lang="en-US" altLang="ja-JP" sz="2800" dirty="0">
                <a:latin typeface="Calibri" panose="020F0502020204030204" pitchFamily="34" charset="0"/>
                <a:ea typeface="ＭＳ Ｐゴシック" panose="020B0600070205080204" pitchFamily="34" charset="-128"/>
                <a:cs typeface="Calibri" panose="020F0502020204030204" pitchFamily="34" charset="0"/>
              </a:rPr>
              <a:t>s important to find a stable life now…before we’re too stuck in our ways.</a:t>
            </a:r>
          </a:p>
          <a:p>
            <a:pPr marL="0" indent="0" eaLnBrk="1" hangingPunct="1">
              <a:lnSpc>
                <a:spcPct val="90000"/>
              </a:lnSpc>
              <a:buNone/>
            </a:pPr>
            <a:endParaRPr lang="en-US" altLang="en-US" sz="2800" dirty="0">
              <a:latin typeface="Calibri" panose="020F0502020204030204" pitchFamily="34" charset="0"/>
              <a:ea typeface="ＭＳ Ｐゴシック" panose="020B0600070205080204" pitchFamily="34" charset="-128"/>
              <a:cs typeface="Calibri" panose="020F0502020204030204" pitchFamily="34" charset="0"/>
            </a:endParaRPr>
          </a:p>
          <a:p>
            <a:pPr marL="0" indent="0" eaLnBrk="1" hangingPunct="1">
              <a:lnSpc>
                <a:spcPct val="90000"/>
              </a:lnSpc>
              <a:buNone/>
            </a:pPr>
            <a:r>
              <a:rPr lang="en-US" altLang="en-US" sz="2800" dirty="0">
                <a:solidFill>
                  <a:schemeClr val="accent2"/>
                </a:solidFill>
                <a:latin typeface="Calibri" panose="020F0502020204030204" pitchFamily="34" charset="0"/>
                <a:ea typeface="ＭＳ Ｐゴシック" panose="020B0600070205080204" pitchFamily="34" charset="-128"/>
                <a:cs typeface="Calibri" panose="020F0502020204030204" pitchFamily="34" charset="0"/>
              </a:rPr>
              <a:t>Sample reflections:</a:t>
            </a:r>
          </a:p>
          <a:p>
            <a:pPr eaLnBrk="1" hangingPunct="1">
              <a:lnSpc>
                <a:spcPct val="90000"/>
              </a:lnSpc>
              <a:buFontTx/>
              <a:buNone/>
            </a:pPr>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   You’re looking for a new way talk with your girlfriend.</a:t>
            </a:r>
            <a:endParaRPr lang="en-US" altLang="ja-JP" sz="2800" dirty="0">
              <a:latin typeface="Calibri" panose="020F0502020204030204" pitchFamily="34" charset="0"/>
              <a:ea typeface="ＭＳ Ｐゴシック" panose="020B0600070205080204" pitchFamily="34" charset="-128"/>
              <a:cs typeface="Calibri" panose="020F0502020204030204" pitchFamily="34" charset="0"/>
            </a:endParaRPr>
          </a:p>
          <a:p>
            <a:pPr eaLnBrk="1" hangingPunct="1">
              <a:lnSpc>
                <a:spcPct val="90000"/>
              </a:lnSpc>
              <a:buFontTx/>
              <a:buNone/>
            </a:pPr>
            <a:endParaRPr lang="en-US" altLang="en-US" sz="2800" dirty="0">
              <a:latin typeface="Calibri" panose="020F0502020204030204" pitchFamily="34" charset="0"/>
              <a:ea typeface="ＭＳ Ｐゴシック" panose="020B0600070205080204" pitchFamily="34" charset="-128"/>
              <a:cs typeface="Calibri" panose="020F0502020204030204" pitchFamily="34" charset="0"/>
            </a:endParaRPr>
          </a:p>
          <a:p>
            <a:pPr eaLnBrk="1" hangingPunct="1">
              <a:lnSpc>
                <a:spcPct val="90000"/>
              </a:lnSpc>
              <a:buFontTx/>
              <a:buNone/>
            </a:pPr>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   You feel </a:t>
            </a:r>
            <a:r>
              <a:rPr lang="en-US" altLang="en-US" sz="2800" b="1" dirty="0">
                <a:latin typeface="Calibri" panose="020F0502020204030204" pitchFamily="34" charset="0"/>
                <a:ea typeface="ＭＳ Ｐゴシック" panose="020B0600070205080204" pitchFamily="34" charset="-128"/>
                <a:cs typeface="Calibri" panose="020F0502020204030204" pitchFamily="34" charset="0"/>
              </a:rPr>
              <a:t>trapped</a:t>
            </a:r>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 between your desire to have a better life and your girlfriend</a:t>
            </a:r>
            <a:r>
              <a:rPr lang="ja-JP" altLang="en-US" sz="2800">
                <a:latin typeface="Calibri" panose="020F0502020204030204" pitchFamily="34" charset="0"/>
                <a:ea typeface="ＭＳ Ｐゴシック" panose="020B0600070205080204" pitchFamily="34" charset="-128"/>
                <a:cs typeface="Calibri" panose="020F0502020204030204" pitchFamily="34" charset="0"/>
              </a:rPr>
              <a:t>’</a:t>
            </a:r>
            <a:r>
              <a:rPr lang="en-US" altLang="ja-JP" sz="2800" dirty="0">
                <a:latin typeface="Calibri" panose="020F0502020204030204" pitchFamily="34" charset="0"/>
                <a:ea typeface="ＭＳ Ｐゴシック" panose="020B0600070205080204" pitchFamily="34" charset="-128"/>
                <a:cs typeface="Calibri" panose="020F0502020204030204" pitchFamily="34" charset="0"/>
              </a:rPr>
              <a:t>s insistence to let it go.</a:t>
            </a:r>
            <a:endParaRPr lang="en-US" altLang="en-US" sz="2800" dirty="0">
              <a:latin typeface="Calibri" panose="020F0502020204030204" pitchFamily="34" charset="0"/>
              <a:ea typeface="ＭＳ Ｐゴシック" panose="020B0600070205080204" pitchFamily="34" charset="-128"/>
              <a:cs typeface="Calibri" panose="020F0502020204030204" pitchFamily="34" charset="0"/>
            </a:endParaRPr>
          </a:p>
        </p:txBody>
      </p:sp>
    </p:spTree>
    <p:custDataLst>
      <p:tags r:id="rId1"/>
    </p:custDataLst>
    <p:extLst>
      <p:ext uri="{BB962C8B-B14F-4D97-AF65-F5344CB8AC3E}">
        <p14:creationId xmlns:p14="http://schemas.microsoft.com/office/powerpoint/2010/main" val="24868928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a:extLst>
              <a:ext uri="{FF2B5EF4-FFF2-40B4-BE49-F238E27FC236}">
                <a16:creationId xmlns:a16="http://schemas.microsoft.com/office/drawing/2014/main" id="{8443EF0D-53C1-434F-B4BD-0C0245D56930}"/>
              </a:ext>
            </a:extLst>
          </p:cNvPr>
          <p:cNvSpPr>
            <a:spLocks noGrp="1" noChangeArrowheads="1"/>
          </p:cNvSpPr>
          <p:nvPr>
            <p:ph idx="1"/>
          </p:nvPr>
        </p:nvSpPr>
        <p:spPr>
          <a:xfrm>
            <a:off x="1166247" y="1963972"/>
            <a:ext cx="9859505" cy="3611328"/>
          </a:xfrm>
        </p:spPr>
        <p:txBody>
          <a:bodyPr>
            <a:noAutofit/>
          </a:bodyPr>
          <a:lstStyle/>
          <a:p>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List factors pulling toward </a:t>
            </a:r>
            <a:r>
              <a:rPr lang="en-US" altLang="en-US" sz="2800" b="1" dirty="0">
                <a:latin typeface="Calibri" panose="020F0502020204030204" pitchFamily="34" charset="0"/>
                <a:ea typeface="ＭＳ Ｐゴシック" panose="020B0600070205080204" pitchFamily="34" charset="-128"/>
                <a:cs typeface="Calibri" panose="020F0502020204030204" pitchFamily="34" charset="0"/>
              </a:rPr>
              <a:t>no change</a:t>
            </a:r>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 and then list factors  pulling toward </a:t>
            </a:r>
            <a:r>
              <a:rPr lang="en-US" altLang="en-US" sz="2800" b="1" dirty="0">
                <a:latin typeface="Calibri" panose="020F0502020204030204" pitchFamily="34" charset="0"/>
                <a:ea typeface="ＭＳ Ｐゴシック" panose="020B0600070205080204" pitchFamily="34" charset="-128"/>
                <a:cs typeface="Calibri" panose="020F0502020204030204" pitchFamily="34" charset="0"/>
              </a:rPr>
              <a:t>change</a:t>
            </a:r>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a:t>
            </a:r>
            <a:endParaRPr lang="en-US" altLang="en-US" sz="2800" b="1" dirty="0">
              <a:latin typeface="Calibri" panose="020F0502020204030204" pitchFamily="34" charset="0"/>
              <a:ea typeface="ＭＳ Ｐゴシック" panose="020B0600070205080204" pitchFamily="34" charset="-128"/>
              <a:cs typeface="Calibri" panose="020F0502020204030204" pitchFamily="34" charset="0"/>
            </a:endParaRPr>
          </a:p>
          <a:p>
            <a:pPr marL="0" indent="0">
              <a:buNone/>
            </a:pPr>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		EG:</a:t>
            </a:r>
          </a:p>
          <a:p>
            <a:pPr marL="0" indent="0">
              <a:buNone/>
            </a:pPr>
            <a:endParaRPr lang="en-US" altLang="en-US" sz="2800" dirty="0">
              <a:latin typeface="Calibri" panose="020F0502020204030204" pitchFamily="34" charset="0"/>
              <a:ea typeface="ＭＳ Ｐゴシック" panose="020B0600070205080204" pitchFamily="34" charset="-128"/>
              <a:cs typeface="Calibri" panose="020F0502020204030204" pitchFamily="34" charset="0"/>
            </a:endParaRPr>
          </a:p>
          <a:p>
            <a:pPr marL="0" indent="0">
              <a:buNone/>
            </a:pPr>
            <a:r>
              <a:rPr lang="en-US" altLang="en-US" sz="2800" i="1" dirty="0">
                <a:latin typeface="Calibri" panose="020F0502020204030204" pitchFamily="34" charset="0"/>
                <a:ea typeface="ＭＳ Ｐゴシック" panose="020B0600070205080204" pitchFamily="34" charset="-128"/>
                <a:cs typeface="Calibri" panose="020F0502020204030204" pitchFamily="34" charset="0"/>
              </a:rPr>
              <a:t>“On the one hand, cutting helps you manage your stress, and keeps you from abusing Xanax. On the other hand, you don’t like abusing your body in this way, and you feel ashamed when others find out.”</a:t>
            </a:r>
          </a:p>
        </p:txBody>
      </p:sp>
      <p:sp>
        <p:nvSpPr>
          <p:cNvPr id="7" name="Title 3">
            <a:extLst>
              <a:ext uri="{FF2B5EF4-FFF2-40B4-BE49-F238E27FC236}">
                <a16:creationId xmlns:a16="http://schemas.microsoft.com/office/drawing/2014/main" id="{FA81A14E-6D4C-4585-BC2B-36F0D805CA21}"/>
              </a:ext>
            </a:extLst>
          </p:cNvPr>
          <p:cNvSpPr txBox="1">
            <a:spLocks/>
          </p:cNvSpPr>
          <p:nvPr/>
        </p:nvSpPr>
        <p:spPr>
          <a:xfrm>
            <a:off x="990600" y="26308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Calibri" panose="020F0502020204030204" pitchFamily="34" charset="0"/>
                <a:cs typeface="Calibri" panose="020F0502020204030204" pitchFamily="34" charset="0"/>
              </a:rPr>
              <a:t>Double-Sided Reflection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On one hand; on the other hand…</a:t>
            </a:r>
          </a:p>
        </p:txBody>
      </p:sp>
    </p:spTree>
    <p:extLst>
      <p:ext uri="{BB962C8B-B14F-4D97-AF65-F5344CB8AC3E}">
        <p14:creationId xmlns:p14="http://schemas.microsoft.com/office/powerpoint/2010/main" val="2249985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4A2B4C-1F91-DF4B-8E42-D4865838A87B}"/>
              </a:ext>
            </a:extLst>
          </p:cNvPr>
          <p:cNvSpPr>
            <a:spLocks noGrp="1"/>
          </p:cNvSpPr>
          <p:nvPr>
            <p:ph type="title"/>
          </p:nvPr>
        </p:nvSpPr>
        <p:spPr/>
        <p:txBody>
          <a:bodyPr/>
          <a:lstStyle/>
          <a:p>
            <a:r>
              <a:rPr lang="en-US" b="1" dirty="0"/>
              <a:t>Essential Components/Characteristics of LR</a:t>
            </a:r>
          </a:p>
        </p:txBody>
      </p:sp>
      <p:sp>
        <p:nvSpPr>
          <p:cNvPr id="8" name="Content Placeholder 7">
            <a:extLst>
              <a:ext uri="{FF2B5EF4-FFF2-40B4-BE49-F238E27FC236}">
                <a16:creationId xmlns:a16="http://schemas.microsoft.com/office/drawing/2014/main" id="{DC7C0CFE-53DE-7740-B47C-32AFAE91769C}"/>
              </a:ext>
            </a:extLst>
          </p:cNvPr>
          <p:cNvSpPr>
            <a:spLocks noGrp="1"/>
          </p:cNvSpPr>
          <p:nvPr>
            <p:ph idx="1"/>
          </p:nvPr>
        </p:nvSpPr>
        <p:spPr>
          <a:xfrm>
            <a:off x="838200" y="1690688"/>
            <a:ext cx="10515600" cy="4351338"/>
          </a:xfrm>
        </p:spPr>
        <p:txBody>
          <a:bodyPr>
            <a:normAutofit/>
          </a:bodyPr>
          <a:lstStyle/>
          <a:p>
            <a:r>
              <a:rPr lang="en-US" dirty="0"/>
              <a:t>Balance between non-directive and directive intervention</a:t>
            </a:r>
          </a:p>
          <a:p>
            <a:pPr lvl="1"/>
            <a:r>
              <a:rPr lang="en-US" dirty="0"/>
              <a:t>Support patient autonomy AND skill building</a:t>
            </a:r>
          </a:p>
          <a:p>
            <a:pPr lvl="1"/>
            <a:r>
              <a:rPr lang="en-US" dirty="0"/>
              <a:t>Practically: when patient comes in to LR, offer either “just listen” or skill-focused work</a:t>
            </a:r>
          </a:p>
          <a:p>
            <a:pPr lvl="1"/>
            <a:r>
              <a:rPr lang="en-US" dirty="0"/>
              <a:t>LR clinicians are willing to do both.</a:t>
            </a:r>
          </a:p>
          <a:p>
            <a:r>
              <a:rPr lang="en-US" dirty="0"/>
              <a:t>Capacity to see presenting clients reliably during business hours</a:t>
            </a:r>
          </a:p>
          <a:p>
            <a:pPr lvl="1"/>
            <a:r>
              <a:rPr lang="en-US" dirty="0"/>
              <a:t>Uses licensed/provisionally licensed/unlicensed (intern) staffing with tiered supervision </a:t>
            </a:r>
          </a:p>
          <a:p>
            <a:pPr lvl="2"/>
            <a:r>
              <a:rPr lang="en-US" dirty="0"/>
              <a:t>Benefits include good training experience and workforce development and cost-saving since we do not have to dedicate licensed staff for the whole time</a:t>
            </a:r>
          </a:p>
          <a:p>
            <a:pPr lvl="1"/>
            <a:endParaRPr lang="en-US" dirty="0">
              <a:solidFill>
                <a:schemeClr val="accent1"/>
              </a:solidFill>
            </a:endParaRPr>
          </a:p>
        </p:txBody>
      </p:sp>
      <p:pic>
        <p:nvPicPr>
          <p:cNvPr id="2050" name="Picture 2" descr="Academics Home | UT Health San Antonio">
            <a:extLst>
              <a:ext uri="{FF2B5EF4-FFF2-40B4-BE49-F238E27FC236}">
                <a16:creationId xmlns:a16="http://schemas.microsoft.com/office/drawing/2014/main" id="{F0BEBFA6-674D-0044-B2B0-6BB5D05D1D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2424" y="5845086"/>
            <a:ext cx="3059575" cy="1043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6122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a:extLst>
              <a:ext uri="{FF2B5EF4-FFF2-40B4-BE49-F238E27FC236}">
                <a16:creationId xmlns:a16="http://schemas.microsoft.com/office/drawing/2014/main" id="{8101AA3A-93B9-2949-B38D-852D60627C04}"/>
              </a:ext>
            </a:extLst>
          </p:cNvPr>
          <p:cNvSpPr>
            <a:spLocks noGrp="1" noChangeArrowheads="1"/>
          </p:cNvSpPr>
          <p:nvPr>
            <p:ph type="title"/>
          </p:nvPr>
        </p:nvSpPr>
        <p:spPr>
          <a:xfrm>
            <a:off x="1981200" y="304800"/>
            <a:ext cx="8229600" cy="1079500"/>
          </a:xfrm>
        </p:spPr>
        <p:txBody>
          <a:bodyPr/>
          <a:lstStyle/>
          <a:p>
            <a:pPr eaLnBrk="1" hangingPunct="1"/>
            <a:r>
              <a:rPr lang="en-US" altLang="en-US" dirty="0">
                <a:latin typeface="Calibri" panose="020F0502020204030204" pitchFamily="34" charset="0"/>
                <a:ea typeface="ＭＳ Ｐゴシック" panose="020B0600070205080204" pitchFamily="34" charset="-128"/>
                <a:cs typeface="Calibri" panose="020F0502020204030204" pitchFamily="34" charset="0"/>
              </a:rPr>
              <a:t>Double-sided Reflections</a:t>
            </a:r>
          </a:p>
        </p:txBody>
      </p:sp>
      <p:sp>
        <p:nvSpPr>
          <p:cNvPr id="143362" name="Rectangle 3">
            <a:extLst>
              <a:ext uri="{FF2B5EF4-FFF2-40B4-BE49-F238E27FC236}">
                <a16:creationId xmlns:a16="http://schemas.microsoft.com/office/drawing/2014/main" id="{B6CB875A-DC5A-7C48-9EDB-2B6931B62055}"/>
              </a:ext>
            </a:extLst>
          </p:cNvPr>
          <p:cNvSpPr>
            <a:spLocks noGrp="1" noChangeArrowheads="1"/>
          </p:cNvSpPr>
          <p:nvPr>
            <p:ph idx="1"/>
          </p:nvPr>
        </p:nvSpPr>
        <p:spPr>
          <a:xfrm>
            <a:off x="1192077" y="1517542"/>
            <a:ext cx="9811719" cy="4191000"/>
          </a:xfrm>
        </p:spPr>
        <p:txBody>
          <a:bodyPr/>
          <a:lstStyle/>
          <a:p>
            <a:pPr marL="0" indent="0" eaLnBrk="1" hangingPunct="1">
              <a:lnSpc>
                <a:spcPct val="90000"/>
              </a:lnSpc>
              <a:buNone/>
            </a:pPr>
            <a:endParaRPr lang="en-US" altLang="ja-JP" dirty="0">
              <a:ea typeface="ＭＳ Ｐゴシック" panose="020B0600070205080204" pitchFamily="34" charset="-128"/>
            </a:endParaRPr>
          </a:p>
          <a:p>
            <a:pPr marL="0" indent="0" eaLnBrk="1" hangingPunct="1">
              <a:lnSpc>
                <a:spcPct val="90000"/>
              </a:lnSpc>
              <a:buNone/>
            </a:pPr>
            <a:r>
              <a:rPr lang="en-US" altLang="ja-JP" sz="2400" dirty="0">
                <a:latin typeface="Calibri" panose="020F0502020204030204" pitchFamily="34" charset="0"/>
                <a:ea typeface="ＭＳ Ｐゴシック" panose="020B0600070205080204" pitchFamily="34" charset="-128"/>
                <a:cs typeface="Calibri" panose="020F0502020204030204" pitchFamily="34" charset="0"/>
              </a:rPr>
              <a:t>Since I’ve got a job, I just don’t think I have enough headspace to also take on my PTSD. I know that it gets in the way—the nightmares, the way I avoid so many places—but if I open that can of worms, I’m afraid I’ll start drinking again and get fired.</a:t>
            </a:r>
          </a:p>
          <a:p>
            <a:pPr eaLnBrk="1" hangingPunct="1">
              <a:lnSpc>
                <a:spcPct val="90000"/>
              </a:lnSpc>
              <a:buFont typeface="Wingdings" pitchFamily="2" charset="2"/>
              <a:buNone/>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689316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a:extLst>
              <a:ext uri="{FF2B5EF4-FFF2-40B4-BE49-F238E27FC236}">
                <a16:creationId xmlns:a16="http://schemas.microsoft.com/office/drawing/2014/main" id="{B7EBD370-7542-234E-B62A-F10F0D58E5E4}"/>
              </a:ext>
            </a:extLst>
          </p:cNvPr>
          <p:cNvSpPr>
            <a:spLocks noGrp="1" noChangeArrowheads="1"/>
          </p:cNvSpPr>
          <p:nvPr>
            <p:ph type="title"/>
          </p:nvPr>
        </p:nvSpPr>
        <p:spPr>
          <a:xfrm>
            <a:off x="1981200" y="304800"/>
            <a:ext cx="8229600" cy="1079500"/>
          </a:xfrm>
        </p:spPr>
        <p:txBody>
          <a:bodyPr/>
          <a:lstStyle/>
          <a:p>
            <a:pPr eaLnBrk="1" hangingPunct="1"/>
            <a:r>
              <a:rPr lang="en-US" altLang="en-US" dirty="0">
                <a:ea typeface="ＭＳ Ｐゴシック" panose="020B0600070205080204" pitchFamily="34" charset="-128"/>
              </a:rPr>
              <a:t>Double-sided Reflections</a:t>
            </a:r>
          </a:p>
        </p:txBody>
      </p:sp>
      <p:sp>
        <p:nvSpPr>
          <p:cNvPr id="144386" name="Rectangle 3">
            <a:extLst>
              <a:ext uri="{FF2B5EF4-FFF2-40B4-BE49-F238E27FC236}">
                <a16:creationId xmlns:a16="http://schemas.microsoft.com/office/drawing/2014/main" id="{8443EF0D-53C1-434F-B4BD-0C0245D56930}"/>
              </a:ext>
            </a:extLst>
          </p:cNvPr>
          <p:cNvSpPr>
            <a:spLocks noGrp="1" noChangeArrowheads="1"/>
          </p:cNvSpPr>
          <p:nvPr>
            <p:ph idx="1"/>
          </p:nvPr>
        </p:nvSpPr>
        <p:spPr>
          <a:xfrm>
            <a:off x="1166247" y="1384300"/>
            <a:ext cx="9859505" cy="4191000"/>
          </a:xfrm>
        </p:spPr>
        <p:txBody>
          <a:bodyPr>
            <a:noAutofit/>
          </a:bodyPr>
          <a:lstStyle/>
          <a:p>
            <a:pPr marL="0" indent="0" eaLnBrk="1" hangingPunct="1">
              <a:lnSpc>
                <a:spcPct val="90000"/>
              </a:lnSpc>
              <a:buNone/>
            </a:pPr>
            <a:r>
              <a:rPr lang="en-US" altLang="ja-JP" sz="2400" dirty="0">
                <a:latin typeface="Calibri" panose="020F0502020204030204" pitchFamily="34" charset="0"/>
                <a:ea typeface="ＭＳ Ｐゴシック" panose="020B0600070205080204" pitchFamily="34" charset="-128"/>
                <a:cs typeface="Calibri" panose="020F0502020204030204" pitchFamily="34" charset="0"/>
              </a:rPr>
              <a:t>Since I’ve got a job, I just don’t think I have enough headspace to also take on my PTSD. I know that it gets in the way—the nightmares, the way I avoid so many places—but if I open that can of worms, I’m afraid I’ll start drinking again and get fired.</a:t>
            </a:r>
          </a:p>
          <a:p>
            <a:pPr eaLnBrk="1" hangingPunct="1">
              <a:lnSpc>
                <a:spcPct val="90000"/>
              </a:lnSpc>
              <a:buFont typeface="Wingdings" pitchFamily="2" charset="2"/>
              <a:buNone/>
            </a:pPr>
            <a:endParaRPr lang="en-US" altLang="en-US" dirty="0">
              <a:ea typeface="ＭＳ Ｐゴシック" panose="020B0600070205080204" pitchFamily="34" charset="-128"/>
            </a:endParaRPr>
          </a:p>
          <a:p>
            <a:pPr eaLnBrk="1" hangingPunct="1">
              <a:lnSpc>
                <a:spcPct val="90000"/>
              </a:lnSpc>
              <a:buFont typeface="Wingdings" pitchFamily="2" charset="2"/>
              <a:buNone/>
            </a:pPr>
            <a:endParaRPr lang="en-US" altLang="en-US" dirty="0">
              <a:ea typeface="ＭＳ Ｐゴシック" panose="020B0600070205080204" pitchFamily="34" charset="-128"/>
            </a:endParaRPr>
          </a:p>
          <a:p>
            <a:pPr marL="0" indent="0" eaLnBrk="1" hangingPunct="1">
              <a:lnSpc>
                <a:spcPct val="90000"/>
              </a:lnSpc>
              <a:buNone/>
            </a:pPr>
            <a:r>
              <a:rPr lang="en-US" altLang="en-US" sz="2400" dirty="0">
                <a:solidFill>
                  <a:schemeClr val="accent2"/>
                </a:solidFill>
                <a:latin typeface="Calibri" panose="020F0502020204030204" pitchFamily="34" charset="0"/>
                <a:ea typeface="ＭＳ Ｐゴシック" panose="020B0600070205080204" pitchFamily="34" charset="-128"/>
                <a:cs typeface="Calibri" panose="020F0502020204030204" pitchFamily="34" charset="0"/>
              </a:rPr>
              <a:t>Sample reflection: </a:t>
            </a:r>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So on one hand, you really value having a job and you don’t want to do anything to undermine your mental health and risk losing the job. On the other hand, the PTSD already is undermining your mental health and you feel you need to address it at some point.</a:t>
            </a:r>
          </a:p>
        </p:txBody>
      </p:sp>
    </p:spTree>
    <p:extLst>
      <p:ext uri="{BB962C8B-B14F-4D97-AF65-F5344CB8AC3E}">
        <p14:creationId xmlns:p14="http://schemas.microsoft.com/office/powerpoint/2010/main" val="12047738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654EE-A65D-A553-ED1D-30BCEB0089ED}"/>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The Rounder video</a:t>
            </a:r>
          </a:p>
        </p:txBody>
      </p:sp>
      <p:sp>
        <p:nvSpPr>
          <p:cNvPr id="3" name="Content Placeholder 2">
            <a:extLst>
              <a:ext uri="{FF2B5EF4-FFF2-40B4-BE49-F238E27FC236}">
                <a16:creationId xmlns:a16="http://schemas.microsoft.com/office/drawing/2014/main" id="{EF6DFD44-04F5-F8AF-D5A4-BE5F68CD3F6C}"/>
              </a:ext>
            </a:extLst>
          </p:cNvPr>
          <p:cNvSpPr>
            <a:spLocks noGrp="1"/>
          </p:cNvSpPr>
          <p:nvPr>
            <p:ph idx="1"/>
          </p:nvPr>
        </p:nvSpPr>
        <p:spPr/>
        <p:txBody>
          <a:bodyPr>
            <a:normAutofit/>
          </a:bodyPr>
          <a:lstStyle/>
          <a:p>
            <a:r>
              <a:rPr lang="en-US" sz="2400" dirty="0">
                <a:latin typeface="Calibri" panose="020F0502020204030204" pitchFamily="34" charset="0"/>
                <a:cs typeface="Calibri" panose="020F0502020204030204" pitchFamily="34" charset="0"/>
              </a:rPr>
              <a:t>Watch for:</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Balance of Open-ended Questions (roughly 1/3</a:t>
            </a:r>
            <a:r>
              <a:rPr lang="en-US" sz="2400" baseline="30000" dirty="0">
                <a:latin typeface="Calibri" panose="020F0502020204030204" pitchFamily="34" charset="0"/>
                <a:cs typeface="Calibri" panose="020F0502020204030204" pitchFamily="34" charset="0"/>
              </a:rPr>
              <a:t>rd</a:t>
            </a:r>
            <a:r>
              <a:rPr lang="en-US" sz="2400" dirty="0">
                <a:latin typeface="Calibri" panose="020F0502020204030204" pitchFamily="34" charset="0"/>
                <a:cs typeface="Calibri" panose="020F0502020204030204" pitchFamily="34" charset="0"/>
              </a:rPr>
              <a:t>of counselor utterances) and Reflections (2/3rds) </a:t>
            </a:r>
          </a:p>
          <a:p>
            <a:pPr marL="628650" lvl="1"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DR to write on the board:</a:t>
            </a:r>
          </a:p>
          <a:p>
            <a:pPr marL="971550" lvl="2" indent="-285750">
              <a:buFont typeface="Arial" panose="020B0604020202020204" pitchFamily="34" charset="0"/>
              <a:buChar char="•"/>
            </a:pPr>
            <a:r>
              <a:rPr lang="en-US" sz="2100" dirty="0">
                <a:latin typeface="Calibri" panose="020F0502020204030204" pitchFamily="34" charset="0"/>
                <a:cs typeface="Calibri" panose="020F0502020204030204" pitchFamily="34" charset="0"/>
              </a:rPr>
              <a:t>OQ = Open-ended Question</a:t>
            </a:r>
          </a:p>
          <a:p>
            <a:pPr marL="971550" lvl="2" indent="-285750">
              <a:buFont typeface="Arial" panose="020B0604020202020204" pitchFamily="34" charset="0"/>
              <a:buChar char="•"/>
            </a:pPr>
            <a:r>
              <a:rPr lang="en-US" sz="2100" dirty="0">
                <a:latin typeface="Calibri" panose="020F0502020204030204" pitchFamily="34" charset="0"/>
                <a:cs typeface="Calibri" panose="020F0502020204030204" pitchFamily="34" charset="0"/>
              </a:rPr>
              <a:t>CQ = Closed-ended Question</a:t>
            </a:r>
          </a:p>
          <a:p>
            <a:pPr marL="971550" lvl="2" indent="-285750">
              <a:buFont typeface="Arial" panose="020B0604020202020204" pitchFamily="34" charset="0"/>
              <a:buChar char="•"/>
            </a:pPr>
            <a:r>
              <a:rPr lang="en-US" sz="2100" dirty="0">
                <a:latin typeface="Calibri" panose="020F0502020204030204" pitchFamily="34" charset="0"/>
                <a:cs typeface="Calibri" panose="020F0502020204030204" pitchFamily="34" charset="0"/>
              </a:rPr>
              <a:t>R = Reflection</a:t>
            </a:r>
          </a:p>
          <a:p>
            <a:pPr marL="971550" lvl="2" indent="-285750">
              <a:buFont typeface="Arial" panose="020B0604020202020204" pitchFamily="34" charset="0"/>
              <a:buChar char="•"/>
            </a:pPr>
            <a:r>
              <a:rPr lang="en-US" sz="2100" dirty="0">
                <a:latin typeface="Calibri" panose="020F0502020204030204" pitchFamily="34" charset="0"/>
                <a:cs typeface="Calibri" panose="020F0502020204030204" pitchFamily="34" charset="0"/>
              </a:rPr>
              <a:t>GI = Give Information</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Movement from Resistance to Ambivalence and then Ambivalence to Change</a:t>
            </a:r>
          </a:p>
        </p:txBody>
      </p:sp>
      <p:sp>
        <p:nvSpPr>
          <p:cNvPr id="4" name="TextBox 3">
            <a:extLst>
              <a:ext uri="{FF2B5EF4-FFF2-40B4-BE49-F238E27FC236}">
                <a16:creationId xmlns:a16="http://schemas.microsoft.com/office/drawing/2014/main" id="{3C802E53-FD65-7466-5846-9C351A4C7FD2}"/>
              </a:ext>
            </a:extLst>
          </p:cNvPr>
          <p:cNvSpPr txBox="1"/>
          <p:nvPr/>
        </p:nvSpPr>
        <p:spPr>
          <a:xfrm rot="1721497">
            <a:off x="7707086" y="3253839"/>
            <a:ext cx="1959429" cy="646331"/>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See Roleplay Feedback Form</a:t>
            </a:r>
          </a:p>
        </p:txBody>
      </p:sp>
    </p:spTree>
    <p:extLst>
      <p:ext uri="{BB962C8B-B14F-4D97-AF65-F5344CB8AC3E}">
        <p14:creationId xmlns:p14="http://schemas.microsoft.com/office/powerpoint/2010/main" val="8598046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a:extLst>
              <a:ext uri="{FF2B5EF4-FFF2-40B4-BE49-F238E27FC236}">
                <a16:creationId xmlns:a16="http://schemas.microsoft.com/office/drawing/2014/main" id="{E1D5B85D-4D4D-E845-A1A5-D6B3098293B6}"/>
              </a:ext>
            </a:extLst>
          </p:cNvPr>
          <p:cNvSpPr>
            <a:spLocks noGrp="1" noChangeArrowheads="1"/>
          </p:cNvSpPr>
          <p:nvPr>
            <p:ph type="title"/>
          </p:nvPr>
        </p:nvSpPr>
        <p:spPr>
          <a:xfrm>
            <a:off x="997527" y="228600"/>
            <a:ext cx="9670473" cy="1143000"/>
          </a:xfrm>
        </p:spPr>
        <p:txBody>
          <a:bodyPr>
            <a:noAutofit/>
          </a:bodyPr>
          <a:lstStyle/>
          <a:p>
            <a:pPr algn="ctr" eaLnBrk="1" hangingPunct="1"/>
            <a:r>
              <a:rPr lang="en-US" altLang="en-US" sz="4400" dirty="0">
                <a:latin typeface="Calibri" panose="020F0502020204030204" pitchFamily="34" charset="0"/>
                <a:ea typeface="ＭＳ Ｐゴシック" panose="020B0600070205080204" pitchFamily="34" charset="-128"/>
                <a:cs typeface="Calibri" panose="020F0502020204030204" pitchFamily="34" charset="0"/>
              </a:rPr>
              <a:t>Exercise: Practice Reflections</a:t>
            </a:r>
          </a:p>
        </p:txBody>
      </p:sp>
      <p:sp>
        <p:nvSpPr>
          <p:cNvPr id="150530" name="Rectangle 3">
            <a:extLst>
              <a:ext uri="{FF2B5EF4-FFF2-40B4-BE49-F238E27FC236}">
                <a16:creationId xmlns:a16="http://schemas.microsoft.com/office/drawing/2014/main" id="{88532373-8F1B-894F-925B-FD40DDC4C206}"/>
              </a:ext>
            </a:extLst>
          </p:cNvPr>
          <p:cNvSpPr>
            <a:spLocks noGrp="1" noChangeArrowheads="1"/>
          </p:cNvSpPr>
          <p:nvPr>
            <p:ph idx="1"/>
          </p:nvPr>
        </p:nvSpPr>
        <p:spPr>
          <a:xfrm>
            <a:off x="840180" y="1240972"/>
            <a:ext cx="6570023" cy="4876800"/>
          </a:xfrm>
        </p:spPr>
        <p:txBody>
          <a:bodyPr>
            <a:normAutofit/>
          </a:bodyPr>
          <a:lstStyle/>
          <a:p>
            <a:pPr marL="533400" indent="-533400">
              <a:buNone/>
            </a:pPr>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Get into groups of 3-4.</a:t>
            </a:r>
          </a:p>
          <a:p>
            <a:pPr marL="533400" indent="-533400">
              <a:buNone/>
            </a:pPr>
            <a:endParaRPr lang="en-US" altLang="en-US" sz="2400" dirty="0">
              <a:latin typeface="Calibri" panose="020F0502020204030204" pitchFamily="34" charset="0"/>
              <a:ea typeface="ＭＳ Ｐゴシック" panose="020B0600070205080204" pitchFamily="34" charset="-128"/>
              <a:cs typeface="Calibri" panose="020F0502020204030204" pitchFamily="34" charset="0"/>
            </a:endParaRPr>
          </a:p>
          <a:p>
            <a:pPr marL="533400" indent="-533400">
              <a:buNone/>
            </a:pPr>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Speaker completes one of the following two statements:</a:t>
            </a:r>
          </a:p>
          <a:p>
            <a:pPr marL="533400" indent="-533400"/>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One challenge I face is…</a:t>
            </a:r>
          </a:p>
          <a:p>
            <a:pPr marL="533400" indent="-533400"/>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One thing about myself that I’d</a:t>
            </a:r>
            <a:r>
              <a:rPr lang="en-US" altLang="ja-JP" sz="2400" dirty="0">
                <a:latin typeface="Calibri" panose="020F0502020204030204" pitchFamily="34" charset="0"/>
                <a:ea typeface="ＭＳ Ｐゴシック" panose="020B0600070205080204" pitchFamily="34" charset="-128"/>
                <a:cs typeface="Calibri" panose="020F0502020204030204" pitchFamily="34" charset="0"/>
              </a:rPr>
              <a:t> like to change is…</a:t>
            </a:r>
          </a:p>
          <a:p>
            <a:pPr marL="533400" indent="-533400">
              <a:buNone/>
            </a:pPr>
            <a:endParaRPr lang="en-US" altLang="en-US" sz="2400" dirty="0">
              <a:latin typeface="Calibri" panose="020F0502020204030204" pitchFamily="34" charset="0"/>
              <a:ea typeface="ＭＳ Ｐゴシック" panose="020B0600070205080204" pitchFamily="34" charset="-128"/>
              <a:cs typeface="Calibri" panose="020F0502020204030204" pitchFamily="34" charset="0"/>
            </a:endParaRPr>
          </a:p>
          <a:p>
            <a:pPr marL="533400" indent="-533400">
              <a:buNone/>
            </a:pPr>
            <a:r>
              <a:rPr lang="en-US" altLang="en-US" sz="2400" b="1" i="1" dirty="0">
                <a:latin typeface="Calibri" panose="020F0502020204030204" pitchFamily="34" charset="0"/>
                <a:ea typeface="ＭＳ Ｐゴシック" panose="020B0600070205080204" pitchFamily="34" charset="-128"/>
                <a:cs typeface="Calibri" panose="020F0502020204030204" pitchFamily="34" charset="0"/>
              </a:rPr>
              <a:t>Each listener responds ONLY with reflections</a:t>
            </a:r>
          </a:p>
          <a:p>
            <a:pPr marL="533400" indent="-533400"/>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Try for complex, avoid circling the drain.</a:t>
            </a:r>
          </a:p>
        </p:txBody>
      </p:sp>
      <p:sp>
        <p:nvSpPr>
          <p:cNvPr id="2" name="TextBox 1">
            <a:extLst>
              <a:ext uri="{FF2B5EF4-FFF2-40B4-BE49-F238E27FC236}">
                <a16:creationId xmlns:a16="http://schemas.microsoft.com/office/drawing/2014/main" id="{F1F01464-DC86-B32E-0673-65FEF1D57A8D}"/>
              </a:ext>
            </a:extLst>
          </p:cNvPr>
          <p:cNvSpPr txBox="1"/>
          <p:nvPr/>
        </p:nvSpPr>
        <p:spPr>
          <a:xfrm rot="570716">
            <a:off x="7801480" y="3455719"/>
            <a:ext cx="2735283" cy="1815882"/>
          </a:xfrm>
          <a:prstGeom prst="rect">
            <a:avLst/>
          </a:prstGeom>
          <a:noFill/>
        </p:spPr>
        <p:txBody>
          <a:bodyPr wrap="square" rtlCol="0">
            <a:spAutoFit/>
          </a:bodyPr>
          <a:lstStyle/>
          <a:p>
            <a:pPr algn="ctr"/>
            <a:r>
              <a:rPr lang="en-US" sz="2200" u="sng" dirty="0">
                <a:solidFill>
                  <a:schemeClr val="tx2"/>
                </a:solidFill>
                <a:latin typeface="Calibri" panose="020F0502020204030204" pitchFamily="34" charset="0"/>
                <a:cs typeface="Calibri" panose="020F0502020204030204" pitchFamily="34" charset="0"/>
              </a:rPr>
              <a:t>Help each other out</a:t>
            </a:r>
          </a:p>
          <a:p>
            <a:r>
              <a:rPr lang="en-US" dirty="0">
                <a:latin typeface="Calibri" panose="020F0502020204030204" pitchFamily="34" charset="0"/>
                <a:cs typeface="Calibri" panose="020F0502020204030204" pitchFamily="34" charset="0"/>
              </a:rPr>
              <a:t>Tell practice partner if they:</a:t>
            </a:r>
          </a:p>
          <a:p>
            <a:pPr marL="285750" indent="-285750">
              <a:buFontTx/>
              <a:buChar char="-"/>
            </a:pPr>
            <a:r>
              <a:rPr lang="en-US" dirty="0">
                <a:latin typeface="Calibri" panose="020F0502020204030204" pitchFamily="34" charset="0"/>
                <a:cs typeface="Calibri" panose="020F0502020204030204" pitchFamily="34" charset="0"/>
              </a:rPr>
              <a:t>Have their tail up</a:t>
            </a:r>
          </a:p>
          <a:p>
            <a:pPr marL="285750" indent="-285750">
              <a:buFontTx/>
              <a:buChar char="-"/>
            </a:pPr>
            <a:r>
              <a:rPr lang="en-US" dirty="0">
                <a:latin typeface="Calibri" panose="020F0502020204030204" pitchFamily="34" charset="0"/>
                <a:cs typeface="Calibri" panose="020F0502020204030204" pitchFamily="34" charset="0"/>
              </a:rPr>
              <a:t>Ask a question</a:t>
            </a:r>
          </a:p>
          <a:p>
            <a:pPr marL="285750" indent="-285750">
              <a:buFontTx/>
              <a:buChar char="-"/>
            </a:pPr>
            <a:r>
              <a:rPr lang="en-US" dirty="0">
                <a:latin typeface="Calibri" panose="020F0502020204030204" pitchFamily="34" charset="0"/>
                <a:cs typeface="Calibri" panose="020F0502020204030204" pitchFamily="34" charset="0"/>
              </a:rPr>
              <a:t>Give suggestion</a:t>
            </a:r>
          </a:p>
        </p:txBody>
      </p:sp>
    </p:spTree>
    <p:extLst>
      <p:ext uri="{BB962C8B-B14F-4D97-AF65-F5344CB8AC3E}">
        <p14:creationId xmlns:p14="http://schemas.microsoft.com/office/powerpoint/2010/main" val="42927720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F6C56-A060-FE7D-5E31-6EE124C7080B}"/>
              </a:ext>
            </a:extLst>
          </p:cNvPr>
          <p:cNvSpPr>
            <a:spLocks noGrp="1"/>
          </p:cNvSpPr>
          <p:nvPr>
            <p:ph type="title"/>
          </p:nvPr>
        </p:nvSpPr>
        <p:spPr/>
        <p:txBody>
          <a:bodyPr/>
          <a:lstStyle/>
          <a:p>
            <a:r>
              <a:rPr lang="en-US" dirty="0"/>
              <a:t>MI: Finding Movement in </a:t>
            </a:r>
            <a:r>
              <a:rPr lang="en-US" dirty="0" err="1"/>
              <a:t>Stuckness</a:t>
            </a:r>
            <a:endParaRPr lang="en-US" dirty="0"/>
          </a:p>
        </p:txBody>
      </p:sp>
      <p:sp>
        <p:nvSpPr>
          <p:cNvPr id="3" name="Content Placeholder 2">
            <a:extLst>
              <a:ext uri="{FF2B5EF4-FFF2-40B4-BE49-F238E27FC236}">
                <a16:creationId xmlns:a16="http://schemas.microsoft.com/office/drawing/2014/main" id="{1C3DDE60-E3B3-E0F2-AF14-C64F4CF1AE46}"/>
              </a:ext>
            </a:extLst>
          </p:cNvPr>
          <p:cNvSpPr>
            <a:spLocks noGrp="1"/>
          </p:cNvSpPr>
          <p:nvPr>
            <p:ph idx="1"/>
          </p:nvPr>
        </p:nvSpPr>
        <p:spPr>
          <a:xfrm>
            <a:off x="838200" y="2418347"/>
            <a:ext cx="10515600" cy="3758616"/>
          </a:xfrm>
        </p:spPr>
        <p:txBody>
          <a:bodyPr/>
          <a:lstStyle/>
          <a:p>
            <a:pPr marL="514350" indent="-514350">
              <a:buFont typeface="+mj-lt"/>
              <a:buAutoNum type="arabicPeriod"/>
            </a:pPr>
            <a:r>
              <a:rPr lang="en-US" dirty="0"/>
              <a:t>Reflect client’s desire to suffer less.</a:t>
            </a:r>
          </a:p>
          <a:p>
            <a:pPr marL="457200" lvl="1" indent="0">
              <a:buNone/>
            </a:pPr>
            <a:r>
              <a:rPr lang="en-US" dirty="0"/>
              <a:t>“You want less pain.”</a:t>
            </a:r>
          </a:p>
          <a:p>
            <a:pPr marL="514350" indent="-514350">
              <a:buFont typeface="+mj-lt"/>
              <a:buAutoNum type="arabicPeriod"/>
            </a:pPr>
            <a:r>
              <a:rPr lang="en-US" dirty="0"/>
              <a:t>Explore client’s choices for suffering less.</a:t>
            </a:r>
          </a:p>
          <a:p>
            <a:pPr marL="514350" indent="-514350">
              <a:buFont typeface="+mj-lt"/>
              <a:buAutoNum type="arabicPeriod"/>
            </a:pPr>
            <a:r>
              <a:rPr lang="en-US" dirty="0"/>
              <a:t>Explore client’s ambivalence about choices.</a:t>
            </a:r>
          </a:p>
          <a:p>
            <a:pPr marL="514350" indent="-514350">
              <a:buFont typeface="+mj-lt"/>
              <a:buAutoNum type="arabicPeriod"/>
            </a:pPr>
            <a:r>
              <a:rPr lang="en-US" dirty="0"/>
              <a:t>Reflect client’s desire to resolve ambivalence. </a:t>
            </a:r>
          </a:p>
          <a:p>
            <a:pPr marL="514350" indent="-514350">
              <a:buFont typeface="+mj-lt"/>
              <a:buAutoNum type="arabicPeriod"/>
            </a:pPr>
            <a:r>
              <a:rPr lang="en-US" dirty="0"/>
              <a:t>Reflect client’s change talk around solutions.</a:t>
            </a:r>
          </a:p>
          <a:p>
            <a:endParaRPr lang="en-US" dirty="0"/>
          </a:p>
        </p:txBody>
      </p:sp>
    </p:spTree>
    <p:extLst>
      <p:ext uri="{BB962C8B-B14F-4D97-AF65-F5344CB8AC3E}">
        <p14:creationId xmlns:p14="http://schemas.microsoft.com/office/powerpoint/2010/main" val="12272703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370877-98A0-CF40-8F43-A4FDD1878A92}"/>
              </a:ext>
            </a:extLst>
          </p:cNvPr>
          <p:cNvSpPr>
            <a:spLocks noGrp="1"/>
          </p:cNvSpPr>
          <p:nvPr>
            <p:ph type="ctrTitle"/>
          </p:nvPr>
        </p:nvSpPr>
        <p:spPr/>
        <p:txBody>
          <a:bodyPr/>
          <a:lstStyle/>
          <a:p>
            <a:r>
              <a:rPr lang="en-US" dirty="0"/>
              <a:t>Affirmations</a:t>
            </a:r>
          </a:p>
        </p:txBody>
      </p:sp>
    </p:spTree>
    <p:extLst>
      <p:ext uri="{BB962C8B-B14F-4D97-AF65-F5344CB8AC3E}">
        <p14:creationId xmlns:p14="http://schemas.microsoft.com/office/powerpoint/2010/main" val="38330688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WordArt 2">
            <a:extLst>
              <a:ext uri="{FF2B5EF4-FFF2-40B4-BE49-F238E27FC236}">
                <a16:creationId xmlns:a16="http://schemas.microsoft.com/office/drawing/2014/main" id="{9671EB80-C623-E949-9E18-0A87063E1775}"/>
              </a:ext>
            </a:extLst>
          </p:cNvPr>
          <p:cNvSpPr>
            <a:spLocks noChangeArrowheads="1" noChangeShapeType="1" noTextEdit="1"/>
          </p:cNvSpPr>
          <p:nvPr/>
        </p:nvSpPr>
        <p:spPr bwMode="auto">
          <a:xfrm rot="5400000">
            <a:off x="-308753" y="2958508"/>
            <a:ext cx="500929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Plain">
              <a:avLst>
                <a:gd name="adj" fmla="val 50000"/>
              </a:avLst>
            </a:prstTxWarp>
          </a:bodyPr>
          <a:lstStyle/>
          <a:p>
            <a:pPr algn="ctr" fontAlgn="auto"/>
            <a:r>
              <a:rPr lang="en-US" sz="3600" b="1" kern="10" dirty="0">
                <a:solidFill>
                  <a:srgbClr val="0070C0"/>
                </a:solidFill>
                <a:effectLst>
                  <a:outerShdw sy="50000" kx="-2453608" rotWithShape="0">
                    <a:srgbClr val="808080">
                      <a:alpha val="50000"/>
                    </a:srgbClr>
                  </a:outerShdw>
                </a:effectLst>
                <a:latin typeface="Calibri" panose="020F0502020204030204" pitchFamily="34" charset="0"/>
                <a:cs typeface="Calibri" panose="020F0502020204030204" pitchFamily="34" charset="0"/>
              </a:rPr>
              <a:t>OARS</a:t>
            </a:r>
          </a:p>
        </p:txBody>
      </p:sp>
      <p:sp>
        <p:nvSpPr>
          <p:cNvPr id="116738" name="Rectangle 3">
            <a:extLst>
              <a:ext uri="{FF2B5EF4-FFF2-40B4-BE49-F238E27FC236}">
                <a16:creationId xmlns:a16="http://schemas.microsoft.com/office/drawing/2014/main" id="{F4EB9FAA-234D-1A48-AE17-4A21331FB441}"/>
              </a:ext>
            </a:extLst>
          </p:cNvPr>
          <p:cNvSpPr>
            <a:spLocks noGrp="1" noChangeArrowheads="1"/>
          </p:cNvSpPr>
          <p:nvPr>
            <p:ph type="title"/>
          </p:nvPr>
        </p:nvSpPr>
        <p:spPr>
          <a:xfrm>
            <a:off x="1981200" y="152400"/>
            <a:ext cx="8229600" cy="1143000"/>
          </a:xfrm>
        </p:spPr>
        <p:txBody>
          <a:bodyPr/>
          <a:lstStyle/>
          <a:p>
            <a:pPr algn="ctr" eaLnBrk="1" hangingPunct="1"/>
            <a:r>
              <a:rPr lang="en-US" altLang="en-US" sz="5400" b="1" dirty="0">
                <a:ea typeface="ＭＳ Ｐゴシック" panose="020B0600070205080204" pitchFamily="34" charset="-128"/>
              </a:rPr>
              <a:t>Techniques</a:t>
            </a:r>
          </a:p>
        </p:txBody>
      </p:sp>
      <p:sp>
        <p:nvSpPr>
          <p:cNvPr id="33796" name="Rectangle 4">
            <a:extLst>
              <a:ext uri="{FF2B5EF4-FFF2-40B4-BE49-F238E27FC236}">
                <a16:creationId xmlns:a16="http://schemas.microsoft.com/office/drawing/2014/main" id="{5853829D-7224-6743-BCD5-B74451796D72}"/>
              </a:ext>
            </a:extLst>
          </p:cNvPr>
          <p:cNvSpPr>
            <a:spLocks noGrp="1" noChangeArrowheads="1"/>
          </p:cNvSpPr>
          <p:nvPr>
            <p:ph idx="1"/>
          </p:nvPr>
        </p:nvSpPr>
        <p:spPr>
          <a:xfrm>
            <a:off x="3048000" y="1295400"/>
            <a:ext cx="7162800" cy="4800600"/>
          </a:xfrm>
        </p:spPr>
        <p:txBody>
          <a:bodyPr>
            <a:normAutofit lnSpcReduction="10000"/>
          </a:bodyPr>
          <a:lstStyle/>
          <a:p>
            <a:pPr eaLnBrk="1" hangingPunct="1">
              <a:lnSpc>
                <a:spcPct val="80000"/>
              </a:lnSpc>
              <a:buFontTx/>
              <a:buChar char="•"/>
              <a:defRPr/>
            </a:pPr>
            <a:r>
              <a:rPr lang="en-US" sz="4800" dirty="0">
                <a:latin typeface="+mj-lt"/>
              </a:rPr>
              <a:t>Open-ended questions</a:t>
            </a:r>
          </a:p>
          <a:p>
            <a:pPr eaLnBrk="1" hangingPunct="1">
              <a:lnSpc>
                <a:spcPct val="80000"/>
              </a:lnSpc>
              <a:buFontTx/>
              <a:buChar char="•"/>
              <a:defRPr/>
            </a:pPr>
            <a:endParaRPr lang="en-US" sz="4800" dirty="0">
              <a:latin typeface="+mj-lt"/>
            </a:endParaRPr>
          </a:p>
          <a:p>
            <a:pPr eaLnBrk="1" hangingPunct="1">
              <a:lnSpc>
                <a:spcPct val="80000"/>
              </a:lnSpc>
              <a:buFontTx/>
              <a:buChar char="•"/>
              <a:defRPr/>
            </a:pPr>
            <a:r>
              <a:rPr lang="en-US" sz="4800" dirty="0">
                <a:latin typeface="+mj-lt"/>
              </a:rPr>
              <a:t>Affirmations</a:t>
            </a:r>
          </a:p>
          <a:p>
            <a:pPr eaLnBrk="1" hangingPunct="1">
              <a:lnSpc>
                <a:spcPct val="80000"/>
              </a:lnSpc>
              <a:buFontTx/>
              <a:buChar char="•"/>
              <a:defRPr/>
            </a:pPr>
            <a:endParaRPr lang="en-US" sz="4800" dirty="0">
              <a:latin typeface="+mj-lt"/>
            </a:endParaRPr>
          </a:p>
          <a:p>
            <a:pPr eaLnBrk="1" hangingPunct="1">
              <a:lnSpc>
                <a:spcPct val="80000"/>
              </a:lnSpc>
              <a:buFontTx/>
              <a:buChar char="•"/>
              <a:defRPr/>
            </a:pPr>
            <a:r>
              <a:rPr lang="en-US" sz="4800" dirty="0">
                <a:latin typeface="+mj-lt"/>
              </a:rPr>
              <a:t>Reflections</a:t>
            </a:r>
          </a:p>
          <a:p>
            <a:pPr eaLnBrk="1" hangingPunct="1">
              <a:lnSpc>
                <a:spcPct val="80000"/>
              </a:lnSpc>
              <a:buFontTx/>
              <a:buChar char="•"/>
              <a:defRPr/>
            </a:pPr>
            <a:endParaRPr lang="en-US" sz="4800" dirty="0">
              <a:latin typeface="+mj-lt"/>
            </a:endParaRPr>
          </a:p>
          <a:p>
            <a:pPr eaLnBrk="1" hangingPunct="1">
              <a:lnSpc>
                <a:spcPct val="80000"/>
              </a:lnSpc>
              <a:buFontTx/>
              <a:buChar char="•"/>
              <a:defRPr/>
            </a:pPr>
            <a:r>
              <a:rPr lang="en-US" sz="4800" dirty="0">
                <a:latin typeface="+mj-lt"/>
              </a:rPr>
              <a:t>Summarization</a:t>
            </a:r>
            <a:endParaRPr lang="en-US" sz="4400" dirty="0">
              <a:latin typeface="+mj-lt"/>
            </a:endParaRPr>
          </a:p>
        </p:txBody>
      </p:sp>
      <p:pic>
        <p:nvPicPr>
          <p:cNvPr id="3" name="Picture 2">
            <a:extLst>
              <a:ext uri="{FF2B5EF4-FFF2-40B4-BE49-F238E27FC236}">
                <a16:creationId xmlns:a16="http://schemas.microsoft.com/office/drawing/2014/main" id="{0ECEEB74-9DCE-E245-9ECA-B338B10D3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9301" y="1723245"/>
            <a:ext cx="3422998" cy="2652823"/>
          </a:xfrm>
          <a:prstGeom prst="rect">
            <a:avLst/>
          </a:prstGeom>
        </p:spPr>
      </p:pic>
      <p:sp>
        <p:nvSpPr>
          <p:cNvPr id="6" name="TextBox 5">
            <a:extLst>
              <a:ext uri="{FF2B5EF4-FFF2-40B4-BE49-F238E27FC236}">
                <a16:creationId xmlns:a16="http://schemas.microsoft.com/office/drawing/2014/main" id="{F2CA477E-5CB4-4545-BD4A-E2D4AE5BA4CE}"/>
              </a:ext>
            </a:extLst>
          </p:cNvPr>
          <p:cNvSpPr txBox="1"/>
          <p:nvPr/>
        </p:nvSpPr>
        <p:spPr>
          <a:xfrm>
            <a:off x="8002838" y="4442743"/>
            <a:ext cx="3595604" cy="1938992"/>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&gt; 50% Reflections</a:t>
            </a:r>
          </a:p>
          <a:p>
            <a:pPr marL="285750" indent="-285750">
              <a:buFont typeface="Wingdings" panose="05000000000000000000" pitchFamily="2" charset="2"/>
              <a:buChar char="Ø"/>
            </a:pPr>
            <a:r>
              <a:rPr lang="en-US" sz="2400" dirty="0"/>
              <a:t>30% Open-Questions</a:t>
            </a:r>
          </a:p>
          <a:p>
            <a:pPr marL="285750" indent="-285750">
              <a:buFont typeface="Wingdings" panose="05000000000000000000" pitchFamily="2" charset="2"/>
              <a:buChar char="Ø"/>
            </a:pPr>
            <a:r>
              <a:rPr lang="en-US" sz="2400" dirty="0"/>
              <a:t>A few affirmations and summaries.</a:t>
            </a:r>
          </a:p>
          <a:p>
            <a:pPr marL="285750" indent="-285750">
              <a:buFont typeface="Wingdings" panose="05000000000000000000" pitchFamily="2" charset="2"/>
              <a:buChar char="Ø"/>
            </a:pPr>
            <a:r>
              <a:rPr lang="en-US" sz="2400" dirty="0"/>
              <a:t>O-R-R</a:t>
            </a:r>
          </a:p>
        </p:txBody>
      </p:sp>
    </p:spTree>
    <p:extLst>
      <p:ext uri="{BB962C8B-B14F-4D97-AF65-F5344CB8AC3E}">
        <p14:creationId xmlns:p14="http://schemas.microsoft.com/office/powerpoint/2010/main" val="42213390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5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6">
                                            <p:txEl>
                                              <p:pRg st="0" end="0"/>
                                            </p:txEl>
                                          </p:spTgt>
                                        </p:tgtEl>
                                        <p:attrNameLst>
                                          <p:attrName>style.visibility</p:attrName>
                                        </p:attrNameLst>
                                      </p:cBhvr>
                                      <p:to>
                                        <p:strVal val="visible"/>
                                      </p:to>
                                    </p:set>
                                    <p:animEffect transition="in" filter="fade">
                                      <p:cBhvr>
                                        <p:cTn id="12" dur="500"/>
                                        <p:tgtEl>
                                          <p:spTgt spid="3379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796">
                                            <p:txEl>
                                              <p:pRg st="2" end="2"/>
                                            </p:txEl>
                                          </p:spTgt>
                                        </p:tgtEl>
                                        <p:attrNameLst>
                                          <p:attrName>style.visibility</p:attrName>
                                        </p:attrNameLst>
                                      </p:cBhvr>
                                      <p:to>
                                        <p:strVal val="visible"/>
                                      </p:to>
                                    </p:set>
                                    <p:animEffect transition="in" filter="fade">
                                      <p:cBhvr>
                                        <p:cTn id="17" dur="500"/>
                                        <p:tgtEl>
                                          <p:spTgt spid="3379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796">
                                            <p:txEl>
                                              <p:pRg st="4" end="4"/>
                                            </p:txEl>
                                          </p:spTgt>
                                        </p:tgtEl>
                                        <p:attrNameLst>
                                          <p:attrName>style.visibility</p:attrName>
                                        </p:attrNameLst>
                                      </p:cBhvr>
                                      <p:to>
                                        <p:strVal val="visible"/>
                                      </p:to>
                                    </p:set>
                                    <p:animEffect transition="in" filter="fade">
                                      <p:cBhvr>
                                        <p:cTn id="22" dur="500"/>
                                        <p:tgtEl>
                                          <p:spTgt spid="33796">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796">
                                            <p:txEl>
                                              <p:pRg st="6" end="6"/>
                                            </p:txEl>
                                          </p:spTgt>
                                        </p:tgtEl>
                                        <p:attrNameLst>
                                          <p:attrName>style.visibility</p:attrName>
                                        </p:attrNameLst>
                                      </p:cBhvr>
                                      <p:to>
                                        <p:strVal val="visible"/>
                                      </p:to>
                                    </p:set>
                                    <p:animEffect transition="in" filter="fade">
                                      <p:cBhvr>
                                        <p:cTn id="27" dur="500"/>
                                        <p:tgtEl>
                                          <p:spTgt spid="3379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le 1">
            <a:extLst>
              <a:ext uri="{FF2B5EF4-FFF2-40B4-BE49-F238E27FC236}">
                <a16:creationId xmlns:a16="http://schemas.microsoft.com/office/drawing/2014/main" id="{406DDB4A-9F4D-3247-B80B-F9BD911D278F}"/>
              </a:ext>
            </a:extLst>
          </p:cNvPr>
          <p:cNvSpPr>
            <a:spLocks noGrp="1" noChangeArrowheads="1"/>
          </p:cNvSpPr>
          <p:nvPr>
            <p:ph type="title"/>
          </p:nvPr>
        </p:nvSpPr>
        <p:spPr/>
        <p:txBody>
          <a:bodyPr/>
          <a:lstStyle/>
          <a:p>
            <a:r>
              <a:rPr lang="en-US" altLang="en-US" dirty="0">
                <a:ea typeface="ＭＳ Ｐゴシック" panose="020B0600070205080204" pitchFamily="34" charset="-128"/>
              </a:rPr>
              <a:t>Affirmations</a:t>
            </a:r>
          </a:p>
        </p:txBody>
      </p:sp>
      <p:sp>
        <p:nvSpPr>
          <p:cNvPr id="198658" name="Content Placeholder 2">
            <a:extLst>
              <a:ext uri="{FF2B5EF4-FFF2-40B4-BE49-F238E27FC236}">
                <a16:creationId xmlns:a16="http://schemas.microsoft.com/office/drawing/2014/main" id="{45B5464B-FC44-2444-BFB2-A4E619ADDE76}"/>
              </a:ext>
            </a:extLst>
          </p:cNvPr>
          <p:cNvSpPr>
            <a:spLocks noGrp="1" noChangeArrowheads="1"/>
          </p:cNvSpPr>
          <p:nvPr>
            <p:ph idx="1"/>
          </p:nvPr>
        </p:nvSpPr>
        <p:spPr/>
        <p:txBody>
          <a:bodyPr/>
          <a:lstStyle/>
          <a:p>
            <a:r>
              <a:rPr lang="en-US" altLang="en-US" dirty="0">
                <a:ea typeface="ＭＳ Ｐゴシック" panose="020B0600070205080204" pitchFamily="34" charset="-128"/>
              </a:rPr>
              <a:t>Affirmations are statements that recognize client strengths and acknowledge behaviors that lead in the direction of </a:t>
            </a:r>
            <a:r>
              <a:rPr lang="en-US" altLang="en-US" b="1" dirty="0">
                <a:ea typeface="ＭＳ Ｐゴシック" panose="020B0600070205080204" pitchFamily="34" charset="-128"/>
              </a:rPr>
              <a:t>positive change</a:t>
            </a:r>
            <a:r>
              <a:rPr lang="en-US" altLang="en-US" dirty="0">
                <a:ea typeface="ＭＳ Ｐゴシック" panose="020B0600070205080204" pitchFamily="34" charset="-128"/>
              </a:rPr>
              <a:t>, no matter how big or small.</a:t>
            </a:r>
          </a:p>
          <a:p>
            <a:r>
              <a:rPr lang="en-US" altLang="en-US" dirty="0">
                <a:ea typeface="ＭＳ Ｐゴシック" panose="020B0600070205080204" pitchFamily="34" charset="-128"/>
              </a:rPr>
              <a:t>Affirmations build confidence in one’s ability to change. </a:t>
            </a:r>
          </a:p>
          <a:p>
            <a:pPr lvl="1"/>
            <a:r>
              <a:rPr lang="en-US" altLang="en-US" dirty="0">
                <a:ea typeface="ＭＳ Ｐゴシック" panose="020B0600070205080204" pitchFamily="34" charset="-128"/>
              </a:rPr>
              <a:t>Communicate “You are already moving toward health/growth.”</a:t>
            </a:r>
          </a:p>
          <a:p>
            <a:r>
              <a:rPr lang="en-US" altLang="en-US" dirty="0">
                <a:ea typeface="ＭＳ Ｐゴシック" panose="020B0600070205080204" pitchFamily="34" charset="-128"/>
              </a:rPr>
              <a:t>Affirmations typically sound like compliments.</a:t>
            </a:r>
          </a:p>
          <a:p>
            <a:r>
              <a:rPr lang="en-US" altLang="en-US" dirty="0">
                <a:ea typeface="ＭＳ Ｐゴシック" panose="020B0600070205080204" pitchFamily="34" charset="-128"/>
              </a:rPr>
              <a:t>To be effective, Affirmations must be genuine.</a:t>
            </a:r>
          </a:p>
        </p:txBody>
      </p:sp>
    </p:spTree>
    <p:extLst>
      <p:ext uri="{BB962C8B-B14F-4D97-AF65-F5344CB8AC3E}">
        <p14:creationId xmlns:p14="http://schemas.microsoft.com/office/powerpoint/2010/main" val="42583653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itle 1">
            <a:extLst>
              <a:ext uri="{FF2B5EF4-FFF2-40B4-BE49-F238E27FC236}">
                <a16:creationId xmlns:a16="http://schemas.microsoft.com/office/drawing/2014/main" id="{A08EFF8B-71BC-8648-965A-6917D2AE4201}"/>
              </a:ext>
            </a:extLst>
          </p:cNvPr>
          <p:cNvSpPr>
            <a:spLocks noGrp="1" noChangeArrowheads="1"/>
          </p:cNvSpPr>
          <p:nvPr>
            <p:ph type="title"/>
          </p:nvPr>
        </p:nvSpPr>
        <p:spPr/>
        <p:txBody>
          <a:bodyPr/>
          <a:lstStyle/>
          <a:p>
            <a:r>
              <a:rPr lang="en-US" altLang="en-US" dirty="0">
                <a:ea typeface="ＭＳ Ｐゴシック" panose="020B0600070205080204" pitchFamily="34" charset="-128"/>
              </a:rPr>
              <a:t>Examples of Affirmations</a:t>
            </a:r>
          </a:p>
        </p:txBody>
      </p:sp>
      <p:sp>
        <p:nvSpPr>
          <p:cNvPr id="199682" name="Content Placeholder 2">
            <a:extLst>
              <a:ext uri="{FF2B5EF4-FFF2-40B4-BE49-F238E27FC236}">
                <a16:creationId xmlns:a16="http://schemas.microsoft.com/office/drawing/2014/main" id="{029E642B-CFDA-E444-BE6A-17E015057EC6}"/>
              </a:ext>
            </a:extLst>
          </p:cNvPr>
          <p:cNvSpPr>
            <a:spLocks noGrp="1" noChangeArrowheads="1"/>
          </p:cNvSpPr>
          <p:nvPr>
            <p:ph idx="1"/>
          </p:nvPr>
        </p:nvSpPr>
        <p:spPr>
          <a:xfrm>
            <a:off x="1676400" y="1809583"/>
            <a:ext cx="10515600" cy="4351338"/>
          </a:xfrm>
        </p:spPr>
        <p:txBody>
          <a:bodyPr/>
          <a:lstStyle/>
          <a:p>
            <a:r>
              <a:rPr lang="en-US" altLang="en-US" dirty="0">
                <a:ea typeface="ＭＳ Ｐゴシック" panose="020B0600070205080204" pitchFamily="34" charset="-128"/>
              </a:rPr>
              <a:t>You had to do a lot of work to get here today.</a:t>
            </a:r>
          </a:p>
          <a:p>
            <a:r>
              <a:rPr lang="en-US" altLang="en-US" dirty="0">
                <a:ea typeface="ＭＳ Ｐゴシック" panose="020B0600070205080204" pitchFamily="34" charset="-128"/>
              </a:rPr>
              <a:t>You have learned a lot about the system.</a:t>
            </a:r>
          </a:p>
          <a:p>
            <a:r>
              <a:rPr lang="en-US" altLang="en-US" dirty="0">
                <a:ea typeface="ＭＳ Ｐゴシック" panose="020B0600070205080204" pitchFamily="34" charset="-128"/>
              </a:rPr>
              <a:t>You are clearly a very resourceful person.</a:t>
            </a:r>
          </a:p>
          <a:p>
            <a:r>
              <a:rPr lang="en-US" altLang="en-US" dirty="0">
                <a:ea typeface="ＭＳ Ｐゴシック" panose="020B0600070205080204" pitchFamily="34" charset="-128"/>
              </a:rPr>
              <a:t>You are willing to work hard to get results.</a:t>
            </a:r>
          </a:p>
          <a:p>
            <a:r>
              <a:rPr lang="en-US" altLang="en-US" dirty="0">
                <a:ea typeface="ＭＳ Ｐゴシック" panose="020B0600070205080204" pitchFamily="34" charset="-128"/>
              </a:rPr>
              <a:t>You hold yourself to high standards.</a:t>
            </a:r>
          </a:p>
          <a:p>
            <a:r>
              <a:rPr lang="en-US" altLang="en-US" dirty="0">
                <a:ea typeface="ＭＳ Ｐゴシック" panose="020B0600070205080204" pitchFamily="34" charset="-128"/>
              </a:rPr>
              <a:t>You have a deep understanding of your illness.</a:t>
            </a:r>
          </a:p>
          <a:p>
            <a:r>
              <a:rPr lang="en-US" altLang="en-US" i="1" dirty="0">
                <a:ea typeface="ＭＳ Ｐゴシック" panose="020B0600070205080204" pitchFamily="34" charset="-128"/>
              </a:rPr>
              <a:t>It really looks to me like you are going to succeed.</a:t>
            </a:r>
          </a:p>
          <a:p>
            <a:r>
              <a:rPr lang="en-US" altLang="en-US" i="1" dirty="0">
                <a:ea typeface="ＭＳ Ｐゴシック" panose="020B0600070205080204" pitchFamily="34" charset="-128"/>
              </a:rPr>
              <a:t>I can see that you are already making changes.</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974816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77E0B-CB77-4BD0-8FE3-71E544D4B618}"/>
              </a:ext>
            </a:extLst>
          </p:cNvPr>
          <p:cNvSpPr>
            <a:spLocks noGrp="1"/>
          </p:cNvSpPr>
          <p:nvPr>
            <p:ph type="title"/>
          </p:nvPr>
        </p:nvSpPr>
        <p:spPr/>
        <p:txBody>
          <a:bodyPr/>
          <a:lstStyle/>
          <a:p>
            <a:r>
              <a:rPr lang="en-US" dirty="0"/>
              <a:t>Affirmation vs Validation	</a:t>
            </a:r>
          </a:p>
        </p:txBody>
      </p:sp>
      <p:sp>
        <p:nvSpPr>
          <p:cNvPr id="3" name="Content Placeholder 2">
            <a:extLst>
              <a:ext uri="{FF2B5EF4-FFF2-40B4-BE49-F238E27FC236}">
                <a16:creationId xmlns:a16="http://schemas.microsoft.com/office/drawing/2014/main" id="{A0A71A5E-AD43-408E-AB8E-0211DA600425}"/>
              </a:ext>
            </a:extLst>
          </p:cNvPr>
          <p:cNvSpPr>
            <a:spLocks noGrp="1"/>
          </p:cNvSpPr>
          <p:nvPr>
            <p:ph idx="1"/>
          </p:nvPr>
        </p:nvSpPr>
        <p:spPr/>
        <p:txBody>
          <a:bodyPr/>
          <a:lstStyle/>
          <a:p>
            <a:r>
              <a:rPr lang="en-US" dirty="0"/>
              <a:t>Affirmations are always change-oriented</a:t>
            </a:r>
          </a:p>
          <a:p>
            <a:pPr lvl="1"/>
            <a:r>
              <a:rPr lang="en-US" dirty="0"/>
              <a:t>“Given how bad your depression is, I’m impressed you made it in to talk to me.”</a:t>
            </a:r>
          </a:p>
          <a:p>
            <a:r>
              <a:rPr lang="en-US" dirty="0"/>
              <a:t>Validations are often resistance- or sustain-oriented</a:t>
            </a:r>
          </a:p>
          <a:p>
            <a:pPr lvl="1"/>
            <a:r>
              <a:rPr lang="en-US" dirty="0"/>
              <a:t>“I can totally understand how your depression has kept you from getting out of bed this week.”</a:t>
            </a:r>
          </a:p>
        </p:txBody>
      </p:sp>
    </p:spTree>
    <p:extLst>
      <p:ext uri="{BB962C8B-B14F-4D97-AF65-F5344CB8AC3E}">
        <p14:creationId xmlns:p14="http://schemas.microsoft.com/office/powerpoint/2010/main" val="1195397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4A2B4C-1F91-DF4B-8E42-D4865838A87B}"/>
              </a:ext>
            </a:extLst>
          </p:cNvPr>
          <p:cNvSpPr>
            <a:spLocks noGrp="1"/>
          </p:cNvSpPr>
          <p:nvPr>
            <p:ph type="title"/>
          </p:nvPr>
        </p:nvSpPr>
        <p:spPr/>
        <p:txBody>
          <a:bodyPr/>
          <a:lstStyle/>
          <a:p>
            <a:r>
              <a:rPr lang="en-US" b="1" dirty="0"/>
              <a:t>Essential Components/Characteristics of LR</a:t>
            </a:r>
          </a:p>
        </p:txBody>
      </p:sp>
      <p:sp>
        <p:nvSpPr>
          <p:cNvPr id="8" name="Content Placeholder 7">
            <a:extLst>
              <a:ext uri="{FF2B5EF4-FFF2-40B4-BE49-F238E27FC236}">
                <a16:creationId xmlns:a16="http://schemas.microsoft.com/office/drawing/2014/main" id="{DC7C0CFE-53DE-7740-B47C-32AFAE91769C}"/>
              </a:ext>
            </a:extLst>
          </p:cNvPr>
          <p:cNvSpPr>
            <a:spLocks noGrp="1"/>
          </p:cNvSpPr>
          <p:nvPr>
            <p:ph idx="1"/>
          </p:nvPr>
        </p:nvSpPr>
        <p:spPr/>
        <p:txBody>
          <a:bodyPr>
            <a:normAutofit/>
          </a:bodyPr>
          <a:lstStyle/>
          <a:p>
            <a:r>
              <a:rPr lang="en-US" dirty="0"/>
              <a:t>LR patients are previously known to the clinic/service</a:t>
            </a:r>
          </a:p>
          <a:p>
            <a:pPr marL="457200" lvl="1" indent="0">
              <a:buNone/>
            </a:pPr>
            <a:r>
              <a:rPr lang="en-US" dirty="0"/>
              <a:t>Rationale: don’t know medical status of unknown walk-ins</a:t>
            </a:r>
          </a:p>
          <a:p>
            <a:pPr lvl="1"/>
            <a:r>
              <a:rPr lang="en-US" dirty="0"/>
              <a:t>Violence risk: no on-site security for LR (culture of LR)</a:t>
            </a:r>
          </a:p>
          <a:p>
            <a:pPr lvl="1"/>
            <a:r>
              <a:rPr lang="en-US" dirty="0"/>
              <a:t>LR clinician has access to client medical records and forensic info prior to </a:t>
            </a:r>
            <a:r>
              <a:rPr lang="en-US" dirty="0" err="1"/>
              <a:t>tx</a:t>
            </a:r>
            <a:r>
              <a:rPr lang="en-US" dirty="0"/>
              <a:t> session in order to do </a:t>
            </a:r>
            <a:r>
              <a:rPr lang="en-US" dirty="0" err="1"/>
              <a:t>tx</a:t>
            </a:r>
            <a:r>
              <a:rPr lang="en-US" dirty="0"/>
              <a:t> planning and evaluate risk</a:t>
            </a:r>
          </a:p>
          <a:p>
            <a:pPr lvl="1"/>
            <a:r>
              <a:rPr lang="en-US" dirty="0"/>
              <a:t>Ability to link LR intervention with broader outpatient </a:t>
            </a:r>
            <a:r>
              <a:rPr lang="en-US" dirty="0" err="1"/>
              <a:t>tx</a:t>
            </a:r>
            <a:r>
              <a:rPr lang="en-US" dirty="0"/>
              <a:t> plan, as well as rehospitalization plan if needed</a:t>
            </a:r>
          </a:p>
          <a:p>
            <a:r>
              <a:rPr lang="en-US" dirty="0"/>
              <a:t>System for rapid, real-time communication between LR team members</a:t>
            </a:r>
          </a:p>
          <a:p>
            <a:pPr lvl="1"/>
            <a:r>
              <a:rPr lang="en-US" dirty="0"/>
              <a:t>Especially for rapid response at front-end referral AND support for clinician in session when risk is elevated (UT uses Microsoft Teams app)</a:t>
            </a:r>
          </a:p>
        </p:txBody>
      </p:sp>
      <p:pic>
        <p:nvPicPr>
          <p:cNvPr id="2050" name="Picture 2" descr="Academics Home | UT Health San Antonio">
            <a:extLst>
              <a:ext uri="{FF2B5EF4-FFF2-40B4-BE49-F238E27FC236}">
                <a16:creationId xmlns:a16="http://schemas.microsoft.com/office/drawing/2014/main" id="{F0BEBFA6-674D-0044-B2B0-6BB5D05D1D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2424" y="5845086"/>
            <a:ext cx="3059575" cy="1043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1311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B1FD1-8FFB-3640-827B-3086A28200A6}"/>
              </a:ext>
            </a:extLst>
          </p:cNvPr>
          <p:cNvSpPr>
            <a:spLocks noGrp="1"/>
          </p:cNvSpPr>
          <p:nvPr>
            <p:ph type="title"/>
          </p:nvPr>
        </p:nvSpPr>
        <p:spPr/>
        <p:txBody>
          <a:bodyPr/>
          <a:lstStyle/>
          <a:p>
            <a:r>
              <a:rPr lang="en-US" dirty="0"/>
              <a:t>From Engagement to Change Talk</a:t>
            </a:r>
          </a:p>
        </p:txBody>
      </p:sp>
      <p:sp>
        <p:nvSpPr>
          <p:cNvPr id="4" name="Right Triangle 3">
            <a:extLst>
              <a:ext uri="{FF2B5EF4-FFF2-40B4-BE49-F238E27FC236}">
                <a16:creationId xmlns:a16="http://schemas.microsoft.com/office/drawing/2014/main" id="{6550299A-EEA0-2E43-97C0-5D2F5BB5B0BE}"/>
              </a:ext>
            </a:extLst>
          </p:cNvPr>
          <p:cNvSpPr/>
          <p:nvPr/>
        </p:nvSpPr>
        <p:spPr>
          <a:xfrm rot="5400000">
            <a:off x="3853017" y="9440"/>
            <a:ext cx="3421748" cy="7191214"/>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Triangle 4">
            <a:extLst>
              <a:ext uri="{FF2B5EF4-FFF2-40B4-BE49-F238E27FC236}">
                <a16:creationId xmlns:a16="http://schemas.microsoft.com/office/drawing/2014/main" id="{4D960DB6-8319-5F46-AD5D-93375B57FEAC}"/>
              </a:ext>
            </a:extLst>
          </p:cNvPr>
          <p:cNvSpPr/>
          <p:nvPr/>
        </p:nvSpPr>
        <p:spPr>
          <a:xfrm rot="16200000">
            <a:off x="3961507" y="-6058"/>
            <a:ext cx="3421748" cy="7222209"/>
          </a:xfrm>
          <a:prstGeom prst="r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83CD42DF-5648-B744-9ECB-65C6B977E170}"/>
              </a:ext>
            </a:extLst>
          </p:cNvPr>
          <p:cNvCxnSpPr/>
          <p:nvPr/>
        </p:nvCxnSpPr>
        <p:spPr>
          <a:xfrm>
            <a:off x="1875295" y="5563892"/>
            <a:ext cx="7516678"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486FC2B-B22D-A24F-A035-3B48B29C80EA}"/>
              </a:ext>
            </a:extLst>
          </p:cNvPr>
          <p:cNvSpPr txBox="1"/>
          <p:nvPr/>
        </p:nvSpPr>
        <p:spPr>
          <a:xfrm>
            <a:off x="4672739" y="5600696"/>
            <a:ext cx="2570537" cy="584775"/>
          </a:xfrm>
          <a:prstGeom prst="rect">
            <a:avLst/>
          </a:prstGeom>
          <a:noFill/>
        </p:spPr>
        <p:txBody>
          <a:bodyPr wrap="square" rtlCol="0">
            <a:spAutoFit/>
          </a:bodyPr>
          <a:lstStyle/>
          <a:p>
            <a:r>
              <a:rPr lang="en-US" sz="3200" dirty="0"/>
              <a:t>Time/Rapport</a:t>
            </a:r>
          </a:p>
        </p:txBody>
      </p:sp>
      <p:sp>
        <p:nvSpPr>
          <p:cNvPr id="9" name="TextBox 8">
            <a:extLst>
              <a:ext uri="{FF2B5EF4-FFF2-40B4-BE49-F238E27FC236}">
                <a16:creationId xmlns:a16="http://schemas.microsoft.com/office/drawing/2014/main" id="{33214728-30B4-CA4C-9424-BD3906AF2B7E}"/>
              </a:ext>
            </a:extLst>
          </p:cNvPr>
          <p:cNvSpPr txBox="1"/>
          <p:nvPr/>
        </p:nvSpPr>
        <p:spPr>
          <a:xfrm>
            <a:off x="5122190" y="3572991"/>
            <a:ext cx="3859078" cy="1569660"/>
          </a:xfrm>
          <a:prstGeom prst="rect">
            <a:avLst/>
          </a:prstGeom>
          <a:noFill/>
        </p:spPr>
        <p:txBody>
          <a:bodyPr wrap="square" rtlCol="0">
            <a:spAutoFit/>
          </a:bodyPr>
          <a:lstStyle/>
          <a:p>
            <a:pPr algn="ctr"/>
            <a:r>
              <a:rPr lang="en-US" sz="3200" dirty="0"/>
              <a:t>Evoke &amp; Affirm</a:t>
            </a:r>
          </a:p>
          <a:p>
            <a:pPr algn="ctr"/>
            <a:r>
              <a:rPr lang="en-US" sz="3200" b="1" dirty="0"/>
              <a:t>Change Talk </a:t>
            </a:r>
            <a:r>
              <a:rPr lang="en-US" sz="3200" dirty="0"/>
              <a:t>to motivate</a:t>
            </a:r>
          </a:p>
        </p:txBody>
      </p:sp>
      <p:sp>
        <p:nvSpPr>
          <p:cNvPr id="10" name="TextBox 9">
            <a:extLst>
              <a:ext uri="{FF2B5EF4-FFF2-40B4-BE49-F238E27FC236}">
                <a16:creationId xmlns:a16="http://schemas.microsoft.com/office/drawing/2014/main" id="{49E8B274-4978-EC40-922B-3170BF5BFC66}"/>
              </a:ext>
            </a:extLst>
          </p:cNvPr>
          <p:cNvSpPr txBox="1"/>
          <p:nvPr/>
        </p:nvSpPr>
        <p:spPr>
          <a:xfrm>
            <a:off x="2061275" y="2201705"/>
            <a:ext cx="3882325" cy="1569660"/>
          </a:xfrm>
          <a:prstGeom prst="rect">
            <a:avLst/>
          </a:prstGeom>
          <a:noFill/>
        </p:spPr>
        <p:txBody>
          <a:bodyPr wrap="square" rtlCol="0">
            <a:spAutoFit/>
          </a:bodyPr>
          <a:lstStyle/>
          <a:p>
            <a:pPr algn="ctr"/>
            <a:r>
              <a:rPr lang="en-US" sz="3200" dirty="0"/>
              <a:t>Evoke &amp; Validate </a:t>
            </a:r>
          </a:p>
          <a:p>
            <a:pPr algn="ctr"/>
            <a:r>
              <a:rPr lang="en-US" sz="3200" b="1" dirty="0"/>
              <a:t>Sustain Talk</a:t>
            </a:r>
          </a:p>
          <a:p>
            <a:pPr algn="ctr"/>
            <a:r>
              <a:rPr lang="en-US" sz="3200" dirty="0"/>
              <a:t>to engage</a:t>
            </a:r>
          </a:p>
        </p:txBody>
      </p:sp>
      <p:cxnSp>
        <p:nvCxnSpPr>
          <p:cNvPr id="11" name="Straight Arrow Connector 10">
            <a:extLst>
              <a:ext uri="{FF2B5EF4-FFF2-40B4-BE49-F238E27FC236}">
                <a16:creationId xmlns:a16="http://schemas.microsoft.com/office/drawing/2014/main" id="{63C86199-7101-1C48-9A23-17B36C7FBCE6}"/>
              </a:ext>
            </a:extLst>
          </p:cNvPr>
          <p:cNvCxnSpPr>
            <a:cxnSpLocks/>
          </p:cNvCxnSpPr>
          <p:nvPr/>
        </p:nvCxnSpPr>
        <p:spPr>
          <a:xfrm flipV="1">
            <a:off x="1875295" y="1942034"/>
            <a:ext cx="0" cy="3658662"/>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9FF5253-FB15-CC44-8F00-1FBA107EB4DE}"/>
              </a:ext>
            </a:extLst>
          </p:cNvPr>
          <p:cNvSpPr txBox="1"/>
          <p:nvPr/>
        </p:nvSpPr>
        <p:spPr>
          <a:xfrm rot="16200000">
            <a:off x="228161" y="3374315"/>
            <a:ext cx="2895476" cy="584775"/>
          </a:xfrm>
          <a:prstGeom prst="rect">
            <a:avLst/>
          </a:prstGeom>
          <a:noFill/>
        </p:spPr>
        <p:txBody>
          <a:bodyPr wrap="square" rtlCol="0">
            <a:spAutoFit/>
          </a:bodyPr>
          <a:lstStyle/>
          <a:p>
            <a:r>
              <a:rPr lang="en-US" sz="3200" dirty="0"/>
              <a:t>Amount of Talk</a:t>
            </a:r>
          </a:p>
        </p:txBody>
      </p:sp>
    </p:spTree>
    <p:extLst>
      <p:ext uri="{BB962C8B-B14F-4D97-AF65-F5344CB8AC3E}">
        <p14:creationId xmlns:p14="http://schemas.microsoft.com/office/powerpoint/2010/main" val="17519201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6694B6-B5E8-8E45-95D4-3AB660507C2E}"/>
              </a:ext>
            </a:extLst>
          </p:cNvPr>
          <p:cNvSpPr>
            <a:spLocks noGrp="1"/>
          </p:cNvSpPr>
          <p:nvPr>
            <p:ph type="title" idx="4294967295"/>
          </p:nvPr>
        </p:nvSpPr>
        <p:spPr>
          <a:xfrm>
            <a:off x="0" y="1709738"/>
            <a:ext cx="10515600" cy="4060825"/>
          </a:xfrm>
        </p:spPr>
        <p:txBody>
          <a:bodyPr>
            <a:normAutofit fontScale="90000"/>
          </a:bodyPr>
          <a:lstStyle/>
          <a:p>
            <a:pPr algn="ctr"/>
            <a:r>
              <a:rPr lang="en-US" sz="6000" dirty="0">
                <a:solidFill>
                  <a:schemeClr val="bg1"/>
                </a:solidFill>
                <a:latin typeface="Calibri" panose="020F0502020204030204" pitchFamily="34" charset="0"/>
                <a:cs typeface="Calibri" panose="020F0502020204030204" pitchFamily="34" charset="0"/>
              </a:rPr>
              <a:t>Giving Information with</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Elicit-Provide-Elicit</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E-P-E </a:t>
            </a:r>
            <a:br>
              <a:rPr lang="en-US" dirty="0"/>
            </a:br>
            <a:br>
              <a:rPr lang="en-US" dirty="0"/>
            </a:br>
            <a:br>
              <a:rPr lang="en-US" dirty="0"/>
            </a:br>
            <a:r>
              <a:rPr lang="en-US" sz="2400" b="0" i="0" dirty="0">
                <a:solidFill>
                  <a:srgbClr val="202124"/>
                </a:solidFill>
                <a:effectLst/>
                <a:latin typeface="Roboto"/>
              </a:rPr>
              <a:t>“I have come to feel that the only </a:t>
            </a:r>
            <a:r>
              <a:rPr lang="en-US" sz="2400" b="1" i="0" dirty="0">
                <a:solidFill>
                  <a:srgbClr val="202124"/>
                </a:solidFill>
                <a:effectLst/>
                <a:latin typeface="Roboto"/>
              </a:rPr>
              <a:t>learning</a:t>
            </a:r>
            <a:r>
              <a:rPr lang="en-US" sz="2400" b="0" i="0" dirty="0">
                <a:solidFill>
                  <a:srgbClr val="202124"/>
                </a:solidFill>
                <a:effectLst/>
                <a:latin typeface="Roboto"/>
              </a:rPr>
              <a:t> which significantly influences behavior is </a:t>
            </a:r>
            <a:r>
              <a:rPr lang="en-US" sz="2400" b="1" i="0" dirty="0">
                <a:solidFill>
                  <a:srgbClr val="202124"/>
                </a:solidFill>
                <a:effectLst/>
                <a:latin typeface="Roboto"/>
              </a:rPr>
              <a:t>self-discovered</a:t>
            </a:r>
            <a:r>
              <a:rPr lang="en-US" sz="2400" b="0" i="0" dirty="0">
                <a:solidFill>
                  <a:srgbClr val="202124"/>
                </a:solidFill>
                <a:effectLst/>
                <a:latin typeface="Roboto"/>
              </a:rPr>
              <a:t>, </a:t>
            </a:r>
            <a:r>
              <a:rPr lang="en-US" sz="2400" b="1" i="0" dirty="0">
                <a:solidFill>
                  <a:srgbClr val="202124"/>
                </a:solidFill>
                <a:effectLst/>
                <a:latin typeface="Roboto"/>
              </a:rPr>
              <a:t>self</a:t>
            </a:r>
            <a:r>
              <a:rPr lang="en-US" sz="2400" b="0" i="0" dirty="0">
                <a:solidFill>
                  <a:srgbClr val="202124"/>
                </a:solidFill>
                <a:effectLst/>
                <a:latin typeface="Roboto"/>
              </a:rPr>
              <a:t>-</a:t>
            </a:r>
            <a:r>
              <a:rPr lang="en-US" sz="2400" b="1" i="0" dirty="0">
                <a:solidFill>
                  <a:srgbClr val="202124"/>
                </a:solidFill>
                <a:effectLst/>
                <a:latin typeface="Roboto"/>
              </a:rPr>
              <a:t>appropriated learning</a:t>
            </a:r>
            <a:r>
              <a:rPr lang="en-US" sz="2400" b="0" i="0" dirty="0">
                <a:solidFill>
                  <a:srgbClr val="202124"/>
                </a:solidFill>
                <a:effectLst/>
                <a:latin typeface="Roboto"/>
              </a:rPr>
              <a:t>.”    -Carl Rogers</a:t>
            </a:r>
            <a:br>
              <a:rPr lang="en-US" sz="6000" b="0" i="0" dirty="0">
                <a:solidFill>
                  <a:srgbClr val="202124"/>
                </a:solidFill>
                <a:effectLst/>
                <a:latin typeface="Roboto"/>
              </a:rPr>
            </a:br>
            <a:endParaRPr lang="en-US" dirty="0"/>
          </a:p>
        </p:txBody>
      </p:sp>
    </p:spTree>
    <p:extLst>
      <p:ext uri="{BB962C8B-B14F-4D97-AF65-F5344CB8AC3E}">
        <p14:creationId xmlns:p14="http://schemas.microsoft.com/office/powerpoint/2010/main" val="297526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97BE2-959C-9D41-9411-A9F1D2A77EA2}"/>
              </a:ext>
            </a:extLst>
          </p:cNvPr>
          <p:cNvSpPr>
            <a:spLocks noGrp="1"/>
          </p:cNvSpPr>
          <p:nvPr>
            <p:ph type="title"/>
          </p:nvPr>
        </p:nvSpPr>
        <p:spPr/>
        <p:txBody>
          <a:bodyPr/>
          <a:lstStyle/>
          <a:p>
            <a:r>
              <a:rPr lang="en-US" dirty="0"/>
              <a:t>Elicit-Provide-Elicit  (E-P-E)	</a:t>
            </a:r>
          </a:p>
        </p:txBody>
      </p:sp>
      <p:sp>
        <p:nvSpPr>
          <p:cNvPr id="3" name="Content Placeholder 2">
            <a:extLst>
              <a:ext uri="{FF2B5EF4-FFF2-40B4-BE49-F238E27FC236}">
                <a16:creationId xmlns:a16="http://schemas.microsoft.com/office/drawing/2014/main" id="{411A5BBA-CC63-BC42-958E-59BA96729FF3}"/>
              </a:ext>
            </a:extLst>
          </p:cNvPr>
          <p:cNvSpPr>
            <a:spLocks noGrp="1"/>
          </p:cNvSpPr>
          <p:nvPr>
            <p:ph idx="1"/>
          </p:nvPr>
        </p:nvSpPr>
        <p:spPr>
          <a:xfrm>
            <a:off x="838200" y="1539875"/>
            <a:ext cx="10515600" cy="4351338"/>
          </a:xfrm>
        </p:spPr>
        <p:txBody>
          <a:bodyPr>
            <a:normAutofit fontScale="92500" lnSpcReduction="20000"/>
          </a:bodyPr>
          <a:lstStyle/>
          <a:p>
            <a:pPr marL="0" indent="0">
              <a:buNone/>
            </a:pPr>
            <a:r>
              <a:rPr lang="en-US" dirty="0"/>
              <a:t>Whenever you want to give information:</a:t>
            </a:r>
          </a:p>
          <a:p>
            <a:pPr marL="0" indent="0">
              <a:buNone/>
            </a:pPr>
            <a:endParaRPr lang="en-US" sz="600" dirty="0"/>
          </a:p>
          <a:p>
            <a:pPr marL="514350" indent="-514350">
              <a:buFont typeface="+mj-lt"/>
              <a:buAutoNum type="arabicPeriod"/>
            </a:pPr>
            <a:r>
              <a:rPr lang="en-US" dirty="0"/>
              <a:t>Ask what the client knows about the topic:</a:t>
            </a:r>
          </a:p>
          <a:p>
            <a:pPr marL="0" indent="0">
              <a:buNone/>
            </a:pPr>
            <a:r>
              <a:rPr lang="en-US" i="1" dirty="0"/>
              <a:t>       ”What do you already know about what I can help you with?”</a:t>
            </a:r>
          </a:p>
          <a:p>
            <a:pPr marL="0" indent="0">
              <a:buNone/>
            </a:pPr>
            <a:r>
              <a:rPr lang="en-US" i="1" dirty="0"/>
              <a:t>       “Tell me what you’ve learned about panic attacks.”</a:t>
            </a:r>
          </a:p>
          <a:p>
            <a:pPr marL="514350" indent="-514350">
              <a:buAutoNum type="arabicPeriod" startAt="2"/>
            </a:pPr>
            <a:r>
              <a:rPr lang="en-US" b="1" dirty="0"/>
              <a:t>Get permission </a:t>
            </a:r>
            <a:r>
              <a:rPr lang="en-US" dirty="0"/>
              <a:t>to share information. Focus on client’s interest if possible.</a:t>
            </a:r>
          </a:p>
          <a:p>
            <a:pPr marL="457200" lvl="1" indent="0">
              <a:buNone/>
            </a:pPr>
            <a:r>
              <a:rPr lang="en-US" dirty="0"/>
              <a:t>	</a:t>
            </a:r>
            <a:r>
              <a:rPr lang="en-US" sz="2800" dirty="0"/>
              <a:t>“Can I share….”</a:t>
            </a:r>
          </a:p>
          <a:p>
            <a:pPr marL="0" indent="0">
              <a:buNone/>
            </a:pPr>
            <a:r>
              <a:rPr lang="en-US" dirty="0"/>
              <a:t>	“What else would you like to know about smoking?”</a:t>
            </a:r>
          </a:p>
          <a:p>
            <a:pPr marL="0" indent="0">
              <a:buNone/>
            </a:pPr>
            <a:r>
              <a:rPr lang="en-US" dirty="0"/>
              <a:t>3.  Provide the info, emphasizing that client can take it or leave it.</a:t>
            </a:r>
          </a:p>
          <a:p>
            <a:pPr marL="0" indent="0">
              <a:buNone/>
            </a:pPr>
            <a:r>
              <a:rPr lang="en-US" dirty="0"/>
              <a:t>4.  Ask what they think about the info you gave them.</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073582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D38C1-5149-5D41-BEA5-3B80DD2AD871}"/>
              </a:ext>
            </a:extLst>
          </p:cNvPr>
          <p:cNvSpPr>
            <a:spLocks noGrp="1"/>
          </p:cNvSpPr>
          <p:nvPr>
            <p:ph type="title"/>
          </p:nvPr>
        </p:nvSpPr>
        <p:spPr/>
        <p:txBody>
          <a:bodyPr/>
          <a:lstStyle/>
          <a:p>
            <a:r>
              <a:rPr lang="en-US" dirty="0"/>
              <a:t>Get Permission to Give Information</a:t>
            </a:r>
          </a:p>
        </p:txBody>
      </p:sp>
      <p:sp>
        <p:nvSpPr>
          <p:cNvPr id="3" name="Content Placeholder 2">
            <a:extLst>
              <a:ext uri="{FF2B5EF4-FFF2-40B4-BE49-F238E27FC236}">
                <a16:creationId xmlns:a16="http://schemas.microsoft.com/office/drawing/2014/main" id="{5464EDDB-1E01-1540-B5E7-FD07D0C6513D}"/>
              </a:ext>
            </a:extLst>
          </p:cNvPr>
          <p:cNvSpPr>
            <a:spLocks noGrp="1"/>
          </p:cNvSpPr>
          <p:nvPr>
            <p:ph sz="half" idx="1"/>
          </p:nvPr>
        </p:nvSpPr>
        <p:spPr>
          <a:xfrm>
            <a:off x="552450" y="1825625"/>
            <a:ext cx="5467350" cy="4351338"/>
          </a:xfrm>
        </p:spPr>
        <p:txBody>
          <a:bodyPr>
            <a:normAutofit fontScale="77500" lnSpcReduction="20000"/>
          </a:bodyPr>
          <a:lstStyle/>
          <a:p>
            <a:pPr marL="0" indent="0">
              <a:buNone/>
            </a:pPr>
            <a:r>
              <a:rPr lang="en-US" dirty="0"/>
              <a:t>The person is more likely to hear and heed your advice if you have permission to give it.</a:t>
            </a:r>
          </a:p>
          <a:p>
            <a:pPr marL="0" indent="0">
              <a:buNone/>
            </a:pPr>
            <a:endParaRPr lang="en-US" sz="600" dirty="0"/>
          </a:p>
          <a:p>
            <a:pPr marL="0" indent="0">
              <a:buNone/>
            </a:pPr>
            <a:r>
              <a:rPr lang="en-US" b="1" dirty="0"/>
              <a:t>Three forms of permission:</a:t>
            </a:r>
          </a:p>
          <a:p>
            <a:pPr marL="0" indent="0">
              <a:buNone/>
            </a:pPr>
            <a:endParaRPr lang="en-US" sz="600" b="1" dirty="0"/>
          </a:p>
          <a:p>
            <a:pPr marL="0" indent="0">
              <a:buNone/>
            </a:pPr>
            <a:r>
              <a:rPr lang="en-US" b="1" dirty="0"/>
              <a:t>1. The client offers it </a:t>
            </a:r>
            <a:r>
              <a:rPr lang="en-US" dirty="0"/>
              <a:t>(e.g., asks for advice)</a:t>
            </a:r>
          </a:p>
          <a:p>
            <a:pPr marL="0" indent="0">
              <a:buNone/>
            </a:pPr>
            <a:r>
              <a:rPr lang="en-US" b="1" dirty="0"/>
              <a:t>2. You ask permission to give it</a:t>
            </a:r>
          </a:p>
          <a:p>
            <a:r>
              <a:rPr lang="en-US" i="1" dirty="0"/>
              <a:t>Would it be all right if 	I…? Would you like to hear…?</a:t>
            </a:r>
          </a:p>
          <a:p>
            <a:r>
              <a:rPr lang="en-US" i="1" dirty="0"/>
              <a:t>I could tell you some things other patients have done that worked. . .</a:t>
            </a:r>
          </a:p>
          <a:p>
            <a:pPr marL="0" indent="0">
              <a:buNone/>
            </a:pPr>
            <a:endParaRPr lang="en-US" i="1" dirty="0"/>
          </a:p>
          <a:p>
            <a:pPr marL="0" indent="0">
              <a:buNone/>
            </a:pPr>
            <a:endParaRPr lang="en-US" dirty="0"/>
          </a:p>
        </p:txBody>
      </p:sp>
      <p:sp>
        <p:nvSpPr>
          <p:cNvPr id="4" name="Content Placeholder 3">
            <a:extLst>
              <a:ext uri="{FF2B5EF4-FFF2-40B4-BE49-F238E27FC236}">
                <a16:creationId xmlns:a16="http://schemas.microsoft.com/office/drawing/2014/main" id="{A151D930-6198-1C40-82AD-B3AAB0DE513F}"/>
              </a:ext>
            </a:extLst>
          </p:cNvPr>
          <p:cNvSpPr>
            <a:spLocks noGrp="1"/>
          </p:cNvSpPr>
          <p:nvPr>
            <p:ph sz="half" idx="2"/>
          </p:nvPr>
        </p:nvSpPr>
        <p:spPr>
          <a:xfrm>
            <a:off x="6172200" y="1825625"/>
            <a:ext cx="5657850" cy="4351338"/>
          </a:xfrm>
        </p:spPr>
        <p:txBody>
          <a:bodyPr>
            <a:normAutofit fontScale="77500" lnSpcReduction="20000"/>
          </a:bodyPr>
          <a:lstStyle/>
          <a:p>
            <a:pPr marL="0" indent="0">
              <a:buNone/>
            </a:pPr>
            <a:r>
              <a:rPr lang="en-US" b="1" dirty="0"/>
              <a:t>3. You preface your advice with permission to disagree/disregard</a:t>
            </a:r>
          </a:p>
          <a:p>
            <a:pPr marL="0" indent="0">
              <a:buNone/>
            </a:pPr>
            <a:r>
              <a:rPr lang="en-US" i="1" dirty="0"/>
              <a:t>▪ This may or may not be important to you . . .</a:t>
            </a:r>
          </a:p>
          <a:p>
            <a:pPr marL="0" indent="0">
              <a:buNone/>
            </a:pPr>
            <a:r>
              <a:rPr lang="en-US" i="1" dirty="0"/>
              <a:t>▪ I don’t know if this will make sense to you . . .</a:t>
            </a:r>
          </a:p>
          <a:p>
            <a:pPr marL="0" indent="0">
              <a:buNone/>
            </a:pPr>
            <a:r>
              <a:rPr lang="en-US" i="1" dirty="0"/>
              <a:t>▪ You may not agree . . .</a:t>
            </a:r>
          </a:p>
          <a:p>
            <a:pPr marL="0" indent="0">
              <a:buNone/>
            </a:pPr>
            <a:r>
              <a:rPr lang="en-US" i="1" dirty="0"/>
              <a:t>▪ I don’t know how you’ll feel about this . . .</a:t>
            </a:r>
          </a:p>
          <a:p>
            <a:pPr marL="0" indent="0">
              <a:buNone/>
            </a:pPr>
            <a:r>
              <a:rPr lang="en-US" i="1" dirty="0"/>
              <a:t>▪ Tell me what you think of this . . .</a:t>
            </a:r>
          </a:p>
          <a:p>
            <a:pPr marL="0" indent="0">
              <a:buNone/>
            </a:pPr>
            <a:endParaRPr lang="en-US" dirty="0"/>
          </a:p>
          <a:p>
            <a:pPr marL="0" indent="0">
              <a:buNone/>
            </a:pPr>
            <a:r>
              <a:rPr lang="en-US" b="1" dirty="0"/>
              <a:t>It’s often better to offer several options, rather than suggesting only one.</a:t>
            </a:r>
          </a:p>
          <a:p>
            <a:pPr marL="0" indent="0">
              <a:buNone/>
            </a:pPr>
            <a:r>
              <a:rPr lang="en-US" b="1" dirty="0"/>
              <a:t>   </a:t>
            </a:r>
            <a:r>
              <a:rPr lang="en-US" i="1" dirty="0"/>
              <a:t>“There are a few things I’ve noticed can be   </a:t>
            </a:r>
          </a:p>
          <a:p>
            <a:pPr marL="0" indent="0">
              <a:buNone/>
            </a:pPr>
            <a:r>
              <a:rPr lang="en-US" i="1" dirty="0"/>
              <a:t>     helpful…”</a:t>
            </a:r>
            <a:endParaRPr lang="en-US" b="1" i="1" dirty="0"/>
          </a:p>
        </p:txBody>
      </p:sp>
    </p:spTree>
    <p:extLst>
      <p:ext uri="{BB962C8B-B14F-4D97-AF65-F5344CB8AC3E}">
        <p14:creationId xmlns:p14="http://schemas.microsoft.com/office/powerpoint/2010/main" val="34239955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9BEC5-6188-79CA-0581-F05422AC650C}"/>
              </a:ext>
            </a:extLst>
          </p:cNvPr>
          <p:cNvSpPr>
            <a:spLocks noGrp="1"/>
          </p:cNvSpPr>
          <p:nvPr>
            <p:ph type="title"/>
          </p:nvPr>
        </p:nvSpPr>
        <p:spPr>
          <a:xfrm>
            <a:off x="366713" y="387350"/>
            <a:ext cx="4347791" cy="1668917"/>
          </a:xfrm>
        </p:spPr>
        <p:txBody>
          <a:bodyPr/>
          <a:lstStyle/>
          <a:p>
            <a:r>
              <a:rPr lang="en-US" dirty="0"/>
              <a:t>Key Client Choice</a:t>
            </a:r>
          </a:p>
        </p:txBody>
      </p:sp>
      <p:sp>
        <p:nvSpPr>
          <p:cNvPr id="4" name="Oval 3">
            <a:extLst>
              <a:ext uri="{FF2B5EF4-FFF2-40B4-BE49-F238E27FC236}">
                <a16:creationId xmlns:a16="http://schemas.microsoft.com/office/drawing/2014/main" id="{86A1E513-C8F7-3D9C-7ACF-704049C10208}"/>
              </a:ext>
            </a:extLst>
          </p:cNvPr>
          <p:cNvSpPr/>
          <p:nvPr/>
        </p:nvSpPr>
        <p:spPr>
          <a:xfrm>
            <a:off x="5047013" y="580232"/>
            <a:ext cx="1721922" cy="1698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Client in LR</a:t>
            </a:r>
          </a:p>
        </p:txBody>
      </p:sp>
      <p:cxnSp>
        <p:nvCxnSpPr>
          <p:cNvPr id="6" name="Straight Arrow Connector 5">
            <a:extLst>
              <a:ext uri="{FF2B5EF4-FFF2-40B4-BE49-F238E27FC236}">
                <a16:creationId xmlns:a16="http://schemas.microsoft.com/office/drawing/2014/main" id="{A6604223-F3A2-A0F1-822D-F0EC94B20717}"/>
              </a:ext>
            </a:extLst>
          </p:cNvPr>
          <p:cNvCxnSpPr/>
          <p:nvPr/>
        </p:nvCxnSpPr>
        <p:spPr>
          <a:xfrm flipH="1">
            <a:off x="2776785" y="2056267"/>
            <a:ext cx="2398816" cy="21494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E1366C3-C342-9DF3-FAA2-05BE2433E7AB}"/>
              </a:ext>
            </a:extLst>
          </p:cNvPr>
          <p:cNvCxnSpPr>
            <a:cxnSpLocks/>
          </p:cNvCxnSpPr>
          <p:nvPr/>
        </p:nvCxnSpPr>
        <p:spPr>
          <a:xfrm>
            <a:off x="6583198" y="2056267"/>
            <a:ext cx="2289340" cy="21494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38C3E17-78E6-FAFF-EF77-557591B1FF92}"/>
              </a:ext>
            </a:extLst>
          </p:cNvPr>
          <p:cNvSpPr/>
          <p:nvPr/>
        </p:nvSpPr>
        <p:spPr>
          <a:xfrm>
            <a:off x="1195387" y="4420808"/>
            <a:ext cx="2462213" cy="207206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Use a Skill</a:t>
            </a:r>
          </a:p>
        </p:txBody>
      </p:sp>
      <p:sp>
        <p:nvSpPr>
          <p:cNvPr id="11" name="Rectangle 10">
            <a:extLst>
              <a:ext uri="{FF2B5EF4-FFF2-40B4-BE49-F238E27FC236}">
                <a16:creationId xmlns:a16="http://schemas.microsoft.com/office/drawing/2014/main" id="{B5DFB8DE-A27E-1F90-7B57-065AA055AFBA}"/>
              </a:ext>
            </a:extLst>
          </p:cNvPr>
          <p:cNvSpPr/>
          <p:nvPr/>
        </p:nvSpPr>
        <p:spPr>
          <a:xfrm>
            <a:off x="8420100" y="4376961"/>
            <a:ext cx="2462213" cy="2072067"/>
          </a:xfrm>
          <a:prstGeom prst="rect">
            <a:avLst/>
          </a:prstGeom>
          <a:solidFill>
            <a:srgbClr val="7030A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“Just Talk”</a:t>
            </a:r>
          </a:p>
        </p:txBody>
      </p:sp>
    </p:spTree>
    <p:extLst>
      <p:ext uri="{BB962C8B-B14F-4D97-AF65-F5344CB8AC3E}">
        <p14:creationId xmlns:p14="http://schemas.microsoft.com/office/powerpoint/2010/main" val="3959698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4A2B4C-1F91-DF4B-8E42-D4865838A87B}"/>
              </a:ext>
            </a:extLst>
          </p:cNvPr>
          <p:cNvSpPr>
            <a:spLocks noGrp="1"/>
          </p:cNvSpPr>
          <p:nvPr>
            <p:ph type="title"/>
          </p:nvPr>
        </p:nvSpPr>
        <p:spPr/>
        <p:txBody>
          <a:bodyPr/>
          <a:lstStyle/>
          <a:p>
            <a:r>
              <a:rPr lang="en-US" b="1" dirty="0"/>
              <a:t>Essential Components/Characteristics or LR</a:t>
            </a:r>
          </a:p>
        </p:txBody>
      </p:sp>
      <p:sp>
        <p:nvSpPr>
          <p:cNvPr id="8" name="Content Placeholder 7">
            <a:extLst>
              <a:ext uri="{FF2B5EF4-FFF2-40B4-BE49-F238E27FC236}">
                <a16:creationId xmlns:a16="http://schemas.microsoft.com/office/drawing/2014/main" id="{DC7C0CFE-53DE-7740-B47C-32AFAE91769C}"/>
              </a:ext>
            </a:extLst>
          </p:cNvPr>
          <p:cNvSpPr>
            <a:spLocks noGrp="1"/>
          </p:cNvSpPr>
          <p:nvPr>
            <p:ph idx="1"/>
          </p:nvPr>
        </p:nvSpPr>
        <p:spPr/>
        <p:txBody>
          <a:bodyPr>
            <a:normAutofit lnSpcReduction="10000"/>
          </a:bodyPr>
          <a:lstStyle/>
          <a:p>
            <a:r>
              <a:rPr lang="en-US" dirty="0"/>
              <a:t>Continual Growth Orientation of team members</a:t>
            </a:r>
          </a:p>
          <a:p>
            <a:pPr lvl="1"/>
            <a:r>
              <a:rPr lang="en-US" dirty="0"/>
              <a:t>Especially hard with licensed staff – black box/imposter problem</a:t>
            </a:r>
          </a:p>
          <a:p>
            <a:pPr lvl="1"/>
            <a:r>
              <a:rPr lang="en-US" dirty="0"/>
              <a:t>Solution – Culture, Reflective Training</a:t>
            </a:r>
          </a:p>
          <a:p>
            <a:pPr lvl="1"/>
            <a:endParaRPr lang="en-US" dirty="0"/>
          </a:p>
          <a:p>
            <a:r>
              <a:rPr lang="en-US" dirty="0"/>
              <a:t>Environmental Safety </a:t>
            </a:r>
          </a:p>
          <a:p>
            <a:pPr lvl="1"/>
            <a:r>
              <a:rPr lang="en-US" dirty="0"/>
              <a:t>Safe and easy access to LR</a:t>
            </a:r>
          </a:p>
          <a:p>
            <a:pPr lvl="1"/>
            <a:r>
              <a:rPr lang="en-US" dirty="0"/>
              <a:t>No sharp objects or any furniture/objects that can be used to engage in self-harm or use them to harm the clinician/staff</a:t>
            </a:r>
          </a:p>
          <a:p>
            <a:pPr lvl="1"/>
            <a:r>
              <a:rPr lang="en-US" dirty="0"/>
              <a:t>Cabinet to store notecards for CRP and DBT handouts/worksheets, as well as self-soothing tool kits</a:t>
            </a:r>
          </a:p>
          <a:p>
            <a:pPr lvl="1"/>
            <a:r>
              <a:rPr lang="en-US" dirty="0"/>
              <a:t>Etc..</a:t>
            </a:r>
          </a:p>
          <a:p>
            <a:pPr marL="457200" lvl="1" indent="0">
              <a:buNone/>
            </a:pPr>
            <a:endParaRPr lang="en-US" dirty="0">
              <a:solidFill>
                <a:schemeClr val="accent2"/>
              </a:solidFill>
            </a:endParaRPr>
          </a:p>
        </p:txBody>
      </p:sp>
      <p:pic>
        <p:nvPicPr>
          <p:cNvPr id="2050" name="Picture 2" descr="Academics Home | UT Health San Antonio">
            <a:extLst>
              <a:ext uri="{FF2B5EF4-FFF2-40B4-BE49-F238E27FC236}">
                <a16:creationId xmlns:a16="http://schemas.microsoft.com/office/drawing/2014/main" id="{F0BEBFA6-674D-0044-B2B0-6BB5D05D1D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2424" y="5845086"/>
            <a:ext cx="3059575" cy="1043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19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4A2B4C-1F91-DF4B-8E42-D4865838A87B}"/>
              </a:ext>
            </a:extLst>
          </p:cNvPr>
          <p:cNvSpPr>
            <a:spLocks noGrp="1"/>
          </p:cNvSpPr>
          <p:nvPr>
            <p:ph type="title"/>
          </p:nvPr>
        </p:nvSpPr>
        <p:spPr/>
        <p:txBody>
          <a:bodyPr/>
          <a:lstStyle/>
          <a:p>
            <a:r>
              <a:rPr lang="en-US" b="1" dirty="0"/>
              <a:t>Design and flow considerations</a:t>
            </a:r>
          </a:p>
        </p:txBody>
      </p:sp>
      <p:sp>
        <p:nvSpPr>
          <p:cNvPr id="8" name="Content Placeholder 7">
            <a:extLst>
              <a:ext uri="{FF2B5EF4-FFF2-40B4-BE49-F238E27FC236}">
                <a16:creationId xmlns:a16="http://schemas.microsoft.com/office/drawing/2014/main" id="{DC7C0CFE-53DE-7740-B47C-32AFAE91769C}"/>
              </a:ext>
            </a:extLst>
          </p:cNvPr>
          <p:cNvSpPr>
            <a:spLocks noGrp="1"/>
          </p:cNvSpPr>
          <p:nvPr>
            <p:ph idx="1"/>
          </p:nvPr>
        </p:nvSpPr>
        <p:spPr/>
        <p:txBody>
          <a:bodyPr>
            <a:normAutofit/>
          </a:bodyPr>
          <a:lstStyle/>
          <a:p>
            <a:r>
              <a:rPr lang="en-US" dirty="0"/>
              <a:t>Referral process, including role of non-clinicians</a:t>
            </a:r>
          </a:p>
          <a:p>
            <a:r>
              <a:rPr lang="en-US" dirty="0"/>
              <a:t>Hospitalization – refer to the pre-existing protocol</a:t>
            </a:r>
          </a:p>
        </p:txBody>
      </p:sp>
      <p:pic>
        <p:nvPicPr>
          <p:cNvPr id="2050" name="Picture 2" descr="Academics Home | UT Health San Antonio">
            <a:extLst>
              <a:ext uri="{FF2B5EF4-FFF2-40B4-BE49-F238E27FC236}">
                <a16:creationId xmlns:a16="http://schemas.microsoft.com/office/drawing/2014/main" id="{F0BEBFA6-674D-0044-B2B0-6BB5D05D1D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2424" y="5845086"/>
            <a:ext cx="3059575" cy="1043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607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8A99AF0-905B-914C-9611-9CA8D107F82E}"/>
              </a:ext>
            </a:extLst>
          </p:cNvPr>
          <p:cNvSpPr>
            <a:spLocks noGrp="1"/>
          </p:cNvSpPr>
          <p:nvPr>
            <p:ph type="ctrTitle"/>
          </p:nvPr>
        </p:nvSpPr>
        <p:spPr/>
        <p:txBody>
          <a:bodyPr/>
          <a:lstStyle/>
          <a:p>
            <a:r>
              <a:rPr lang="en-US" dirty="0"/>
              <a:t>Living Room at the UT Health Transitional Care Clinic (TCC)</a:t>
            </a:r>
          </a:p>
        </p:txBody>
      </p:sp>
      <p:pic>
        <p:nvPicPr>
          <p:cNvPr id="2050" name="Picture 2" descr="Academics Home | UT Health San Antonio">
            <a:extLst>
              <a:ext uri="{FF2B5EF4-FFF2-40B4-BE49-F238E27FC236}">
                <a16:creationId xmlns:a16="http://schemas.microsoft.com/office/drawing/2014/main" id="{F0BEBFA6-674D-0044-B2B0-6BB5D05D1D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2424" y="5845086"/>
            <a:ext cx="3059575" cy="1043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6449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ys_Cancer_Center_Template">
  <a:themeElements>
    <a:clrScheme name="Custom 2">
      <a:dk1>
        <a:srgbClr val="BC4800"/>
      </a:dk1>
      <a:lt1>
        <a:srgbClr val="FFFFFF"/>
      </a:lt1>
      <a:dk2>
        <a:srgbClr val="000000"/>
      </a:dk2>
      <a:lt2>
        <a:srgbClr val="FFFFFF"/>
      </a:lt2>
      <a:accent1>
        <a:srgbClr val="513C40"/>
      </a:accent1>
      <a:accent2>
        <a:srgbClr val="7B6469"/>
      </a:accent2>
      <a:accent3>
        <a:srgbClr val="624C79"/>
      </a:accent3>
      <a:accent4>
        <a:srgbClr val="D65F00"/>
      </a:accent4>
      <a:accent5>
        <a:srgbClr val="BA7828"/>
      </a:accent5>
      <a:accent6>
        <a:srgbClr val="AA999D"/>
      </a:accent6>
      <a:hlink>
        <a:srgbClr val="BC4800"/>
      </a:hlink>
      <a:folHlink>
        <a:srgbClr val="9E2A0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SHA PowerPoint Template_4x3_100716" id="{BD6FA644-250E-4540-988F-651F10CEEC50}" vid="{41A70BD3-DB1E-EF42-9792-D3C80850D98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13560</TotalTime>
  <Words>4365</Words>
  <Application>Microsoft Macintosh PowerPoint</Application>
  <PresentationFormat>Widescreen</PresentationFormat>
  <Paragraphs>509</Paragraphs>
  <Slides>64</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64</vt:i4>
      </vt:variant>
    </vt:vector>
  </HeadingPairs>
  <TitlesOfParts>
    <vt:vector size="75" baseType="lpstr">
      <vt:lpstr>Arial</vt:lpstr>
      <vt:lpstr>Calibri</vt:lpstr>
      <vt:lpstr>Calibri Light</vt:lpstr>
      <vt:lpstr>Georgia</vt:lpstr>
      <vt:lpstr>Goudy Oldstyle Std Regular</vt:lpstr>
      <vt:lpstr>Roboto</vt:lpstr>
      <vt:lpstr>Tahoma</vt:lpstr>
      <vt:lpstr>Times New Roman</vt:lpstr>
      <vt:lpstr>Wingdings</vt:lpstr>
      <vt:lpstr>Office Theme</vt:lpstr>
      <vt:lpstr>Mays_Cancer_Center_Template</vt:lpstr>
      <vt:lpstr>PowerPoint Presentation</vt:lpstr>
      <vt:lpstr>Foundational Model of LR Crisis Counseling</vt:lpstr>
      <vt:lpstr>LR Principles &amp; Goals</vt:lpstr>
      <vt:lpstr>Essential Components/Characteristics of LR</vt:lpstr>
      <vt:lpstr>Essential Components/Characteristics of LR</vt:lpstr>
      <vt:lpstr>Essential Components/Characteristics of LR</vt:lpstr>
      <vt:lpstr>Essential Components/Characteristics or LR</vt:lpstr>
      <vt:lpstr>Design and flow considerations</vt:lpstr>
      <vt:lpstr>Living Room at the UT Health Transitional Care Clinic (TCC)</vt:lpstr>
      <vt:lpstr> Living Room at the TCC    </vt:lpstr>
      <vt:lpstr>Subjective Units of Distress (SUDs)</vt:lpstr>
      <vt:lpstr>Living Room Clinical Modalities</vt:lpstr>
      <vt:lpstr>LR Clinician Decision Tree</vt:lpstr>
      <vt:lpstr>LR intervention (SUDs &gt; 85)</vt:lpstr>
      <vt:lpstr>LR intervention (SUDs &lt; 85)</vt:lpstr>
      <vt:lpstr> Living Room Training Model   </vt:lpstr>
      <vt:lpstr>Living Room Training Model: Reflective Training</vt:lpstr>
      <vt:lpstr> Motivational Interviewing (MI):   Foundations of Person-centered Crisis Counselor</vt:lpstr>
      <vt:lpstr>Foundational Model of LR Crisis Counseling</vt:lpstr>
      <vt:lpstr>Motivational Interviewing (MI)</vt:lpstr>
      <vt:lpstr>How MI works</vt:lpstr>
      <vt:lpstr>Building Rapport, Neutralizing Resistance &amp; Focus on Client’s Ideas about Change</vt:lpstr>
      <vt:lpstr>Highlight Client’s Ambivalence</vt:lpstr>
      <vt:lpstr>Highlight Client’s Ambivalence</vt:lpstr>
      <vt:lpstr>What happens when you talk to an ambivalent client?</vt:lpstr>
      <vt:lpstr>You hear both sides of Ambivalence</vt:lpstr>
      <vt:lpstr>Ambivalence is the Launchpad for Change</vt:lpstr>
      <vt:lpstr>Evoke Change Talk to support client change</vt:lpstr>
      <vt:lpstr>Your Goal: Tilt the scale toward change</vt:lpstr>
      <vt:lpstr>Evoking Change Talk</vt:lpstr>
      <vt:lpstr>PowerPoint Presentation</vt:lpstr>
      <vt:lpstr>PowerPoint Presentation</vt:lpstr>
      <vt:lpstr>OARS</vt:lpstr>
      <vt:lpstr>Open-Ended Questions</vt:lpstr>
      <vt:lpstr>Exercise: Open or Closed Questions?</vt:lpstr>
      <vt:lpstr>Exercise:  Change closed-ended into open-ended questions</vt:lpstr>
      <vt:lpstr>Exercise:  Changing closed- to open-ended questions in pairs</vt:lpstr>
      <vt:lpstr>Reflections </vt:lpstr>
      <vt:lpstr>Reflections</vt:lpstr>
      <vt:lpstr>Reflections are statements, not questions</vt:lpstr>
      <vt:lpstr>Reflective Listening</vt:lpstr>
      <vt:lpstr>How reflections work</vt:lpstr>
      <vt:lpstr>How reflections work</vt:lpstr>
      <vt:lpstr>Levels of Reflection</vt:lpstr>
      <vt:lpstr>Simple Reflections</vt:lpstr>
      <vt:lpstr>Simple/Content Reflections</vt:lpstr>
      <vt:lpstr>Feeling/ Meaning/Metaphor Reflections</vt:lpstr>
      <vt:lpstr>Feeling/ Meaning/Metaphor Reflections</vt:lpstr>
      <vt:lpstr>PowerPoint Presentation</vt:lpstr>
      <vt:lpstr>Double-sided Reflections</vt:lpstr>
      <vt:lpstr>Double-sided Reflections</vt:lpstr>
      <vt:lpstr>The Rounder video</vt:lpstr>
      <vt:lpstr>Exercise: Practice Reflections</vt:lpstr>
      <vt:lpstr>MI: Finding Movement in Stuckness</vt:lpstr>
      <vt:lpstr>Affirmations</vt:lpstr>
      <vt:lpstr>Techniques</vt:lpstr>
      <vt:lpstr>Affirmations</vt:lpstr>
      <vt:lpstr>Examples of Affirmations</vt:lpstr>
      <vt:lpstr>Affirmation vs Validation </vt:lpstr>
      <vt:lpstr>From Engagement to Change Talk</vt:lpstr>
      <vt:lpstr>Giving Information with Elicit-Provide-Elicit E-P-E    “I have come to feel that the only learning which significantly influences behavior is self-discovered, self-appropriated learning.”    -Carl Rogers </vt:lpstr>
      <vt:lpstr>Elicit-Provide-Elicit  (E-P-E) </vt:lpstr>
      <vt:lpstr>Get Permission to Give Information</vt:lpstr>
      <vt:lpstr>Key Client Choice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Dangwung, Pisinee</dc:creator>
  <cp:lastModifiedBy>dave</cp:lastModifiedBy>
  <cp:revision>82</cp:revision>
  <dcterms:created xsi:type="dcterms:W3CDTF">2022-07-27T15:23:59Z</dcterms:created>
  <dcterms:modified xsi:type="dcterms:W3CDTF">2023-08-27T20:19:56Z</dcterms:modified>
</cp:coreProperties>
</file>