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0"/>
  </p:notesMasterIdLst>
  <p:sldIdLst>
    <p:sldId id="257" r:id="rId2"/>
    <p:sldId id="780" r:id="rId3"/>
    <p:sldId id="297" r:id="rId4"/>
    <p:sldId id="686" r:id="rId5"/>
    <p:sldId id="687" r:id="rId6"/>
    <p:sldId id="688" r:id="rId7"/>
    <p:sldId id="266" r:id="rId8"/>
    <p:sldId id="294" r:id="rId9"/>
    <p:sldId id="262" r:id="rId10"/>
    <p:sldId id="705" r:id="rId11"/>
    <p:sldId id="690" r:id="rId12"/>
    <p:sldId id="708" r:id="rId13"/>
    <p:sldId id="692" r:id="rId14"/>
    <p:sldId id="295" r:id="rId15"/>
    <p:sldId id="695" r:id="rId16"/>
    <p:sldId id="700" r:id="rId17"/>
    <p:sldId id="758" r:id="rId18"/>
    <p:sldId id="777" r:id="rId19"/>
    <p:sldId id="763" r:id="rId20"/>
    <p:sldId id="760" r:id="rId21"/>
    <p:sldId id="764" r:id="rId22"/>
    <p:sldId id="776" r:id="rId23"/>
    <p:sldId id="744" r:id="rId24"/>
    <p:sldId id="792" r:id="rId25"/>
    <p:sldId id="733" r:id="rId26"/>
    <p:sldId id="759" r:id="rId27"/>
    <p:sldId id="738" r:id="rId28"/>
    <p:sldId id="844" r:id="rId29"/>
    <p:sldId id="778" r:id="rId30"/>
    <p:sldId id="806" r:id="rId31"/>
    <p:sldId id="848" r:id="rId32"/>
    <p:sldId id="770" r:id="rId33"/>
    <p:sldId id="771" r:id="rId34"/>
    <p:sldId id="768" r:id="rId35"/>
    <p:sldId id="767" r:id="rId36"/>
    <p:sldId id="766" r:id="rId37"/>
    <p:sldId id="736" r:id="rId38"/>
    <p:sldId id="789" r:id="rId39"/>
    <p:sldId id="832" r:id="rId40"/>
    <p:sldId id="828" r:id="rId41"/>
    <p:sldId id="772" r:id="rId42"/>
    <p:sldId id="788" r:id="rId43"/>
    <p:sldId id="785" r:id="rId44"/>
    <p:sldId id="787" r:id="rId45"/>
    <p:sldId id="784" r:id="rId46"/>
    <p:sldId id="783" r:id="rId47"/>
    <p:sldId id="782" r:id="rId48"/>
    <p:sldId id="795" r:id="rId49"/>
    <p:sldId id="846" r:id="rId50"/>
    <p:sldId id="796" r:id="rId51"/>
    <p:sldId id="794" r:id="rId52"/>
    <p:sldId id="751" r:id="rId53"/>
    <p:sldId id="774" r:id="rId54"/>
    <p:sldId id="365" r:id="rId55"/>
    <p:sldId id="855" r:id="rId56"/>
    <p:sldId id="596" r:id="rId57"/>
    <p:sldId id="748" r:id="rId58"/>
    <p:sldId id="435" r:id="rId59"/>
    <p:sldId id="496" r:id="rId60"/>
    <p:sldId id="497" r:id="rId61"/>
    <p:sldId id="544" r:id="rId62"/>
    <p:sldId id="852" r:id="rId63"/>
    <p:sldId id="847" r:id="rId64"/>
    <p:sldId id="854" r:id="rId65"/>
    <p:sldId id="773" r:id="rId66"/>
    <p:sldId id="741" r:id="rId67"/>
    <p:sldId id="740" r:id="rId68"/>
    <p:sldId id="793" r:id="rId69"/>
    <p:sldId id="804" r:id="rId70"/>
    <p:sldId id="803" r:id="rId71"/>
    <p:sldId id="802" r:id="rId72"/>
    <p:sldId id="801" r:id="rId73"/>
    <p:sldId id="800" r:id="rId74"/>
    <p:sldId id="799" r:id="rId75"/>
    <p:sldId id="742" r:id="rId76"/>
    <p:sldId id="807" r:id="rId77"/>
    <p:sldId id="761" r:id="rId78"/>
    <p:sldId id="857" r:id="rId79"/>
    <p:sldId id="856" r:id="rId80"/>
    <p:sldId id="816" r:id="rId81"/>
    <p:sldId id="779" r:id="rId82"/>
    <p:sldId id="817" r:id="rId83"/>
    <p:sldId id="858" r:id="rId84"/>
    <p:sldId id="843" r:id="rId85"/>
    <p:sldId id="809" r:id="rId86"/>
    <p:sldId id="808" r:id="rId87"/>
    <p:sldId id="842" r:id="rId88"/>
    <p:sldId id="810" r:id="rId89"/>
    <p:sldId id="815" r:id="rId90"/>
    <p:sldId id="841" r:id="rId91"/>
    <p:sldId id="754" r:id="rId92"/>
    <p:sldId id="791" r:id="rId93"/>
    <p:sldId id="845" r:id="rId94"/>
    <p:sldId id="812" r:id="rId95"/>
    <p:sldId id="840" r:id="rId96"/>
    <p:sldId id="839" r:id="rId97"/>
    <p:sldId id="838" r:id="rId98"/>
    <p:sldId id="837" r:id="rId99"/>
    <p:sldId id="821" r:id="rId100"/>
    <p:sldId id="836" r:id="rId101"/>
    <p:sldId id="835" r:id="rId102"/>
    <p:sldId id="834" r:id="rId103"/>
    <p:sldId id="833" r:id="rId104"/>
    <p:sldId id="831" r:id="rId105"/>
    <p:sldId id="830" r:id="rId106"/>
    <p:sldId id="829" r:id="rId107"/>
    <p:sldId id="827" r:id="rId108"/>
    <p:sldId id="825" r:id="rId109"/>
    <p:sldId id="823" r:id="rId110"/>
    <p:sldId id="819" r:id="rId111"/>
    <p:sldId id="811" r:id="rId112"/>
    <p:sldId id="805" r:id="rId113"/>
    <p:sldId id="813" r:id="rId114"/>
    <p:sldId id="850" r:id="rId115"/>
    <p:sldId id="849" r:id="rId116"/>
    <p:sldId id="797" r:id="rId117"/>
    <p:sldId id="743" r:id="rId118"/>
    <p:sldId id="851" r:id="rId1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8"/>
    <p:restoredTop sz="94640"/>
  </p:normalViewPr>
  <p:slideViewPr>
    <p:cSldViewPr snapToGrid="0">
      <p:cViewPr varScale="1">
        <p:scale>
          <a:sx n="102" d="100"/>
          <a:sy n="102" d="100"/>
        </p:scale>
        <p:origin x="77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B77F2F-D217-4644-B8B7-AC3997D6B8D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BAD7109C-AE52-FB41-88E1-D184D2935A51}">
      <dgm:prSet custT="1"/>
      <dgm:spPr/>
      <dgm:t>
        <a:bodyPr/>
        <a:lstStyle/>
        <a:p>
          <a:r>
            <a:rPr lang="en-US" sz="1800" b="1">
              <a:solidFill>
                <a:srgbClr val="FFFF00"/>
              </a:solidFill>
            </a:rPr>
            <a:t>Patient: </a:t>
          </a:r>
        </a:p>
        <a:p>
          <a:r>
            <a:rPr lang="en-US" sz="1800"/>
            <a:t>“I’m worried about my health.”</a:t>
          </a:r>
        </a:p>
      </dgm:t>
    </dgm:pt>
    <dgm:pt modelId="{7C6AA94C-6338-D844-B425-40280F526DF1}" type="parTrans" cxnId="{1562CBF1-4CF4-5148-A7BE-3CBC259F3C54}">
      <dgm:prSet/>
      <dgm:spPr/>
      <dgm:t>
        <a:bodyPr/>
        <a:lstStyle/>
        <a:p>
          <a:endParaRPr lang="en-US"/>
        </a:p>
      </dgm:t>
    </dgm:pt>
    <dgm:pt modelId="{B6147892-4687-CF4E-AB78-9D737E3ACB07}" type="sibTrans" cxnId="{1562CBF1-4CF4-5148-A7BE-3CBC259F3C54}">
      <dgm:prSet/>
      <dgm:spPr/>
      <dgm:t>
        <a:bodyPr/>
        <a:lstStyle/>
        <a:p>
          <a:endParaRPr lang="en-US"/>
        </a:p>
      </dgm:t>
    </dgm:pt>
    <dgm:pt modelId="{9EAB597E-70C9-8642-B1DF-6F6721002489}">
      <dgm:prSet custT="1"/>
      <dgm:spPr/>
      <dgm:t>
        <a:bodyPr/>
        <a:lstStyle/>
        <a:p>
          <a:r>
            <a:rPr lang="en-US" sz="1800"/>
            <a:t>Hears self.</a:t>
          </a:r>
        </a:p>
      </dgm:t>
    </dgm:pt>
    <dgm:pt modelId="{8E4638B8-F9F0-5B44-A00F-39AF005DEB01}" type="parTrans" cxnId="{96917661-7DB0-A84A-97D3-188C1CD2B012}">
      <dgm:prSet/>
      <dgm:spPr/>
      <dgm:t>
        <a:bodyPr/>
        <a:lstStyle/>
        <a:p>
          <a:endParaRPr lang="en-US"/>
        </a:p>
      </dgm:t>
    </dgm:pt>
    <dgm:pt modelId="{39436557-7236-D442-B43D-13FA2DC919DD}" type="sibTrans" cxnId="{96917661-7DB0-A84A-97D3-188C1CD2B012}">
      <dgm:prSet/>
      <dgm:spPr/>
      <dgm:t>
        <a:bodyPr/>
        <a:lstStyle/>
        <a:p>
          <a:endParaRPr lang="en-US"/>
        </a:p>
      </dgm:t>
    </dgm:pt>
    <dgm:pt modelId="{979B2F73-E31C-9D40-935A-2F9ED35238F4}">
      <dgm:prSet custT="1"/>
      <dgm:spPr/>
      <dgm:t>
        <a:bodyPr/>
        <a:lstStyle/>
        <a:p>
          <a:r>
            <a:rPr lang="en-US" sz="1800"/>
            <a:t>Thinks, ”Maybe I want to quit."</a:t>
          </a:r>
        </a:p>
      </dgm:t>
    </dgm:pt>
    <dgm:pt modelId="{B11D7B9D-8850-FF46-8E10-77D715ED75CC}" type="parTrans" cxnId="{49EE1D47-FE23-2E49-98DC-E123F354BF10}">
      <dgm:prSet/>
      <dgm:spPr/>
      <dgm:t>
        <a:bodyPr/>
        <a:lstStyle/>
        <a:p>
          <a:endParaRPr lang="en-US"/>
        </a:p>
      </dgm:t>
    </dgm:pt>
    <dgm:pt modelId="{5CFF48D3-1B46-3D46-B25C-941A9CFCFA39}" type="sibTrans" cxnId="{49EE1D47-FE23-2E49-98DC-E123F354BF10}">
      <dgm:prSet/>
      <dgm:spPr/>
      <dgm:t>
        <a:bodyPr/>
        <a:lstStyle/>
        <a:p>
          <a:endParaRPr lang="en-US"/>
        </a:p>
      </dgm:t>
    </dgm:pt>
    <dgm:pt modelId="{909C2BA4-AE4A-464F-B057-A12DCD4197F7}">
      <dgm:prSet custT="1"/>
      <dgm:spPr/>
      <dgm:t>
        <a:bodyPr/>
        <a:lstStyle/>
        <a:p>
          <a:r>
            <a:rPr lang="en-US" sz="1800"/>
            <a:t>Explores more:        "I would save money…"</a:t>
          </a:r>
        </a:p>
      </dgm:t>
    </dgm:pt>
    <dgm:pt modelId="{61604110-21F1-BE40-AAC3-E355132668D5}" type="parTrans" cxnId="{6B5EAEF3-8B9C-5C44-B219-A9C0C7D6CE90}">
      <dgm:prSet/>
      <dgm:spPr/>
      <dgm:t>
        <a:bodyPr/>
        <a:lstStyle/>
        <a:p>
          <a:endParaRPr lang="en-US"/>
        </a:p>
      </dgm:t>
    </dgm:pt>
    <dgm:pt modelId="{78A51710-5465-AF42-B5E9-3F5959CD378F}" type="sibTrans" cxnId="{6B5EAEF3-8B9C-5C44-B219-A9C0C7D6CE90}">
      <dgm:prSet/>
      <dgm:spPr/>
      <dgm:t>
        <a:bodyPr/>
        <a:lstStyle/>
        <a:p>
          <a:endParaRPr lang="en-US"/>
        </a:p>
      </dgm:t>
    </dgm:pt>
    <dgm:pt modelId="{D61BF2BB-C74B-D14F-A018-F6D89D1E4E71}">
      <dgm:prSet/>
      <dgm:spPr/>
      <dgm:t>
        <a:bodyPr/>
        <a:lstStyle/>
        <a:p>
          <a:r>
            <a:rPr lang="en-US"/>
            <a:t>Repetition leads to habit &amp; fluency.</a:t>
          </a:r>
        </a:p>
      </dgm:t>
    </dgm:pt>
    <dgm:pt modelId="{0A0C639B-3751-754E-AC4B-6CE704128035}" type="parTrans" cxnId="{97F9122C-5CDA-544B-A701-3A05D71BD3CF}">
      <dgm:prSet/>
      <dgm:spPr/>
      <dgm:t>
        <a:bodyPr/>
        <a:lstStyle/>
        <a:p>
          <a:endParaRPr lang="en-US"/>
        </a:p>
      </dgm:t>
    </dgm:pt>
    <dgm:pt modelId="{85CA6C74-B1C2-904C-8630-FE6C3BDD4677}" type="sibTrans" cxnId="{97F9122C-5CDA-544B-A701-3A05D71BD3CF}">
      <dgm:prSet/>
      <dgm:spPr/>
      <dgm:t>
        <a:bodyPr/>
        <a:lstStyle/>
        <a:p>
          <a:endParaRPr lang="en-US"/>
        </a:p>
      </dgm:t>
    </dgm:pt>
    <dgm:pt modelId="{CD5E1E85-4F72-E545-AEC1-945C07AE435D}" type="pres">
      <dgm:prSet presAssocID="{75B77F2F-D217-4644-B8B7-AC3997D6B8D2}" presName="cycle" presStyleCnt="0">
        <dgm:presLayoutVars>
          <dgm:dir/>
          <dgm:resizeHandles val="exact"/>
        </dgm:presLayoutVars>
      </dgm:prSet>
      <dgm:spPr/>
    </dgm:pt>
    <dgm:pt modelId="{624CA0A8-1962-1D4D-8108-B4E562F1F530}" type="pres">
      <dgm:prSet presAssocID="{BAD7109C-AE52-FB41-88E1-D184D2935A51}" presName="node" presStyleLbl="node1" presStyleIdx="0" presStyleCnt="5" custScaleX="152473">
        <dgm:presLayoutVars>
          <dgm:bulletEnabled val="1"/>
        </dgm:presLayoutVars>
      </dgm:prSet>
      <dgm:spPr/>
    </dgm:pt>
    <dgm:pt modelId="{90CF6CED-E396-F84A-8811-E5D699395A1F}" type="pres">
      <dgm:prSet presAssocID="{B6147892-4687-CF4E-AB78-9D737E3ACB07}" presName="sibTrans" presStyleLbl="sibTrans2D1" presStyleIdx="0" presStyleCnt="5"/>
      <dgm:spPr/>
    </dgm:pt>
    <dgm:pt modelId="{2EE71A20-A50F-2D43-92BE-8D88279EEDE4}" type="pres">
      <dgm:prSet presAssocID="{B6147892-4687-CF4E-AB78-9D737E3ACB07}" presName="connectorText" presStyleLbl="sibTrans2D1" presStyleIdx="0" presStyleCnt="5"/>
      <dgm:spPr/>
    </dgm:pt>
    <dgm:pt modelId="{6156A61C-77C6-A646-BC56-6788D94E881C}" type="pres">
      <dgm:prSet presAssocID="{9EAB597E-70C9-8642-B1DF-6F6721002489}" presName="node" presStyleLbl="node1" presStyleIdx="1" presStyleCnt="5">
        <dgm:presLayoutVars>
          <dgm:bulletEnabled val="1"/>
        </dgm:presLayoutVars>
      </dgm:prSet>
      <dgm:spPr/>
    </dgm:pt>
    <dgm:pt modelId="{D86FB419-7521-CA4A-96CF-0523A69DECB1}" type="pres">
      <dgm:prSet presAssocID="{39436557-7236-D442-B43D-13FA2DC919DD}" presName="sibTrans" presStyleLbl="sibTrans2D1" presStyleIdx="1" presStyleCnt="5"/>
      <dgm:spPr/>
    </dgm:pt>
    <dgm:pt modelId="{79E568A8-37EE-7841-B6BB-618D2B9D383B}" type="pres">
      <dgm:prSet presAssocID="{39436557-7236-D442-B43D-13FA2DC919DD}" presName="connectorText" presStyleLbl="sibTrans2D1" presStyleIdx="1" presStyleCnt="5"/>
      <dgm:spPr/>
    </dgm:pt>
    <dgm:pt modelId="{41179FA1-8E7F-E442-8206-30FCC7A58E70}" type="pres">
      <dgm:prSet presAssocID="{979B2F73-E31C-9D40-935A-2F9ED35238F4}" presName="node" presStyleLbl="node1" presStyleIdx="2" presStyleCnt="5" custScaleX="142885" custRadScaleRad="107403" custRadScaleInc="-17222">
        <dgm:presLayoutVars>
          <dgm:bulletEnabled val="1"/>
        </dgm:presLayoutVars>
      </dgm:prSet>
      <dgm:spPr/>
    </dgm:pt>
    <dgm:pt modelId="{0735D6D5-BBE7-2C4B-B1CA-6202BC877B8E}" type="pres">
      <dgm:prSet presAssocID="{5CFF48D3-1B46-3D46-B25C-941A9CFCFA39}" presName="sibTrans" presStyleLbl="sibTrans2D1" presStyleIdx="2" presStyleCnt="5"/>
      <dgm:spPr/>
    </dgm:pt>
    <dgm:pt modelId="{50DA93EC-3136-F341-A677-EDDC7EB727E0}" type="pres">
      <dgm:prSet presAssocID="{5CFF48D3-1B46-3D46-B25C-941A9CFCFA39}" presName="connectorText" presStyleLbl="sibTrans2D1" presStyleIdx="2" presStyleCnt="5"/>
      <dgm:spPr/>
    </dgm:pt>
    <dgm:pt modelId="{A6D8BDBE-C775-4845-B5D8-48AA56591A55}" type="pres">
      <dgm:prSet presAssocID="{909C2BA4-AE4A-464F-B057-A12DCD4197F7}" presName="node" presStyleLbl="node1" presStyleIdx="3" presStyleCnt="5" custScaleX="157678" custRadScaleRad="119152" custRadScaleInc="29979">
        <dgm:presLayoutVars>
          <dgm:bulletEnabled val="1"/>
        </dgm:presLayoutVars>
      </dgm:prSet>
      <dgm:spPr/>
    </dgm:pt>
    <dgm:pt modelId="{B81EA1F4-086E-954F-AAE1-28A6B4D9D962}" type="pres">
      <dgm:prSet presAssocID="{78A51710-5465-AF42-B5E9-3F5959CD378F}" presName="sibTrans" presStyleLbl="sibTrans2D1" presStyleIdx="3" presStyleCnt="5"/>
      <dgm:spPr/>
    </dgm:pt>
    <dgm:pt modelId="{B0123DB4-4ADC-5C4B-BBDA-773438311FAA}" type="pres">
      <dgm:prSet presAssocID="{78A51710-5465-AF42-B5E9-3F5959CD378F}" presName="connectorText" presStyleLbl="sibTrans2D1" presStyleIdx="3" presStyleCnt="5"/>
      <dgm:spPr/>
    </dgm:pt>
    <dgm:pt modelId="{C66D839E-6162-FA4A-B4BB-AC54AEF37554}" type="pres">
      <dgm:prSet presAssocID="{D61BF2BB-C74B-D14F-A018-F6D89D1E4E71}" presName="node" presStyleLbl="node1" presStyleIdx="4" presStyleCnt="5">
        <dgm:presLayoutVars>
          <dgm:bulletEnabled val="1"/>
        </dgm:presLayoutVars>
      </dgm:prSet>
      <dgm:spPr/>
    </dgm:pt>
    <dgm:pt modelId="{7E1CDA92-1150-254A-8A69-DEC24E0CE7FD}" type="pres">
      <dgm:prSet presAssocID="{85CA6C74-B1C2-904C-8630-FE6C3BDD4677}" presName="sibTrans" presStyleLbl="sibTrans2D1" presStyleIdx="4" presStyleCnt="5"/>
      <dgm:spPr/>
    </dgm:pt>
    <dgm:pt modelId="{92DEFBCF-439E-3F46-BEB0-642E0C545754}" type="pres">
      <dgm:prSet presAssocID="{85CA6C74-B1C2-904C-8630-FE6C3BDD4677}" presName="connectorText" presStyleLbl="sibTrans2D1" presStyleIdx="4" presStyleCnt="5"/>
      <dgm:spPr/>
    </dgm:pt>
  </dgm:ptLst>
  <dgm:cxnLst>
    <dgm:cxn modelId="{8FF37411-6B6F-AB42-A9F2-0A532DE974F0}" type="presOf" srcId="{39436557-7236-D442-B43D-13FA2DC919DD}" destId="{79E568A8-37EE-7841-B6BB-618D2B9D383B}" srcOrd="1" destOrd="0" presId="urn:microsoft.com/office/officeart/2005/8/layout/cycle2"/>
    <dgm:cxn modelId="{8EC45613-BCB1-C448-990C-9351D50274E1}" type="presOf" srcId="{85CA6C74-B1C2-904C-8630-FE6C3BDD4677}" destId="{7E1CDA92-1150-254A-8A69-DEC24E0CE7FD}" srcOrd="0" destOrd="0" presId="urn:microsoft.com/office/officeart/2005/8/layout/cycle2"/>
    <dgm:cxn modelId="{5CD5101A-CF5C-EA43-9CF9-02F5CF69BFF4}" type="presOf" srcId="{BAD7109C-AE52-FB41-88E1-D184D2935A51}" destId="{624CA0A8-1962-1D4D-8108-B4E562F1F530}" srcOrd="0" destOrd="0" presId="urn:microsoft.com/office/officeart/2005/8/layout/cycle2"/>
    <dgm:cxn modelId="{6AEC5F1E-7900-7641-83E1-19C9AFDA754F}" type="presOf" srcId="{75B77F2F-D217-4644-B8B7-AC3997D6B8D2}" destId="{CD5E1E85-4F72-E545-AEC1-945C07AE435D}" srcOrd="0" destOrd="0" presId="urn:microsoft.com/office/officeart/2005/8/layout/cycle2"/>
    <dgm:cxn modelId="{2AF3A129-47B8-C447-A707-A0E0D6B02422}" type="presOf" srcId="{5CFF48D3-1B46-3D46-B25C-941A9CFCFA39}" destId="{0735D6D5-BBE7-2C4B-B1CA-6202BC877B8E}" srcOrd="0" destOrd="0" presId="urn:microsoft.com/office/officeart/2005/8/layout/cycle2"/>
    <dgm:cxn modelId="{D372C22B-3EDC-4541-B745-DCE7502F34AF}" type="presOf" srcId="{B6147892-4687-CF4E-AB78-9D737E3ACB07}" destId="{90CF6CED-E396-F84A-8811-E5D699395A1F}" srcOrd="0" destOrd="0" presId="urn:microsoft.com/office/officeart/2005/8/layout/cycle2"/>
    <dgm:cxn modelId="{97F9122C-5CDA-544B-A701-3A05D71BD3CF}" srcId="{75B77F2F-D217-4644-B8B7-AC3997D6B8D2}" destId="{D61BF2BB-C74B-D14F-A018-F6D89D1E4E71}" srcOrd="4" destOrd="0" parTransId="{0A0C639B-3751-754E-AC4B-6CE704128035}" sibTransId="{85CA6C74-B1C2-904C-8630-FE6C3BDD4677}"/>
    <dgm:cxn modelId="{4283A22F-98EF-D941-99C3-EF4E4FB5C94B}" type="presOf" srcId="{D61BF2BB-C74B-D14F-A018-F6D89D1E4E71}" destId="{C66D839E-6162-FA4A-B4BB-AC54AEF37554}" srcOrd="0" destOrd="0" presId="urn:microsoft.com/office/officeart/2005/8/layout/cycle2"/>
    <dgm:cxn modelId="{49EE1D47-FE23-2E49-98DC-E123F354BF10}" srcId="{75B77F2F-D217-4644-B8B7-AC3997D6B8D2}" destId="{979B2F73-E31C-9D40-935A-2F9ED35238F4}" srcOrd="2" destOrd="0" parTransId="{B11D7B9D-8850-FF46-8E10-77D715ED75CC}" sibTransId="{5CFF48D3-1B46-3D46-B25C-941A9CFCFA39}"/>
    <dgm:cxn modelId="{96917661-7DB0-A84A-97D3-188C1CD2B012}" srcId="{75B77F2F-D217-4644-B8B7-AC3997D6B8D2}" destId="{9EAB597E-70C9-8642-B1DF-6F6721002489}" srcOrd="1" destOrd="0" parTransId="{8E4638B8-F9F0-5B44-A00F-39AF005DEB01}" sibTransId="{39436557-7236-D442-B43D-13FA2DC919DD}"/>
    <dgm:cxn modelId="{FD3BE566-C918-8344-93F0-38C0013DC92D}" type="presOf" srcId="{B6147892-4687-CF4E-AB78-9D737E3ACB07}" destId="{2EE71A20-A50F-2D43-92BE-8D88279EEDE4}" srcOrd="1" destOrd="0" presId="urn:microsoft.com/office/officeart/2005/8/layout/cycle2"/>
    <dgm:cxn modelId="{7A0C3E6E-E510-BF45-9284-EF72D106DF6B}" type="presOf" srcId="{85CA6C74-B1C2-904C-8630-FE6C3BDD4677}" destId="{92DEFBCF-439E-3F46-BEB0-642E0C545754}" srcOrd="1" destOrd="0" presId="urn:microsoft.com/office/officeart/2005/8/layout/cycle2"/>
    <dgm:cxn modelId="{296C1B85-C5C7-2A4E-A307-F5D61F329B14}" type="presOf" srcId="{5CFF48D3-1B46-3D46-B25C-941A9CFCFA39}" destId="{50DA93EC-3136-F341-A677-EDDC7EB727E0}" srcOrd="1" destOrd="0" presId="urn:microsoft.com/office/officeart/2005/8/layout/cycle2"/>
    <dgm:cxn modelId="{EBDDE2AC-17BB-6344-AD84-0E21C4E08D41}" type="presOf" srcId="{78A51710-5465-AF42-B5E9-3F5959CD378F}" destId="{B81EA1F4-086E-954F-AAE1-28A6B4D9D962}" srcOrd="0" destOrd="0" presId="urn:microsoft.com/office/officeart/2005/8/layout/cycle2"/>
    <dgm:cxn modelId="{8CFB17B8-C8C4-B948-9E09-599BB7C31CD9}" type="presOf" srcId="{78A51710-5465-AF42-B5E9-3F5959CD378F}" destId="{B0123DB4-4ADC-5C4B-BBDA-773438311FAA}" srcOrd="1" destOrd="0" presId="urn:microsoft.com/office/officeart/2005/8/layout/cycle2"/>
    <dgm:cxn modelId="{E4F825DF-4E19-6144-9320-71719108F7A2}" type="presOf" srcId="{909C2BA4-AE4A-464F-B057-A12DCD4197F7}" destId="{A6D8BDBE-C775-4845-B5D8-48AA56591A55}" srcOrd="0" destOrd="0" presId="urn:microsoft.com/office/officeart/2005/8/layout/cycle2"/>
    <dgm:cxn modelId="{1562CBF1-4CF4-5148-A7BE-3CBC259F3C54}" srcId="{75B77F2F-D217-4644-B8B7-AC3997D6B8D2}" destId="{BAD7109C-AE52-FB41-88E1-D184D2935A51}" srcOrd="0" destOrd="0" parTransId="{7C6AA94C-6338-D844-B425-40280F526DF1}" sibTransId="{B6147892-4687-CF4E-AB78-9D737E3ACB07}"/>
    <dgm:cxn modelId="{732C89F3-6121-664C-BFB4-D7E40025635D}" type="presOf" srcId="{979B2F73-E31C-9D40-935A-2F9ED35238F4}" destId="{41179FA1-8E7F-E442-8206-30FCC7A58E70}" srcOrd="0" destOrd="0" presId="urn:microsoft.com/office/officeart/2005/8/layout/cycle2"/>
    <dgm:cxn modelId="{6B5EAEF3-8B9C-5C44-B219-A9C0C7D6CE90}" srcId="{75B77F2F-D217-4644-B8B7-AC3997D6B8D2}" destId="{909C2BA4-AE4A-464F-B057-A12DCD4197F7}" srcOrd="3" destOrd="0" parTransId="{61604110-21F1-BE40-AAC3-E355132668D5}" sibTransId="{78A51710-5465-AF42-B5E9-3F5959CD378F}"/>
    <dgm:cxn modelId="{E21AE6F3-F93B-DF47-A588-987F28FD1D86}" type="presOf" srcId="{39436557-7236-D442-B43D-13FA2DC919DD}" destId="{D86FB419-7521-CA4A-96CF-0523A69DECB1}" srcOrd="0" destOrd="0" presId="urn:microsoft.com/office/officeart/2005/8/layout/cycle2"/>
    <dgm:cxn modelId="{46E93AF6-769E-C141-9D70-BC8C107B3433}" type="presOf" srcId="{9EAB597E-70C9-8642-B1DF-6F6721002489}" destId="{6156A61C-77C6-A646-BC56-6788D94E881C}" srcOrd="0" destOrd="0" presId="urn:microsoft.com/office/officeart/2005/8/layout/cycle2"/>
    <dgm:cxn modelId="{C255443B-5BD8-DC4B-B3C9-546FE19724D2}" type="presParOf" srcId="{CD5E1E85-4F72-E545-AEC1-945C07AE435D}" destId="{624CA0A8-1962-1D4D-8108-B4E562F1F530}" srcOrd="0" destOrd="0" presId="urn:microsoft.com/office/officeart/2005/8/layout/cycle2"/>
    <dgm:cxn modelId="{340A8465-7AB0-0044-B954-CA8CC5F47B48}" type="presParOf" srcId="{CD5E1E85-4F72-E545-AEC1-945C07AE435D}" destId="{90CF6CED-E396-F84A-8811-E5D699395A1F}" srcOrd="1" destOrd="0" presId="urn:microsoft.com/office/officeart/2005/8/layout/cycle2"/>
    <dgm:cxn modelId="{5D28A39A-55ED-C741-861F-57F0409A6F1A}" type="presParOf" srcId="{90CF6CED-E396-F84A-8811-E5D699395A1F}" destId="{2EE71A20-A50F-2D43-92BE-8D88279EEDE4}" srcOrd="0" destOrd="0" presId="urn:microsoft.com/office/officeart/2005/8/layout/cycle2"/>
    <dgm:cxn modelId="{1BA8D6F6-295E-4F45-BF24-6764DAA38B58}" type="presParOf" srcId="{CD5E1E85-4F72-E545-AEC1-945C07AE435D}" destId="{6156A61C-77C6-A646-BC56-6788D94E881C}" srcOrd="2" destOrd="0" presId="urn:microsoft.com/office/officeart/2005/8/layout/cycle2"/>
    <dgm:cxn modelId="{F457830F-C687-174F-8D33-623F335C3BDE}" type="presParOf" srcId="{CD5E1E85-4F72-E545-AEC1-945C07AE435D}" destId="{D86FB419-7521-CA4A-96CF-0523A69DECB1}" srcOrd="3" destOrd="0" presId="urn:microsoft.com/office/officeart/2005/8/layout/cycle2"/>
    <dgm:cxn modelId="{1C5050AB-5874-6C44-806D-406149C391BE}" type="presParOf" srcId="{D86FB419-7521-CA4A-96CF-0523A69DECB1}" destId="{79E568A8-37EE-7841-B6BB-618D2B9D383B}" srcOrd="0" destOrd="0" presId="urn:microsoft.com/office/officeart/2005/8/layout/cycle2"/>
    <dgm:cxn modelId="{4411596E-45E6-FA4D-A9FD-2943479FE21E}" type="presParOf" srcId="{CD5E1E85-4F72-E545-AEC1-945C07AE435D}" destId="{41179FA1-8E7F-E442-8206-30FCC7A58E70}" srcOrd="4" destOrd="0" presId="urn:microsoft.com/office/officeart/2005/8/layout/cycle2"/>
    <dgm:cxn modelId="{B0101BEA-F135-EB49-B559-4FF10B0E9C92}" type="presParOf" srcId="{CD5E1E85-4F72-E545-AEC1-945C07AE435D}" destId="{0735D6D5-BBE7-2C4B-B1CA-6202BC877B8E}" srcOrd="5" destOrd="0" presId="urn:microsoft.com/office/officeart/2005/8/layout/cycle2"/>
    <dgm:cxn modelId="{97D10025-E98F-1440-8EA1-80038FBF525D}" type="presParOf" srcId="{0735D6D5-BBE7-2C4B-B1CA-6202BC877B8E}" destId="{50DA93EC-3136-F341-A677-EDDC7EB727E0}" srcOrd="0" destOrd="0" presId="urn:microsoft.com/office/officeart/2005/8/layout/cycle2"/>
    <dgm:cxn modelId="{30B8EE0B-07F7-8242-BA10-AC202B2B11BF}" type="presParOf" srcId="{CD5E1E85-4F72-E545-AEC1-945C07AE435D}" destId="{A6D8BDBE-C775-4845-B5D8-48AA56591A55}" srcOrd="6" destOrd="0" presId="urn:microsoft.com/office/officeart/2005/8/layout/cycle2"/>
    <dgm:cxn modelId="{066CD7D6-C161-DE4F-9E7A-566FC98D98BB}" type="presParOf" srcId="{CD5E1E85-4F72-E545-AEC1-945C07AE435D}" destId="{B81EA1F4-086E-954F-AAE1-28A6B4D9D962}" srcOrd="7" destOrd="0" presId="urn:microsoft.com/office/officeart/2005/8/layout/cycle2"/>
    <dgm:cxn modelId="{FDF6C6A2-74AD-E14F-9CD0-83766391CF57}" type="presParOf" srcId="{B81EA1F4-086E-954F-AAE1-28A6B4D9D962}" destId="{B0123DB4-4ADC-5C4B-BBDA-773438311FAA}" srcOrd="0" destOrd="0" presId="urn:microsoft.com/office/officeart/2005/8/layout/cycle2"/>
    <dgm:cxn modelId="{59D26F54-454D-CD49-8756-0CE9C66F41FE}" type="presParOf" srcId="{CD5E1E85-4F72-E545-AEC1-945C07AE435D}" destId="{C66D839E-6162-FA4A-B4BB-AC54AEF37554}" srcOrd="8" destOrd="0" presId="urn:microsoft.com/office/officeart/2005/8/layout/cycle2"/>
    <dgm:cxn modelId="{131018B6-4F63-3B46-9FC1-E69FD9EB9AAB}" type="presParOf" srcId="{CD5E1E85-4F72-E545-AEC1-945C07AE435D}" destId="{7E1CDA92-1150-254A-8A69-DEC24E0CE7FD}" srcOrd="9" destOrd="0" presId="urn:microsoft.com/office/officeart/2005/8/layout/cycle2"/>
    <dgm:cxn modelId="{3F5AF63F-9DBA-B543-9681-7CC84C17F1F7}" type="presParOf" srcId="{7E1CDA92-1150-254A-8A69-DEC24E0CE7FD}" destId="{92DEFBCF-439E-3F46-BEB0-642E0C54575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CA0A8-1962-1D4D-8108-B4E562F1F530}">
      <dsp:nvSpPr>
        <dsp:cNvPr id="0" name=""/>
        <dsp:cNvSpPr/>
      </dsp:nvSpPr>
      <dsp:spPr>
        <a:xfrm>
          <a:off x="4153934" y="128"/>
          <a:ext cx="2207731" cy="14479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FFFF00"/>
              </a:solidFill>
            </a:rPr>
            <a:t>Patient: </a:t>
          </a:r>
        </a:p>
        <a:p>
          <a:pPr marL="0" lvl="0" indent="0" algn="ctr" defTabSz="800100">
            <a:lnSpc>
              <a:spcPct val="90000"/>
            </a:lnSpc>
            <a:spcBef>
              <a:spcPct val="0"/>
            </a:spcBef>
            <a:spcAft>
              <a:spcPct val="35000"/>
            </a:spcAft>
            <a:buNone/>
          </a:pPr>
          <a:r>
            <a:rPr lang="en-US" sz="1800" kern="1200"/>
            <a:t>“I’m worried about my health.”</a:t>
          </a:r>
        </a:p>
      </dsp:txBody>
      <dsp:txXfrm>
        <a:off x="4477249" y="212175"/>
        <a:ext cx="1561101" cy="1023854"/>
      </dsp:txXfrm>
    </dsp:sp>
    <dsp:sp modelId="{90CF6CED-E396-F84A-8811-E5D699395A1F}">
      <dsp:nvSpPr>
        <dsp:cNvPr id="0" name=""/>
        <dsp:cNvSpPr/>
      </dsp:nvSpPr>
      <dsp:spPr>
        <a:xfrm rot="2160000">
          <a:off x="6065657" y="1169772"/>
          <a:ext cx="283722" cy="488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073785" y="1242493"/>
        <a:ext cx="198605" cy="293210"/>
      </dsp:txXfrm>
    </dsp:sp>
    <dsp:sp modelId="{6156A61C-77C6-A646-BC56-6788D94E881C}">
      <dsp:nvSpPr>
        <dsp:cNvPr id="0" name=""/>
        <dsp:cNvSpPr/>
      </dsp:nvSpPr>
      <dsp:spPr>
        <a:xfrm>
          <a:off x="6292291" y="1277728"/>
          <a:ext cx="1447948" cy="14479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Hears self.</a:t>
          </a:r>
        </a:p>
      </dsp:txBody>
      <dsp:txXfrm>
        <a:off x="6504338" y="1489775"/>
        <a:ext cx="1023854" cy="1023854"/>
      </dsp:txXfrm>
    </dsp:sp>
    <dsp:sp modelId="{D86FB419-7521-CA4A-96CF-0523A69DECB1}">
      <dsp:nvSpPr>
        <dsp:cNvPr id="0" name=""/>
        <dsp:cNvSpPr/>
      </dsp:nvSpPr>
      <dsp:spPr>
        <a:xfrm rot="6104520">
          <a:off x="6639651" y="2765538"/>
          <a:ext cx="334119" cy="488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6699968" y="2814205"/>
        <a:ext cx="233883" cy="293210"/>
      </dsp:txXfrm>
    </dsp:sp>
    <dsp:sp modelId="{41179FA1-8E7F-E442-8206-30FCC7A58E70}">
      <dsp:nvSpPr>
        <dsp:cNvPr id="0" name=""/>
        <dsp:cNvSpPr/>
      </dsp:nvSpPr>
      <dsp:spPr>
        <a:xfrm>
          <a:off x="5557275" y="3320208"/>
          <a:ext cx="2068901" cy="14479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Thinks, ”Maybe I want to quit."</a:t>
          </a:r>
        </a:p>
      </dsp:txBody>
      <dsp:txXfrm>
        <a:off x="5860259" y="3532255"/>
        <a:ext cx="1462933" cy="1023854"/>
      </dsp:txXfrm>
    </dsp:sp>
    <dsp:sp modelId="{0735D6D5-BBE7-2C4B-B1CA-6202BC877B8E}">
      <dsp:nvSpPr>
        <dsp:cNvPr id="0" name=""/>
        <dsp:cNvSpPr/>
      </dsp:nvSpPr>
      <dsp:spPr>
        <a:xfrm rot="10770943">
          <a:off x="4984436" y="3811716"/>
          <a:ext cx="404868" cy="488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5105894" y="3908939"/>
        <a:ext cx="283408" cy="293210"/>
      </dsp:txXfrm>
    </dsp:sp>
    <dsp:sp modelId="{A6D8BDBE-C775-4845-B5D8-48AA56591A55}">
      <dsp:nvSpPr>
        <dsp:cNvPr id="0" name=""/>
        <dsp:cNvSpPr/>
      </dsp:nvSpPr>
      <dsp:spPr>
        <a:xfrm>
          <a:off x="2510479" y="3345057"/>
          <a:ext cx="2283096" cy="14479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Explores more:        "I would save money…"</a:t>
          </a:r>
        </a:p>
      </dsp:txBody>
      <dsp:txXfrm>
        <a:off x="2844831" y="3557104"/>
        <a:ext cx="1614392" cy="1023854"/>
      </dsp:txXfrm>
    </dsp:sp>
    <dsp:sp modelId="{B81EA1F4-086E-954F-AAE1-28A6B4D9D962}">
      <dsp:nvSpPr>
        <dsp:cNvPr id="0" name=""/>
        <dsp:cNvSpPr/>
      </dsp:nvSpPr>
      <dsp:spPr>
        <a:xfrm rot="15946547">
          <a:off x="3411010" y="2799771"/>
          <a:ext cx="330632" cy="488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3464258" y="2946967"/>
        <a:ext cx="231442" cy="293210"/>
      </dsp:txXfrm>
    </dsp:sp>
    <dsp:sp modelId="{C66D839E-6162-FA4A-B4BB-AC54AEF37554}">
      <dsp:nvSpPr>
        <dsp:cNvPr id="0" name=""/>
        <dsp:cNvSpPr/>
      </dsp:nvSpPr>
      <dsp:spPr>
        <a:xfrm>
          <a:off x="2775359" y="1277728"/>
          <a:ext cx="1447948" cy="14479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Repetition leads to habit &amp; fluency.</a:t>
          </a:r>
        </a:p>
      </dsp:txBody>
      <dsp:txXfrm>
        <a:off x="2987406" y="1489775"/>
        <a:ext cx="1023854" cy="1023854"/>
      </dsp:txXfrm>
    </dsp:sp>
    <dsp:sp modelId="{7E1CDA92-1150-254A-8A69-DEC24E0CE7FD}">
      <dsp:nvSpPr>
        <dsp:cNvPr id="0" name=""/>
        <dsp:cNvSpPr/>
      </dsp:nvSpPr>
      <dsp:spPr>
        <a:xfrm rot="19440000">
          <a:off x="4153228" y="1179211"/>
          <a:ext cx="283722" cy="4886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161356" y="1301962"/>
        <a:ext cx="198605" cy="29321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87307A-E4E7-42DD-9F57-067C6AE6C19B}" type="datetimeFigureOut">
              <a:rPr lang="en-US" smtClean="0"/>
              <a:t>7/11/23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39F833-6038-4780-B5DE-79298815D2C0}" type="slidenum">
              <a:rPr lang="en-US" smtClean="0"/>
              <a:t>‹#›</a:t>
            </a:fld>
            <a:endParaRPr lang="en-US"/>
          </a:p>
        </p:txBody>
      </p:sp>
    </p:spTree>
    <p:extLst>
      <p:ext uri="{BB962C8B-B14F-4D97-AF65-F5344CB8AC3E}">
        <p14:creationId xmlns:p14="http://schemas.microsoft.com/office/powerpoint/2010/main" val="1413195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65591C-59DD-4D77-A220-6C6D2EE5F4F1}" type="slidenum">
              <a:rPr lang="en-US" smtClean="0"/>
              <a:pPr/>
              <a:t>17</a:t>
            </a:fld>
            <a:endParaRPr lang="en-US"/>
          </a:p>
        </p:txBody>
      </p:sp>
    </p:spTree>
    <p:extLst>
      <p:ext uri="{BB962C8B-B14F-4D97-AF65-F5344CB8AC3E}">
        <p14:creationId xmlns:p14="http://schemas.microsoft.com/office/powerpoint/2010/main" val="3533115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65591C-59DD-4D77-A220-6C6D2EE5F4F1}" type="slidenum">
              <a:rPr lang="en-US" smtClean="0"/>
              <a:pPr/>
              <a:t>110</a:t>
            </a:fld>
            <a:endParaRPr lang="en-US"/>
          </a:p>
        </p:txBody>
      </p:sp>
    </p:spTree>
    <p:extLst>
      <p:ext uri="{BB962C8B-B14F-4D97-AF65-F5344CB8AC3E}">
        <p14:creationId xmlns:p14="http://schemas.microsoft.com/office/powerpoint/2010/main" val="2390922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65591C-59DD-4D77-A220-6C6D2EE5F4F1}" type="slidenum">
              <a:rPr lang="en-US" smtClean="0"/>
              <a:pPr/>
              <a:t>114</a:t>
            </a:fld>
            <a:endParaRPr lang="en-US"/>
          </a:p>
        </p:txBody>
      </p:sp>
    </p:spTree>
    <p:extLst>
      <p:ext uri="{BB962C8B-B14F-4D97-AF65-F5344CB8AC3E}">
        <p14:creationId xmlns:p14="http://schemas.microsoft.com/office/powerpoint/2010/main" val="24651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65591C-59DD-4D77-A220-6C6D2EE5F4F1}" type="slidenum">
              <a:rPr lang="en-US" smtClean="0"/>
              <a:pPr/>
              <a:t>115</a:t>
            </a:fld>
            <a:endParaRPr lang="en-US"/>
          </a:p>
        </p:txBody>
      </p:sp>
    </p:spTree>
    <p:extLst>
      <p:ext uri="{BB962C8B-B14F-4D97-AF65-F5344CB8AC3E}">
        <p14:creationId xmlns:p14="http://schemas.microsoft.com/office/powerpoint/2010/main" val="2290716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65591C-59DD-4D77-A220-6C6D2EE5F4F1}" type="slidenum">
              <a:rPr lang="en-US" smtClean="0"/>
              <a:pPr/>
              <a:t>32</a:t>
            </a:fld>
            <a:endParaRPr lang="en-US"/>
          </a:p>
        </p:txBody>
      </p:sp>
    </p:spTree>
    <p:extLst>
      <p:ext uri="{BB962C8B-B14F-4D97-AF65-F5344CB8AC3E}">
        <p14:creationId xmlns:p14="http://schemas.microsoft.com/office/powerpoint/2010/main" val="1220343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a:extLst>
              <a:ext uri="{FF2B5EF4-FFF2-40B4-BE49-F238E27FC236}">
                <a16:creationId xmlns:a16="http://schemas.microsoft.com/office/drawing/2014/main" id="{68F0EFAE-208C-6C43-BAF1-6207346B74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fld id="{40E37410-53F0-694F-A0FF-058B035F5AC0}" type="slidenum">
              <a:rPr lang="en-US" altLang="en-US" smtClean="0">
                <a:latin typeface="Arial" panose="020B0604020202020204" pitchFamily="34" charset="0"/>
              </a:rPr>
              <a:pPr/>
              <a:t>33</a:t>
            </a:fld>
            <a:endParaRPr lang="en-US" altLang="en-US">
              <a:latin typeface="Arial" panose="020B0604020202020204" pitchFamily="34" charset="0"/>
            </a:endParaRPr>
          </a:p>
        </p:txBody>
      </p:sp>
      <p:sp>
        <p:nvSpPr>
          <p:cNvPr id="117762" name="Rectangle 2">
            <a:extLst>
              <a:ext uri="{FF2B5EF4-FFF2-40B4-BE49-F238E27FC236}">
                <a16:creationId xmlns:a16="http://schemas.microsoft.com/office/drawing/2014/main" id="{BEA1B644-3DE7-5342-990E-34739772BF14}"/>
              </a:ext>
            </a:extLst>
          </p:cNvPr>
          <p:cNvSpPr>
            <a:spLocks noGrp="1" noRot="1" noChangeAspect="1" noChangeArrowheads="1" noTextEdit="1"/>
          </p:cNvSpPr>
          <p:nvPr>
            <p:ph type="sldImg"/>
          </p:nvPr>
        </p:nvSpPr>
        <p:spPr>
          <a:ln/>
        </p:spPr>
      </p:sp>
      <p:sp>
        <p:nvSpPr>
          <p:cNvPr id="117763" name="Rectangle 3">
            <a:extLst>
              <a:ext uri="{FF2B5EF4-FFF2-40B4-BE49-F238E27FC236}">
                <a16:creationId xmlns:a16="http://schemas.microsoft.com/office/drawing/2014/main" id="{0A1D4499-902A-EC46-9E1D-F37A64D0FD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5425" indent="-225425" eaLnBrk="1" hangingPunct="1">
              <a:buFontTx/>
              <a:buAutoNum type="arabicPeriod"/>
            </a:pPr>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66180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a:extLst>
              <a:ext uri="{FF2B5EF4-FFF2-40B4-BE49-F238E27FC236}">
                <a16:creationId xmlns:a16="http://schemas.microsoft.com/office/drawing/2014/main" id="{B90D5E1A-ED4B-AC44-8859-405CADBE85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fld id="{8FD36F50-9D48-0345-BE02-9244E29D1255}" type="slidenum">
              <a:rPr lang="en-US" altLang="en-US" smtClean="0">
                <a:latin typeface="Arial" panose="020B0604020202020204" pitchFamily="34" charset="0"/>
              </a:rPr>
              <a:pPr/>
              <a:t>42</a:t>
            </a:fld>
            <a:endParaRPr lang="en-US" altLang="en-US">
              <a:latin typeface="Arial" panose="020B0604020202020204" pitchFamily="34" charset="0"/>
            </a:endParaRPr>
          </a:p>
        </p:txBody>
      </p:sp>
      <p:sp>
        <p:nvSpPr>
          <p:cNvPr id="134146" name="Rectangle 2">
            <a:extLst>
              <a:ext uri="{FF2B5EF4-FFF2-40B4-BE49-F238E27FC236}">
                <a16:creationId xmlns:a16="http://schemas.microsoft.com/office/drawing/2014/main" id="{87996C22-7573-9B4D-A5CC-26048FA8DC35}"/>
              </a:ext>
            </a:extLst>
          </p:cNvPr>
          <p:cNvSpPr>
            <a:spLocks noGrp="1" noRot="1" noChangeAspect="1" noChangeArrowheads="1" noTextEdit="1"/>
          </p:cNvSpPr>
          <p:nvPr>
            <p:ph type="sldImg"/>
          </p:nvPr>
        </p:nvSpPr>
        <p:spPr>
          <a:ln/>
        </p:spPr>
      </p:sp>
      <p:sp>
        <p:nvSpPr>
          <p:cNvPr id="134147" name="Rectangle 3">
            <a:extLst>
              <a:ext uri="{FF2B5EF4-FFF2-40B4-BE49-F238E27FC236}">
                <a16:creationId xmlns:a16="http://schemas.microsoft.com/office/drawing/2014/main" id="{F4874712-BC74-0E4E-A4D7-0A6A96A532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300">
                <a:latin typeface="Arial" panose="020B0604020202020204" pitchFamily="34" charset="0"/>
                <a:ea typeface="ＭＳ Ｐゴシック" panose="020B0600070205080204" pitchFamily="34" charset="-128"/>
              </a:rPr>
              <a:t>Explain how good reflective-listening statements are very similar to the </a:t>
            </a:r>
            <a:r>
              <a:rPr lang="ja-JP" altLang="en-US" sz="2300">
                <a:latin typeface="Arial" panose="020B0604020202020204" pitchFamily="34" charset="0"/>
                <a:ea typeface="ＭＳ Ｐゴシック" panose="020B0600070205080204" pitchFamily="34" charset="-128"/>
              </a:rPr>
              <a:t>“</a:t>
            </a:r>
            <a:r>
              <a:rPr lang="en-US" altLang="ja-JP" sz="2300" i="1">
                <a:latin typeface="Arial" panose="020B0604020202020204" pitchFamily="34" charset="0"/>
                <a:ea typeface="ＭＳ Ｐゴシック" panose="020B0600070205080204" pitchFamily="34" charset="-128"/>
              </a:rPr>
              <a:t>Do you mean . . ." </a:t>
            </a:r>
            <a:r>
              <a:rPr lang="en-US" altLang="ja-JP" sz="2300">
                <a:latin typeface="Arial" panose="020B0604020202020204" pitchFamily="34" charset="0"/>
                <a:ea typeface="ＭＳ Ｐゴシック" panose="020B0600070205080204" pitchFamily="34" charset="-128"/>
              </a:rPr>
              <a:t>questions. They offer a hypothesis about what the speaker means, but the difference is that this is done in the form of a </a:t>
            </a:r>
            <a:r>
              <a:rPr lang="en-US" altLang="ja-JP" sz="2300" i="1">
                <a:latin typeface="Arial" panose="020B0604020202020204" pitchFamily="34" charset="0"/>
                <a:ea typeface="ＭＳ Ｐゴシック" panose="020B0600070205080204" pitchFamily="34" charset="-128"/>
              </a:rPr>
              <a:t>statement </a:t>
            </a:r>
            <a:r>
              <a:rPr lang="en-US" altLang="ja-JP" sz="2300">
                <a:latin typeface="Arial" panose="020B0604020202020204" pitchFamily="34" charset="0"/>
                <a:ea typeface="ＭＳ Ｐゴシック" panose="020B0600070205080204" pitchFamily="34" charset="-128"/>
              </a:rPr>
              <a:t>rather than a </a:t>
            </a:r>
            <a:r>
              <a:rPr lang="en-US" altLang="ja-JP" sz="2300" i="1">
                <a:latin typeface="Arial" panose="020B0604020202020204" pitchFamily="34" charset="0"/>
                <a:ea typeface="ＭＳ Ｐゴシック" panose="020B0600070205080204" pitchFamily="34" charset="-128"/>
              </a:rPr>
              <a:t>question. </a:t>
            </a:r>
            <a:r>
              <a:rPr lang="en-US" altLang="ja-JP" sz="2300">
                <a:latin typeface="Arial" panose="020B0604020202020204" pitchFamily="34" charset="0"/>
                <a:ea typeface="ＭＳ Ｐゴシック" panose="020B0600070205080204" pitchFamily="34" charset="-128"/>
              </a:rPr>
              <a:t>The listener</a:t>
            </a:r>
            <a:r>
              <a:rPr lang="ja-JP" altLang="en-US" sz="2300">
                <a:latin typeface="Arial" panose="020B0604020202020204" pitchFamily="34" charset="0"/>
                <a:ea typeface="ＭＳ Ｐゴシック" panose="020B0600070205080204" pitchFamily="34" charset="-128"/>
              </a:rPr>
              <a:t>’</a:t>
            </a:r>
            <a:r>
              <a:rPr lang="en-US" altLang="ja-JP" sz="2300">
                <a:latin typeface="Arial" panose="020B0604020202020204" pitchFamily="34" charset="0"/>
                <a:ea typeface="ＭＳ Ｐゴシック" panose="020B0600070205080204" pitchFamily="34" charset="-128"/>
              </a:rPr>
              <a:t>s voice turns down at the end of a reflective listening statement (difference in inflection at the end of the sentence). </a:t>
            </a:r>
          </a:p>
          <a:p>
            <a:endParaRPr lang="en-US" altLang="en-US" sz="2300">
              <a:latin typeface="Arial" panose="020B0604020202020204" pitchFamily="34" charset="0"/>
              <a:ea typeface="ＭＳ Ｐゴシック" panose="020B0600070205080204" pitchFamily="34" charset="-128"/>
            </a:endParaRPr>
          </a:p>
          <a:p>
            <a:r>
              <a:rPr lang="en-US" altLang="en-US" sz="2300">
                <a:latin typeface="Arial" panose="020B0604020202020204" pitchFamily="34" charset="0"/>
                <a:ea typeface="ＭＳ Ｐゴシック" panose="020B0600070205080204" pitchFamily="34" charset="-128"/>
              </a:rPr>
              <a:t>Illustrate by inflecting the word "said" differently in this sentence:  "You're angry about what I said?" (up) vs. "You're angry about what I said." (down). </a:t>
            </a:r>
            <a:r>
              <a:rPr lang="en-US" altLang="en-US" sz="2300" i="1">
                <a:latin typeface="Arial" panose="020B0604020202020204" pitchFamily="34" charset="0"/>
                <a:ea typeface="ＭＳ Ｐゴシック" panose="020B0600070205080204" pitchFamily="34" charset="-128"/>
              </a:rPr>
              <a:t>Do this several times. Have them repeat it with you—it</a:t>
            </a:r>
            <a:r>
              <a:rPr lang="ja-JP" altLang="en-US" sz="2300" i="1">
                <a:latin typeface="Arial" panose="020B0604020202020204" pitchFamily="34" charset="0"/>
                <a:ea typeface="ＭＳ Ｐゴシック" panose="020B0600070205080204" pitchFamily="34" charset="-128"/>
              </a:rPr>
              <a:t>’</a:t>
            </a:r>
            <a:r>
              <a:rPr lang="en-US" altLang="ja-JP" sz="2300" i="1">
                <a:latin typeface="Arial" panose="020B0604020202020204" pitchFamily="34" charset="0"/>
                <a:ea typeface="ＭＳ Ｐゴシック" panose="020B0600070205080204" pitchFamily="34" charset="-128"/>
              </a:rPr>
              <a:t>s hard for some people.</a:t>
            </a:r>
          </a:p>
          <a:p>
            <a:endParaRPr lang="en-US" altLang="en-US" sz="2300">
              <a:latin typeface="Arial" panose="020B0604020202020204" pitchFamily="34" charset="0"/>
              <a:ea typeface="ＭＳ Ｐゴシック" panose="020B0600070205080204" pitchFamily="34" charset="-128"/>
            </a:endParaRPr>
          </a:p>
          <a:p>
            <a:r>
              <a:rPr lang="en-US" altLang="en-US" sz="2300">
                <a:latin typeface="Arial" panose="020B0604020202020204" pitchFamily="34" charset="0"/>
                <a:ea typeface="ＭＳ Ｐゴシック" panose="020B0600070205080204" pitchFamily="34" charset="-128"/>
              </a:rPr>
              <a:t>It may feel presumptuous, as if you are "telling the person what they feel." Yet statements work better and lead to clarification and greater exploration, whereas questions tend to interrupt the Family</a:t>
            </a:r>
            <a:r>
              <a:rPr lang="ja-JP" altLang="en-US" sz="2300">
                <a:latin typeface="Arial" panose="020B0604020202020204" pitchFamily="34" charset="0"/>
                <a:ea typeface="ＭＳ Ｐゴシック" panose="020B0600070205080204" pitchFamily="34" charset="-128"/>
              </a:rPr>
              <a:t>’</a:t>
            </a:r>
            <a:r>
              <a:rPr lang="en-US" altLang="ja-JP" sz="2300">
                <a:latin typeface="Arial" panose="020B0604020202020204" pitchFamily="34" charset="0"/>
                <a:ea typeface="ＭＳ Ｐゴシック" panose="020B0600070205080204" pitchFamily="34" charset="-128"/>
              </a:rPr>
              <a:t>s flow. </a:t>
            </a:r>
          </a:p>
          <a:p>
            <a:endParaRPr lang="en-US" altLang="en-US" sz="2300">
              <a:latin typeface="Arial" panose="020B0604020202020204" pitchFamily="34" charset="0"/>
              <a:ea typeface="ＭＳ Ｐゴシック" panose="020B0600070205080204" pitchFamily="34" charset="-128"/>
            </a:endParaRPr>
          </a:p>
          <a:p>
            <a:r>
              <a:rPr lang="en-US" altLang="en-US" sz="2300">
                <a:latin typeface="Arial" panose="020B0604020202020204" pitchFamily="34" charset="0"/>
                <a:ea typeface="ＭＳ Ｐゴシック" panose="020B0600070205080204" pitchFamily="34" charset="-128"/>
              </a:rPr>
              <a:t>*Remember there is no penalty for missing: Even if your statements are not completely accurate reflections may help the speaker to perceive the listener as </a:t>
            </a:r>
            <a:r>
              <a:rPr lang="ja-JP" altLang="en-US" sz="2300">
                <a:latin typeface="Arial" panose="020B0604020202020204" pitchFamily="34" charset="0"/>
                <a:ea typeface="ＭＳ Ｐゴシック" panose="020B0600070205080204" pitchFamily="34" charset="-128"/>
              </a:rPr>
              <a:t>“</a:t>
            </a:r>
            <a:r>
              <a:rPr lang="en-US" altLang="ja-JP" sz="2300">
                <a:latin typeface="Arial" panose="020B0604020202020204" pitchFamily="34" charset="0"/>
                <a:ea typeface="ＭＳ Ｐゴシック" panose="020B0600070205080204" pitchFamily="34" charset="-128"/>
              </a:rPr>
              <a:t>trying</a:t>
            </a:r>
            <a:r>
              <a:rPr lang="ja-JP" altLang="en-US" sz="2300">
                <a:latin typeface="Arial" panose="020B0604020202020204" pitchFamily="34" charset="0"/>
                <a:ea typeface="ＭＳ Ｐゴシック" panose="020B0600070205080204" pitchFamily="34" charset="-128"/>
              </a:rPr>
              <a:t>”</a:t>
            </a:r>
            <a:r>
              <a:rPr lang="en-US" altLang="ja-JP" sz="2300">
                <a:latin typeface="Arial" panose="020B0604020202020204" pitchFamily="34" charset="0"/>
                <a:ea typeface="ＭＳ Ｐゴシック" panose="020B0600070205080204" pitchFamily="34" charset="-128"/>
              </a:rPr>
              <a:t> and they may be inclined to communicate more of themselves. </a:t>
            </a:r>
          </a:p>
          <a:p>
            <a:endParaRPr lang="en-US" altLang="en-US" sz="2300">
              <a:latin typeface="Arial" panose="020B0604020202020204" pitchFamily="34" charset="0"/>
              <a:ea typeface="ＭＳ Ｐゴシック" panose="020B0600070205080204" pitchFamily="34" charset="-128"/>
            </a:endParaRPr>
          </a:p>
          <a:p>
            <a:r>
              <a:rPr lang="en-US" altLang="en-US" sz="2300">
                <a:latin typeface="Arial" panose="020B0604020202020204" pitchFamily="34" charset="0"/>
                <a:ea typeface="ＭＳ Ｐゴシック" panose="020B0600070205080204" pitchFamily="34" charset="-128"/>
              </a:rPr>
              <a:t>A reflection </a:t>
            </a:r>
            <a:r>
              <a:rPr lang="en-US" altLang="en-US" sz="2300" i="1">
                <a:latin typeface="Arial" panose="020B0604020202020204" pitchFamily="34" charset="0"/>
                <a:ea typeface="ＭＳ Ｐゴシック" panose="020B0600070205080204" pitchFamily="34" charset="-128"/>
              </a:rPr>
              <a:t>states</a:t>
            </a:r>
            <a:r>
              <a:rPr lang="en-US" altLang="en-US" sz="2300">
                <a:latin typeface="Arial" panose="020B0604020202020204" pitchFamily="34" charset="0"/>
                <a:ea typeface="ＭＳ Ｐゴシック" panose="020B0600070205080204" pitchFamily="34" charset="-128"/>
              </a:rPr>
              <a:t>  hypothesis--makes a guess about what the person means</a:t>
            </a:r>
          </a:p>
          <a:p>
            <a:r>
              <a:rPr lang="en-US" altLang="en-US" sz="2300">
                <a:latin typeface="Arial" panose="020B0604020202020204" pitchFamily="34" charset="0"/>
                <a:ea typeface="ＭＳ Ｐゴシック" panose="020B0600070205080204" pitchFamily="34" charset="-128"/>
              </a:rPr>
              <a:t>Form a </a:t>
            </a:r>
            <a:r>
              <a:rPr lang="en-US" altLang="en-US" sz="2300" i="1">
                <a:latin typeface="Arial" panose="020B0604020202020204" pitchFamily="34" charset="0"/>
                <a:ea typeface="ＭＳ Ｐゴシック" panose="020B0600070205080204" pitchFamily="34" charset="-128"/>
              </a:rPr>
              <a:t>statement</a:t>
            </a:r>
            <a:r>
              <a:rPr lang="en-US" altLang="en-US" sz="2300">
                <a:latin typeface="Arial" panose="020B0604020202020204" pitchFamily="34" charset="0"/>
                <a:ea typeface="ＭＳ Ｐゴシック" panose="020B0600070205080204" pitchFamily="34" charset="-128"/>
              </a:rPr>
              <a:t>, not a question</a:t>
            </a:r>
          </a:p>
          <a:p>
            <a:pPr lvl="1"/>
            <a:r>
              <a:rPr lang="en-US" altLang="en-US" sz="1900">
                <a:latin typeface="Arial" panose="020B0604020202020204" pitchFamily="34" charset="0"/>
                <a:ea typeface="ＭＳ Ｐゴシック" panose="020B0600070205080204" pitchFamily="34" charset="-128"/>
              </a:rPr>
              <a:t>Recall: </a:t>
            </a:r>
            <a:r>
              <a:rPr lang="ja-JP" altLang="en-US" sz="1900">
                <a:latin typeface="Arial" panose="020B0604020202020204" pitchFamily="34" charset="0"/>
                <a:ea typeface="ＭＳ Ｐゴシック" panose="020B0600070205080204" pitchFamily="34" charset="-128"/>
              </a:rPr>
              <a:t>“</a:t>
            </a:r>
            <a:r>
              <a:rPr lang="en-US" altLang="ja-JP" sz="1900">
                <a:latin typeface="Arial" panose="020B0604020202020204" pitchFamily="34" charset="0"/>
                <a:ea typeface="ＭＳ Ｐゴシック" panose="020B0600070205080204" pitchFamily="34" charset="-128"/>
              </a:rPr>
              <a:t>Do you mean that you . . . ?</a:t>
            </a:r>
            <a:r>
              <a:rPr lang="ja-JP" altLang="en-US" sz="1900">
                <a:latin typeface="Arial" panose="020B0604020202020204" pitchFamily="34" charset="0"/>
                <a:ea typeface="ＭＳ Ｐゴシック" panose="020B0600070205080204" pitchFamily="34" charset="-128"/>
              </a:rPr>
              <a:t>”</a:t>
            </a:r>
            <a:endParaRPr lang="en-US" altLang="ja-JP" sz="1900">
              <a:latin typeface="Arial" panose="020B0604020202020204" pitchFamily="34" charset="0"/>
              <a:ea typeface="ＭＳ Ｐゴシック" panose="020B0600070205080204" pitchFamily="34" charset="-128"/>
            </a:endParaRPr>
          </a:p>
          <a:p>
            <a:pPr lvl="1"/>
            <a:r>
              <a:rPr lang="en-US" altLang="en-US" sz="1900">
                <a:latin typeface="Arial" panose="020B0604020202020204" pitchFamily="34" charset="0"/>
                <a:ea typeface="ＭＳ Ｐゴシック" panose="020B0600070205080204" pitchFamily="34" charset="-128"/>
              </a:rPr>
              <a:t>Cut the question words </a:t>
            </a:r>
            <a:r>
              <a:rPr lang="ja-JP" altLang="en-US" sz="1900">
                <a:latin typeface="Arial" panose="020B0604020202020204" pitchFamily="34" charset="0"/>
                <a:ea typeface="ＭＳ Ｐゴシック" panose="020B0600070205080204" pitchFamily="34" charset="-128"/>
              </a:rPr>
              <a:t>“</a:t>
            </a:r>
            <a:r>
              <a:rPr lang="en-US" altLang="ja-JP" sz="1900">
                <a:latin typeface="Arial" panose="020B0604020202020204" pitchFamily="34" charset="0"/>
                <a:ea typeface="ＭＳ Ｐゴシック" panose="020B0600070205080204" pitchFamily="34" charset="-128"/>
              </a:rPr>
              <a:t>Do you mean that </a:t>
            </a:r>
            <a:r>
              <a:rPr lang="ja-JP" altLang="en-US" sz="1900">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a:t>
            </a:r>
          </a:p>
          <a:p>
            <a:pPr lvl="1"/>
            <a:r>
              <a:rPr lang="en-US" altLang="en-US" sz="1900">
                <a:latin typeface="Arial" panose="020B0604020202020204" pitchFamily="34" charset="0"/>
                <a:ea typeface="ＭＳ Ｐゴシック" panose="020B0600070205080204" pitchFamily="34" charset="-128"/>
              </a:rPr>
              <a:t>Simply begin, </a:t>
            </a:r>
            <a:r>
              <a:rPr lang="ja-JP" altLang="en-US" sz="1900">
                <a:latin typeface="Arial" panose="020B0604020202020204" pitchFamily="34" charset="0"/>
                <a:ea typeface="ＭＳ Ｐゴシック" panose="020B0600070205080204" pitchFamily="34" charset="-128"/>
              </a:rPr>
              <a:t>“</a:t>
            </a:r>
            <a:r>
              <a:rPr lang="en-US" altLang="ja-JP" sz="1900">
                <a:latin typeface="Arial" panose="020B0604020202020204" pitchFamily="34" charset="0"/>
                <a:ea typeface="ＭＳ Ｐゴシック" panose="020B0600070205080204" pitchFamily="34" charset="-128"/>
              </a:rPr>
              <a:t>You ...</a:t>
            </a:r>
            <a:r>
              <a:rPr lang="ja-JP" altLang="en-US" sz="1900">
                <a:latin typeface="Arial" panose="020B0604020202020204" pitchFamily="34" charset="0"/>
                <a:ea typeface="ＭＳ Ｐゴシック" panose="020B0600070205080204" pitchFamily="34" charset="-128"/>
              </a:rPr>
              <a:t>”</a:t>
            </a:r>
            <a:endParaRPr lang="en-US" altLang="ja-JP" sz="1900">
              <a:latin typeface="Arial" panose="020B0604020202020204" pitchFamily="34" charset="0"/>
              <a:ea typeface="ＭＳ Ｐゴシック" panose="020B0600070205080204" pitchFamily="34" charset="-128"/>
            </a:endParaRPr>
          </a:p>
          <a:p>
            <a:pPr lvl="1"/>
            <a:r>
              <a:rPr lang="en-US" altLang="en-US" sz="1900">
                <a:latin typeface="Arial" panose="020B0604020202020204" pitchFamily="34" charset="0"/>
                <a:ea typeface="ＭＳ Ｐゴシック" panose="020B0600070205080204" pitchFamily="34" charset="-128"/>
              </a:rPr>
              <a:t>Inflect your voice down at the end</a:t>
            </a:r>
          </a:p>
          <a:p>
            <a:pPr lvl="1"/>
            <a:r>
              <a:rPr lang="en-US" altLang="en-US" sz="2300">
                <a:latin typeface="Arial" panose="020B0604020202020204" pitchFamily="34" charset="0"/>
                <a:ea typeface="ＭＳ Ｐゴシック" panose="020B0600070205080204" pitchFamily="34" charset="-128"/>
              </a:rPr>
              <a:t>No penalty for missing</a:t>
            </a:r>
          </a:p>
          <a:p>
            <a:r>
              <a:rPr lang="en-US" altLang="en-US" sz="2300">
                <a:latin typeface="Arial" panose="020B0604020202020204" pitchFamily="34" charset="0"/>
                <a:ea typeface="ＭＳ Ｐゴシック" panose="020B0600070205080204" pitchFamily="34" charset="-128"/>
              </a:rPr>
              <a:t>Generally, should not be longer than the person</a:t>
            </a:r>
            <a:r>
              <a:rPr lang="ja-JP" altLang="en-US" sz="2300">
                <a:latin typeface="Arial" panose="020B0604020202020204" pitchFamily="34" charset="0"/>
                <a:ea typeface="ＭＳ Ｐゴシック" panose="020B0600070205080204" pitchFamily="34" charset="-128"/>
              </a:rPr>
              <a:t>’</a:t>
            </a:r>
            <a:r>
              <a:rPr lang="en-US" altLang="ja-JP" sz="2300">
                <a:latin typeface="Arial" panose="020B0604020202020204" pitchFamily="34" charset="0"/>
                <a:ea typeface="ＭＳ Ｐゴシック" panose="020B0600070205080204" pitchFamily="34" charset="-128"/>
              </a:rPr>
              <a:t>s statement</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Reflective listening is a primary skill. It is the pathway for engaging others in relationships, building trust, and fostering motivation to change. </a:t>
            </a:r>
          </a:p>
          <a:p>
            <a:r>
              <a:rPr lang="en-US" altLang="en-US">
                <a:latin typeface="Arial" panose="020B0604020202020204" pitchFamily="34" charset="0"/>
                <a:ea typeface="ＭＳ Ｐゴシック" panose="020B0600070205080204" pitchFamily="34" charset="-128"/>
              </a:rPr>
              <a:t>Reflective listening facilitates the Family</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s focus on his or her knowledge and resources. </a:t>
            </a:r>
          </a:p>
          <a:p>
            <a:r>
              <a:rPr lang="en-US" altLang="en-US">
                <a:latin typeface="Arial" panose="020B0604020202020204" pitchFamily="34" charset="0"/>
                <a:ea typeface="ＭＳ Ｐゴシック" panose="020B0600070205080204" pitchFamily="34" charset="-128"/>
              </a:rPr>
              <a:t>Reflections are always collaborative and non-judgmental and completely focused on the speaker.</a:t>
            </a:r>
          </a:p>
          <a:p>
            <a:r>
              <a:rPr lang="en-US" altLang="en-US" sz="1000">
                <a:latin typeface="Arial" panose="020B0604020202020204" pitchFamily="34" charset="0"/>
                <a:ea typeface="ＭＳ Ｐゴシック" panose="020B0600070205080204" pitchFamily="34" charset="-128"/>
              </a:rPr>
              <a:t>Reflective listening works because it checks with the speaker to see that a statement has been correctly heard and understood. The goal is to improve mutual understanding.</a:t>
            </a:r>
          </a:p>
          <a:p>
            <a:endParaRPr lang="en-US" altLang="en-US" sz="1000">
              <a:latin typeface="Arial" panose="020B0604020202020204" pitchFamily="34" charset="0"/>
              <a:ea typeface="ＭＳ Ｐゴシック" panose="020B0600070205080204" pitchFamily="34" charset="-128"/>
            </a:endParaRPr>
          </a:p>
          <a:p>
            <a:r>
              <a:rPr lang="en-US" altLang="en-US" sz="1000">
                <a:latin typeface="Arial" panose="020B0604020202020204" pitchFamily="34" charset="0"/>
                <a:ea typeface="ＭＳ Ｐゴシック" panose="020B0600070205080204" pitchFamily="34" charset="-128"/>
              </a:rPr>
              <a:t>Point to make: Most of the time when we listen, we simply say, </a:t>
            </a:r>
            <a:r>
              <a:rPr lang="ja-JP" altLang="en-US" sz="1000">
                <a:latin typeface="Arial" panose="020B0604020202020204" pitchFamily="34" charset="0"/>
                <a:ea typeface="ＭＳ Ｐゴシック" panose="020B0600070205080204" pitchFamily="34" charset="-128"/>
              </a:rPr>
              <a:t>“</a:t>
            </a:r>
            <a:r>
              <a:rPr lang="en-US" altLang="ja-JP" sz="1000">
                <a:latin typeface="Arial" panose="020B0604020202020204" pitchFamily="34" charset="0"/>
                <a:ea typeface="ＭＳ Ｐゴシック" panose="020B0600070205080204" pitchFamily="34" charset="-128"/>
              </a:rPr>
              <a:t>yeah, I get you</a:t>
            </a:r>
            <a:r>
              <a:rPr lang="ja-JP" altLang="en-US" sz="1000">
                <a:latin typeface="Arial" panose="020B0604020202020204" pitchFamily="34" charset="0"/>
                <a:ea typeface="ＭＳ Ｐゴシック" panose="020B0600070205080204" pitchFamily="34" charset="-128"/>
              </a:rPr>
              <a:t>”</a:t>
            </a:r>
            <a:r>
              <a:rPr lang="en-US" altLang="ja-JP" sz="1000">
                <a:latin typeface="Arial" panose="020B0604020202020204" pitchFamily="34" charset="0"/>
                <a:ea typeface="ＭＳ Ｐゴシック" panose="020B0600070205080204" pitchFamily="34" charset="-128"/>
              </a:rPr>
              <a:t> or </a:t>
            </a:r>
            <a:r>
              <a:rPr lang="ja-JP" altLang="en-US" sz="1000">
                <a:latin typeface="Arial" panose="020B0604020202020204" pitchFamily="34" charset="0"/>
                <a:ea typeface="ＭＳ Ｐゴシック" panose="020B0600070205080204" pitchFamily="34" charset="-128"/>
              </a:rPr>
              <a:t>“</a:t>
            </a:r>
            <a:r>
              <a:rPr lang="en-US" altLang="ja-JP" sz="1000">
                <a:latin typeface="Arial" panose="020B0604020202020204" pitchFamily="34" charset="0"/>
                <a:ea typeface="ＭＳ Ｐゴシック" panose="020B0600070205080204" pitchFamily="34" charset="-128"/>
              </a:rPr>
              <a:t>sure, I understand.</a:t>
            </a:r>
            <a:r>
              <a:rPr lang="ja-JP" altLang="en-US" sz="1000">
                <a:latin typeface="Arial" panose="020B0604020202020204" pitchFamily="34" charset="0"/>
                <a:ea typeface="ＭＳ Ｐゴシック" panose="020B0600070205080204" pitchFamily="34" charset="-128"/>
              </a:rPr>
              <a:t>”</a:t>
            </a:r>
            <a:r>
              <a:rPr lang="en-US" altLang="ja-JP" sz="1000">
                <a:latin typeface="Arial" panose="020B0604020202020204" pitchFamily="34" charset="0"/>
                <a:ea typeface="ＭＳ Ｐゴシック" panose="020B0600070205080204" pitchFamily="34" charset="-128"/>
              </a:rPr>
              <a:t> But do we really?  Much of the time, we don</a:t>
            </a:r>
            <a:r>
              <a:rPr lang="ja-JP" altLang="en-US" sz="1000">
                <a:latin typeface="Arial" panose="020B0604020202020204" pitchFamily="34" charset="0"/>
                <a:ea typeface="ＭＳ Ｐゴシック" panose="020B0600070205080204" pitchFamily="34" charset="-128"/>
              </a:rPr>
              <a:t>’</a:t>
            </a:r>
            <a:r>
              <a:rPr lang="en-US" altLang="ja-JP" sz="1000">
                <a:latin typeface="Arial" panose="020B0604020202020204" pitchFamily="34" charset="0"/>
                <a:ea typeface="ＭＳ Ｐゴシック" panose="020B0600070205080204" pitchFamily="34" charset="-128"/>
              </a:rPr>
              <a:t>t. </a:t>
            </a:r>
          </a:p>
          <a:p>
            <a:endParaRPr lang="en-US" altLang="en-US" sz="1000">
              <a:latin typeface="Arial" panose="020B0604020202020204" pitchFamily="34" charset="0"/>
              <a:ea typeface="ＭＳ Ｐゴシック" panose="020B0600070205080204" pitchFamily="34" charset="-128"/>
            </a:endParaRPr>
          </a:p>
          <a:p>
            <a:r>
              <a:rPr lang="en-US" altLang="en-US" sz="1000">
                <a:latin typeface="Arial" panose="020B0604020202020204" pitchFamily="34" charset="0"/>
                <a:ea typeface="ＭＳ Ｐゴシック" panose="020B0600070205080204" pitchFamily="34" charset="-128"/>
              </a:rPr>
              <a:t>Often we make assumptions about what the person meant by their words because their words were filtered through our own lens of knowledge and past experience.</a:t>
            </a:r>
          </a:p>
          <a:p>
            <a:endParaRPr lang="en-US" altLang="en-US" sz="1000">
              <a:latin typeface="Arial" panose="020B0604020202020204" pitchFamily="34" charset="0"/>
              <a:ea typeface="ＭＳ Ｐゴシック" panose="020B0600070205080204" pitchFamily="34" charset="-128"/>
            </a:endParaRPr>
          </a:p>
          <a:p>
            <a:endParaRPr lang="en-US" altLang="en-US" sz="1000">
              <a:latin typeface="Arial" panose="020B0604020202020204" pitchFamily="34" charset="0"/>
              <a:ea typeface="ＭＳ Ｐゴシック" panose="020B0600070205080204" pitchFamily="34" charset="-128"/>
            </a:endParaRPr>
          </a:p>
          <a:p>
            <a:endParaRPr lang="en-US" altLang="en-US" sz="1000">
              <a:latin typeface="Arial" panose="020B0604020202020204" pitchFamily="34" charset="0"/>
              <a:ea typeface="ＭＳ Ｐゴシック" panose="020B0600070205080204" pitchFamily="34" charset="-128"/>
            </a:endParaRPr>
          </a:p>
          <a:p>
            <a:endParaRPr lang="en-US" altLang="en-US" sz="1000">
              <a:latin typeface="Arial" panose="020B0604020202020204" pitchFamily="34" charset="0"/>
              <a:ea typeface="ＭＳ Ｐゴシック" panose="020B0600070205080204" pitchFamily="34" charset="-128"/>
            </a:endParaRPr>
          </a:p>
          <a:p>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a:p>
            <a:r>
              <a:rPr lang="en-US" altLang="en-US">
                <a:latin typeface="Times New Roman" panose="02020603050405020304" pitchFamily="18" charset="0"/>
                <a:ea typeface="ＭＳ Ｐゴシック" panose="020B0600070205080204" pitchFamily="34" charset="-128"/>
                <a:cs typeface="Arial" panose="020B0604020202020204" pitchFamily="34" charset="0"/>
              </a:rPr>
              <a:t> </a:t>
            </a:r>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96708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a:extLst>
              <a:ext uri="{FF2B5EF4-FFF2-40B4-BE49-F238E27FC236}">
                <a16:creationId xmlns:a16="http://schemas.microsoft.com/office/drawing/2014/main" id="{E151E5CF-14AD-5245-82CC-7B203A2B2085}"/>
              </a:ext>
            </a:extLst>
          </p:cNvPr>
          <p:cNvSpPr>
            <a:spLocks noGrp="1" noRot="1" noChangeAspect="1" noChangeArrowheads="1" noTextEdit="1"/>
          </p:cNvSpPr>
          <p:nvPr>
            <p:ph type="sldImg"/>
          </p:nvPr>
        </p:nvSpPr>
        <p:spPr>
          <a:ln/>
        </p:spPr>
      </p:sp>
      <p:sp>
        <p:nvSpPr>
          <p:cNvPr id="136194" name="Notes Placeholder 2">
            <a:extLst>
              <a:ext uri="{FF2B5EF4-FFF2-40B4-BE49-F238E27FC236}">
                <a16:creationId xmlns:a16="http://schemas.microsoft.com/office/drawing/2014/main" id="{3932D38B-8F77-4445-9EDD-9F5ADD97E7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136195" name="Slide Number Placeholder 3">
            <a:extLst>
              <a:ext uri="{FF2B5EF4-FFF2-40B4-BE49-F238E27FC236}">
                <a16:creationId xmlns:a16="http://schemas.microsoft.com/office/drawing/2014/main" id="{2DB756CC-24D6-B24D-B43D-AD701A648EB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fld id="{F418D15C-CBBC-C145-9DCF-6CC63CDBA20C}" type="slidenum">
              <a:rPr lang="en-US" altLang="en-US" smtClean="0">
                <a:latin typeface="Arial" panose="020B0604020202020204" pitchFamily="34" charset="0"/>
              </a:rPr>
              <a:pPr/>
              <a:t>43</a:t>
            </a:fld>
            <a:endParaRPr lang="en-US" altLang="en-US">
              <a:latin typeface="Arial" panose="020B0604020202020204" pitchFamily="34" charset="0"/>
            </a:endParaRPr>
          </a:p>
        </p:txBody>
      </p:sp>
    </p:spTree>
    <p:extLst>
      <p:ext uri="{BB962C8B-B14F-4D97-AF65-F5344CB8AC3E}">
        <p14:creationId xmlns:p14="http://schemas.microsoft.com/office/powerpoint/2010/main" val="1113657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a:extLst>
              <a:ext uri="{FF2B5EF4-FFF2-40B4-BE49-F238E27FC236}">
                <a16:creationId xmlns:a16="http://schemas.microsoft.com/office/drawing/2014/main" id="{04C5B5E6-5433-EC44-B8B5-D018A042C6F6}"/>
              </a:ext>
            </a:extLst>
          </p:cNvPr>
          <p:cNvSpPr>
            <a:spLocks noGrp="1" noRot="1" noChangeAspect="1" noChangeArrowheads="1" noTextEdit="1"/>
          </p:cNvSpPr>
          <p:nvPr>
            <p:ph type="sldImg"/>
          </p:nvPr>
        </p:nvSpPr>
        <p:spPr>
          <a:ln/>
        </p:spPr>
      </p:sp>
      <p:sp>
        <p:nvSpPr>
          <p:cNvPr id="130050" name="Notes Placeholder 2">
            <a:extLst>
              <a:ext uri="{FF2B5EF4-FFF2-40B4-BE49-F238E27FC236}">
                <a16:creationId xmlns:a16="http://schemas.microsoft.com/office/drawing/2014/main" id="{AAA1FE9E-4D75-1644-AB9C-84CBD06863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130051" name="Slide Number Placeholder 3">
            <a:extLst>
              <a:ext uri="{FF2B5EF4-FFF2-40B4-BE49-F238E27FC236}">
                <a16:creationId xmlns:a16="http://schemas.microsoft.com/office/drawing/2014/main" id="{6820579A-80BF-9A42-BAC4-54D95DC221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fld id="{3FC82CC8-01B0-044F-B5E8-5E72F4FB983E}" type="slidenum">
              <a:rPr lang="en-US" altLang="en-US" smtClean="0">
                <a:latin typeface="Arial" panose="020B0604020202020204" pitchFamily="34" charset="0"/>
              </a:rPr>
              <a:pPr/>
              <a:t>44</a:t>
            </a:fld>
            <a:endParaRPr lang="en-US" altLang="en-US">
              <a:latin typeface="Arial" panose="020B0604020202020204" pitchFamily="34" charset="0"/>
            </a:endParaRPr>
          </a:p>
        </p:txBody>
      </p:sp>
    </p:spTree>
    <p:extLst>
      <p:ext uri="{BB962C8B-B14F-4D97-AF65-F5344CB8AC3E}">
        <p14:creationId xmlns:p14="http://schemas.microsoft.com/office/powerpoint/2010/main" val="4058752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65591C-59DD-4D77-A220-6C6D2EE5F4F1}" type="slidenum">
              <a:rPr lang="en-US" smtClean="0"/>
              <a:pPr/>
              <a:t>45</a:t>
            </a:fld>
            <a:endParaRPr lang="en-US"/>
          </a:p>
        </p:txBody>
      </p:sp>
    </p:spTree>
    <p:extLst>
      <p:ext uri="{BB962C8B-B14F-4D97-AF65-F5344CB8AC3E}">
        <p14:creationId xmlns:p14="http://schemas.microsoft.com/office/powerpoint/2010/main" val="1528634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MI conceptualization of resistance emerges from the observation that what clinicians call resistance is a combination of (a) sustain talk, a normal manifestation of ambivalence, and (b) dissonance in the therapeutic relationship. This latter is highly responsive to clinician style and can be dialed up or dialed down by clinician behaviors (Glynn &amp; Moyers, 2010; </a:t>
            </a:r>
            <a:r>
              <a:rPr lang="en-US" err="1"/>
              <a:t>Petterson</a:t>
            </a:r>
            <a:r>
              <a:rPr lang="en-US"/>
              <a:t> &amp; </a:t>
            </a:r>
            <a:r>
              <a:rPr lang="en-US" err="1"/>
              <a:t>Forgatch</a:t>
            </a:r>
            <a:r>
              <a:rPr lang="en-US"/>
              <a:t>, 1985).</a:t>
            </a:r>
          </a:p>
        </p:txBody>
      </p:sp>
      <p:sp>
        <p:nvSpPr>
          <p:cNvPr id="4" name="Slide Number Placeholder 3"/>
          <p:cNvSpPr>
            <a:spLocks noGrp="1"/>
          </p:cNvSpPr>
          <p:nvPr>
            <p:ph type="sldNum" sz="quarter" idx="5"/>
          </p:nvPr>
        </p:nvSpPr>
        <p:spPr/>
        <p:txBody>
          <a:bodyPr/>
          <a:lstStyle/>
          <a:p>
            <a:fld id="{2D65591C-59DD-4D77-A220-6C6D2EE5F4F1}" type="slidenum">
              <a:rPr lang="en-US" smtClean="0"/>
              <a:pPr/>
              <a:t>54</a:t>
            </a:fld>
            <a:endParaRPr lang="en-US"/>
          </a:p>
        </p:txBody>
      </p:sp>
    </p:spTree>
    <p:extLst>
      <p:ext uri="{BB962C8B-B14F-4D97-AF65-F5344CB8AC3E}">
        <p14:creationId xmlns:p14="http://schemas.microsoft.com/office/powerpoint/2010/main" val="3509312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a:extLst>
              <a:ext uri="{FF2B5EF4-FFF2-40B4-BE49-F238E27FC236}">
                <a16:creationId xmlns:a16="http://schemas.microsoft.com/office/drawing/2014/main" id="{68F0EFAE-208C-6C43-BAF1-6207346B74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fld id="{40E37410-53F0-694F-A0FF-058B035F5AC0}" type="slidenum">
              <a:rPr lang="en-US" altLang="en-US" smtClean="0">
                <a:latin typeface="Arial" panose="020B0604020202020204" pitchFamily="34" charset="0"/>
              </a:rPr>
              <a:pPr/>
              <a:t>71</a:t>
            </a:fld>
            <a:endParaRPr lang="en-US" altLang="en-US">
              <a:latin typeface="Arial" panose="020B0604020202020204" pitchFamily="34" charset="0"/>
            </a:endParaRPr>
          </a:p>
        </p:txBody>
      </p:sp>
      <p:sp>
        <p:nvSpPr>
          <p:cNvPr id="117762" name="Rectangle 2">
            <a:extLst>
              <a:ext uri="{FF2B5EF4-FFF2-40B4-BE49-F238E27FC236}">
                <a16:creationId xmlns:a16="http://schemas.microsoft.com/office/drawing/2014/main" id="{BEA1B644-3DE7-5342-990E-34739772BF14}"/>
              </a:ext>
            </a:extLst>
          </p:cNvPr>
          <p:cNvSpPr>
            <a:spLocks noGrp="1" noRot="1" noChangeAspect="1" noChangeArrowheads="1" noTextEdit="1"/>
          </p:cNvSpPr>
          <p:nvPr>
            <p:ph type="sldImg"/>
          </p:nvPr>
        </p:nvSpPr>
        <p:spPr>
          <a:ln/>
        </p:spPr>
      </p:sp>
      <p:sp>
        <p:nvSpPr>
          <p:cNvPr id="117763" name="Rectangle 3">
            <a:extLst>
              <a:ext uri="{FF2B5EF4-FFF2-40B4-BE49-F238E27FC236}">
                <a16:creationId xmlns:a16="http://schemas.microsoft.com/office/drawing/2014/main" id="{0A1D4499-902A-EC46-9E1D-F37A64D0FD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5425" indent="-225425" eaLnBrk="1" hangingPunct="1">
              <a:buFontTx/>
              <a:buAutoNum type="arabicPeriod"/>
            </a:pPr>
            <a:r>
              <a:rPr lang="en-US" altLang="en-US">
                <a:latin typeface="Arial" panose="020B0604020202020204" pitchFamily="34" charset="0"/>
                <a:ea typeface="ＭＳ Ｐゴシック" panose="020B0600070205080204" pitchFamily="34" charset="-128"/>
              </a:rPr>
              <a:t>OARS  micro skills are essential to developing the empathy, rapport and understanding necessary to foster change. These skills also help speakers to resolve ambivalence, enhance intrinsic motivation, and build confidence to change.</a:t>
            </a:r>
            <a:br>
              <a:rPr lang="en-US" altLang="en-US">
                <a:latin typeface="Arial" panose="020B0604020202020204" pitchFamily="34" charset="0"/>
                <a:ea typeface="ＭＳ Ｐゴシック" panose="020B0600070205080204" pitchFamily="34" charset="-128"/>
              </a:rPr>
            </a:br>
            <a:endParaRPr lang="en-US" altLang="en-US">
              <a:latin typeface="Arial" panose="020B0604020202020204" pitchFamily="34" charset="0"/>
              <a:ea typeface="ＭＳ Ｐゴシック" panose="020B0600070205080204" pitchFamily="34" charset="-128"/>
            </a:endParaRPr>
          </a:p>
          <a:p>
            <a:pPr marL="225425" indent="-225425" eaLnBrk="1" hangingPunct="1">
              <a:buFontTx/>
              <a:buAutoNum type="arabicPeriod"/>
            </a:pPr>
            <a:r>
              <a:rPr lang="en-US" altLang="en-US">
                <a:latin typeface="Arial" panose="020B0604020202020204" pitchFamily="34" charset="0"/>
                <a:ea typeface="ＭＳ Ｐゴシック" panose="020B0600070205080204" pitchFamily="34" charset="-128"/>
              </a:rPr>
              <a:t>Essentially, these micro skills help us as listeners to truly focus on what the other person is saying and to get their perspective.</a:t>
            </a:r>
          </a:p>
          <a:p>
            <a:pPr marL="225425" indent="-225425">
              <a:buFontTx/>
              <a:buAutoNum type="arabicPeriod" startAt="3"/>
            </a:pPr>
            <a:endParaRPr lang="en-US" altLang="en-US" i="1">
              <a:latin typeface="Arial" panose="020B0604020202020204" pitchFamily="34" charset="0"/>
              <a:ea typeface="ＭＳ Ｐゴシック" panose="020B0600070205080204" pitchFamily="34" charset="-128"/>
            </a:endParaRPr>
          </a:p>
          <a:p>
            <a:pPr marL="225425" indent="-225425">
              <a:buFontTx/>
              <a:buAutoNum type="arabicPeriod" startAt="3"/>
            </a:pPr>
            <a:r>
              <a:rPr lang="en-US" altLang="en-US" i="1">
                <a:latin typeface="Arial" panose="020B0604020202020204" pitchFamily="34" charset="0"/>
                <a:ea typeface="ＭＳ Ｐゴシック" panose="020B0600070205080204" pitchFamily="34" charset="-128"/>
              </a:rPr>
              <a:t>Discuss: </a:t>
            </a:r>
            <a:r>
              <a:rPr lang="en-US" altLang="en-US">
                <a:latin typeface="Arial" panose="020B0604020202020204" pitchFamily="34" charset="0"/>
                <a:ea typeface="ＭＳ Ｐゴシック" panose="020B0600070205080204" pitchFamily="34" charset="-128"/>
              </a:rPr>
              <a:t>OARS is not merely an acronym, but also a metaphor. </a:t>
            </a:r>
            <a:r>
              <a:rPr lang="en-US" altLang="en-US" i="1">
                <a:latin typeface="Arial" panose="020B0604020202020204" pitchFamily="34" charset="0"/>
                <a:ea typeface="ＭＳ Ｐゴシック" panose="020B0600070205080204" pitchFamily="34" charset="-128"/>
              </a:rPr>
              <a:t>Ask what oars might symbolize. </a:t>
            </a:r>
          </a:p>
          <a:p>
            <a:pPr marL="225425" indent="-225425"/>
            <a:endParaRPr lang="en-US" altLang="en-US" i="1">
              <a:latin typeface="Arial" panose="020B0604020202020204" pitchFamily="34" charset="0"/>
              <a:ea typeface="ＭＳ Ｐゴシック" panose="020B0600070205080204" pitchFamily="34" charset="-128"/>
            </a:endParaRPr>
          </a:p>
          <a:p>
            <a:pPr marL="225425" indent="-225425"/>
            <a:r>
              <a:rPr lang="en-US" altLang="en-US" i="1">
                <a:latin typeface="Arial" panose="020B0604020202020204" pitchFamily="34" charset="0"/>
                <a:ea typeface="ＭＳ Ｐゴシック" panose="020B0600070205080204" pitchFamily="34" charset="-128"/>
              </a:rPr>
              <a:t>If the following are not mentioned, add:</a:t>
            </a:r>
          </a:p>
          <a:p>
            <a:pPr marL="225425" indent="-225425"/>
            <a:r>
              <a:rPr lang="en-US" altLang="en-US">
                <a:latin typeface="Arial" panose="020B0604020202020204" pitchFamily="34" charset="0"/>
                <a:ea typeface="ＭＳ Ｐゴシック" panose="020B0600070205080204" pitchFamily="34" charset="-128"/>
              </a:rPr>
              <a:t>The oars are its steering mechanism, tools which propel/move the boat forward. </a:t>
            </a:r>
          </a:p>
          <a:p>
            <a:pPr marL="225425" indent="-225425"/>
            <a:r>
              <a:rPr lang="en-US" altLang="en-US">
                <a:latin typeface="Arial" panose="020B0604020202020204" pitchFamily="34" charset="0"/>
                <a:ea typeface="ＭＳ Ｐゴシック" panose="020B0600070205080204" pitchFamily="34" charset="-128"/>
              </a:rPr>
              <a:t>Without oars we would  drift along and lose control of where we</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re going.</a:t>
            </a:r>
            <a:endParaRPr lang="en-US" altLang="ja-JP" i="1">
              <a:latin typeface="Arial" panose="020B0604020202020204" pitchFamily="34" charset="0"/>
              <a:ea typeface="ＭＳ Ｐゴシック" panose="020B0600070205080204" pitchFamily="34" charset="-128"/>
            </a:endParaRPr>
          </a:p>
          <a:p>
            <a:pPr marL="225425" indent="-225425"/>
            <a:r>
              <a:rPr lang="en-US" altLang="en-US">
                <a:latin typeface="Arial" panose="020B0604020202020204" pitchFamily="34" charset="0"/>
                <a:ea typeface="ＭＳ Ｐゴシック" panose="020B0600070205080204" pitchFamily="34" charset="-128"/>
              </a:rPr>
              <a:t>Skillful use not only propels the boat, but gives it direction.</a:t>
            </a:r>
          </a:p>
          <a:p>
            <a:pPr marL="225425" indent="-225425"/>
            <a:r>
              <a:rPr lang="en-US" altLang="en-US">
                <a:latin typeface="Arial" panose="020B0604020202020204" pitchFamily="34" charset="0"/>
                <a:ea typeface="ＭＳ Ｐゴシック" panose="020B0600070205080204" pitchFamily="34" charset="-128"/>
              </a:rPr>
              <a:t>If only one person is paddling it will go very slowly and require a lot of hard work on tat one person</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s part.</a:t>
            </a:r>
          </a:p>
          <a:p>
            <a:pPr marL="225425" indent="-225425"/>
            <a:r>
              <a:rPr lang="en-US" altLang="en-US">
                <a:latin typeface="Arial" panose="020B0604020202020204" pitchFamily="34" charset="0"/>
                <a:ea typeface="ＭＳ Ｐゴシック" panose="020B0600070205080204" pitchFamily="34" charset="-128"/>
              </a:rPr>
              <a:t>Got to paddle together/ in sync to move the boat in the right direction.—almost like dancing.  What happens if both try to lead or no one does?</a:t>
            </a:r>
          </a:p>
          <a:p>
            <a:pPr marL="225425" indent="-225425"/>
            <a:endParaRPr lang="en-US" altLang="en-US">
              <a:latin typeface="Arial" panose="020B0604020202020204" pitchFamily="34" charset="0"/>
              <a:ea typeface="ＭＳ Ｐゴシック" panose="020B0600070205080204" pitchFamily="34" charset="-128"/>
            </a:endParaRPr>
          </a:p>
          <a:p>
            <a:pPr marL="225425" indent="-225425"/>
            <a:r>
              <a:rPr lang="en-US" altLang="en-US">
                <a:latin typeface="Arial" panose="020B0604020202020204" pitchFamily="34" charset="0"/>
                <a:ea typeface="ＭＳ Ｐゴシック" panose="020B0600070205080204" pitchFamily="34" charset="-128"/>
              </a:rPr>
              <a:t>We are going to re-arrange this acronym- still keeping in spirit with the oars metaphor- ROAS (rows) as in row the boat- by discussing Reflection first, then open-ended and closed ended questions, affirmations and, lastly, summarization.</a:t>
            </a:r>
          </a:p>
          <a:p>
            <a:pPr marL="225425" indent="-225425"/>
            <a:endParaRPr lang="en-US" altLang="en-US">
              <a:latin typeface="Arial" panose="020B0604020202020204" pitchFamily="34" charset="0"/>
              <a:ea typeface="ＭＳ Ｐゴシック" panose="020B0600070205080204" pitchFamily="34" charset="-128"/>
            </a:endParaRPr>
          </a:p>
          <a:p>
            <a:pPr marL="225425" indent="-225425"/>
            <a:endParaRPr lang="en-US" altLang="en-US" i="1">
              <a:latin typeface="Arial" panose="020B0604020202020204" pitchFamily="34" charset="0"/>
              <a:ea typeface="ＭＳ Ｐゴシック" panose="020B0600070205080204" pitchFamily="34" charset="-128"/>
            </a:endParaRPr>
          </a:p>
          <a:p>
            <a:pPr marL="225425" indent="-225425" eaLnBrk="1" hangingPunct="1">
              <a:buFontTx/>
              <a:buAutoNum type="arabicPeriod"/>
            </a:pPr>
            <a:endParaRPr lang="en-US" altLang="en-US">
              <a:latin typeface="Arial" panose="020B0604020202020204" pitchFamily="34" charset="0"/>
              <a:ea typeface="ＭＳ Ｐゴシック" panose="020B0600070205080204" pitchFamily="34" charset="-128"/>
            </a:endParaRPr>
          </a:p>
          <a:p>
            <a:pPr marL="225425" indent="-225425" eaLnBrk="1" hangingPunct="1">
              <a:buFontTx/>
              <a:buAutoNum type="arabicPeriod"/>
            </a:pPr>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03756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A5A9A74-8BB7-414F-ACA9-4C04CFA0ACBE}" type="datetimeFigureOut">
              <a:rPr lang="en-US" smtClean="0"/>
              <a:pPr/>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8681B-4977-426D-B9FE-8663D01D73AF}" type="slidenum">
              <a:rPr lang="en-US" smtClean="0"/>
              <a:pPr/>
              <a:t>‹#›</a:t>
            </a:fld>
            <a:endParaRPr lang="en-US"/>
          </a:p>
        </p:txBody>
      </p:sp>
    </p:spTree>
    <p:extLst>
      <p:ext uri="{BB962C8B-B14F-4D97-AF65-F5344CB8AC3E}">
        <p14:creationId xmlns:p14="http://schemas.microsoft.com/office/powerpoint/2010/main" val="2095191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5A9A74-8BB7-414F-ACA9-4C04CFA0ACBE}" type="datetimeFigureOut">
              <a:rPr lang="en-US" smtClean="0"/>
              <a:pPr/>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8681B-4977-426D-B9FE-8663D01D73AF}" type="slidenum">
              <a:rPr lang="en-US" smtClean="0"/>
              <a:pPr/>
              <a:t>‹#›</a:t>
            </a:fld>
            <a:endParaRPr lang="en-US"/>
          </a:p>
        </p:txBody>
      </p:sp>
    </p:spTree>
    <p:extLst>
      <p:ext uri="{BB962C8B-B14F-4D97-AF65-F5344CB8AC3E}">
        <p14:creationId xmlns:p14="http://schemas.microsoft.com/office/powerpoint/2010/main" val="3505389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5A9A74-8BB7-414F-ACA9-4C04CFA0ACBE}" type="datetimeFigureOut">
              <a:rPr lang="en-US" smtClean="0"/>
              <a:pPr/>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8681B-4977-426D-B9FE-8663D01D73AF}" type="slidenum">
              <a:rPr lang="en-US" smtClean="0"/>
              <a:pPr/>
              <a:t>‹#›</a:t>
            </a:fld>
            <a:endParaRPr lang="en-US"/>
          </a:p>
        </p:txBody>
      </p:sp>
    </p:spTree>
    <p:extLst>
      <p:ext uri="{BB962C8B-B14F-4D97-AF65-F5344CB8AC3E}">
        <p14:creationId xmlns:p14="http://schemas.microsoft.com/office/powerpoint/2010/main" val="3804062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5A9A74-8BB7-414F-ACA9-4C04CFA0ACBE}" type="datetimeFigureOut">
              <a:rPr lang="en-US" smtClean="0"/>
              <a:pPr/>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8681B-4977-426D-B9FE-8663D01D73AF}" type="slidenum">
              <a:rPr lang="en-US" smtClean="0"/>
              <a:pPr/>
              <a:t>‹#›</a:t>
            </a:fld>
            <a:endParaRPr lang="en-US"/>
          </a:p>
        </p:txBody>
      </p:sp>
    </p:spTree>
    <p:extLst>
      <p:ext uri="{BB962C8B-B14F-4D97-AF65-F5344CB8AC3E}">
        <p14:creationId xmlns:p14="http://schemas.microsoft.com/office/powerpoint/2010/main" val="2528720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5A9A74-8BB7-414F-ACA9-4C04CFA0ACBE}" type="datetimeFigureOut">
              <a:rPr lang="en-US" smtClean="0"/>
              <a:pPr/>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8681B-4977-426D-B9FE-8663D01D73AF}" type="slidenum">
              <a:rPr lang="en-US" smtClean="0"/>
              <a:pPr/>
              <a:t>‹#›</a:t>
            </a:fld>
            <a:endParaRPr lang="en-US"/>
          </a:p>
        </p:txBody>
      </p:sp>
    </p:spTree>
    <p:extLst>
      <p:ext uri="{BB962C8B-B14F-4D97-AF65-F5344CB8AC3E}">
        <p14:creationId xmlns:p14="http://schemas.microsoft.com/office/powerpoint/2010/main" val="3695711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5A9A74-8BB7-414F-ACA9-4C04CFA0ACBE}" type="datetimeFigureOut">
              <a:rPr lang="en-US" smtClean="0"/>
              <a:pPr/>
              <a:t>7/11/23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8681B-4977-426D-B9FE-8663D01D73AF}" type="slidenum">
              <a:rPr lang="en-US" smtClean="0"/>
              <a:pPr/>
              <a:t>‹#›</a:t>
            </a:fld>
            <a:endParaRPr lang="en-US"/>
          </a:p>
        </p:txBody>
      </p:sp>
    </p:spTree>
    <p:extLst>
      <p:ext uri="{BB962C8B-B14F-4D97-AF65-F5344CB8AC3E}">
        <p14:creationId xmlns:p14="http://schemas.microsoft.com/office/powerpoint/2010/main" val="3819621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5A9A74-8BB7-414F-ACA9-4C04CFA0ACBE}" type="datetimeFigureOut">
              <a:rPr lang="en-US" smtClean="0"/>
              <a:pPr/>
              <a:t>7/11/23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28681B-4977-426D-B9FE-8663D01D73AF}" type="slidenum">
              <a:rPr lang="en-US" smtClean="0"/>
              <a:pPr/>
              <a:t>‹#›</a:t>
            </a:fld>
            <a:endParaRPr lang="en-US"/>
          </a:p>
        </p:txBody>
      </p:sp>
    </p:spTree>
    <p:extLst>
      <p:ext uri="{BB962C8B-B14F-4D97-AF65-F5344CB8AC3E}">
        <p14:creationId xmlns:p14="http://schemas.microsoft.com/office/powerpoint/2010/main" val="3326093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5A9A74-8BB7-414F-ACA9-4C04CFA0ACBE}" type="datetimeFigureOut">
              <a:rPr lang="en-US" smtClean="0"/>
              <a:pPr/>
              <a:t>7/11/23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28681B-4977-426D-B9FE-8663D01D73AF}" type="slidenum">
              <a:rPr lang="en-US" smtClean="0"/>
              <a:pPr/>
              <a:t>‹#›</a:t>
            </a:fld>
            <a:endParaRPr lang="en-US"/>
          </a:p>
        </p:txBody>
      </p:sp>
    </p:spTree>
    <p:extLst>
      <p:ext uri="{BB962C8B-B14F-4D97-AF65-F5344CB8AC3E}">
        <p14:creationId xmlns:p14="http://schemas.microsoft.com/office/powerpoint/2010/main" val="944145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5A9A74-8BB7-414F-ACA9-4C04CFA0ACBE}" type="datetimeFigureOut">
              <a:rPr lang="en-US" smtClean="0"/>
              <a:pPr/>
              <a:t>7/11/23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28681B-4977-426D-B9FE-8663D01D73AF}" type="slidenum">
              <a:rPr lang="en-US" smtClean="0"/>
              <a:pPr/>
              <a:t>‹#›</a:t>
            </a:fld>
            <a:endParaRPr lang="en-US"/>
          </a:p>
        </p:txBody>
      </p:sp>
    </p:spTree>
    <p:extLst>
      <p:ext uri="{BB962C8B-B14F-4D97-AF65-F5344CB8AC3E}">
        <p14:creationId xmlns:p14="http://schemas.microsoft.com/office/powerpoint/2010/main" val="1603026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5A9A74-8BB7-414F-ACA9-4C04CFA0ACBE}" type="datetimeFigureOut">
              <a:rPr lang="en-US" smtClean="0"/>
              <a:pPr/>
              <a:t>7/11/23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8681B-4977-426D-B9FE-8663D01D73AF}" type="slidenum">
              <a:rPr lang="en-US" smtClean="0"/>
              <a:pPr/>
              <a:t>‹#›</a:t>
            </a:fld>
            <a:endParaRPr lang="en-US"/>
          </a:p>
        </p:txBody>
      </p:sp>
    </p:spTree>
    <p:extLst>
      <p:ext uri="{BB962C8B-B14F-4D97-AF65-F5344CB8AC3E}">
        <p14:creationId xmlns:p14="http://schemas.microsoft.com/office/powerpoint/2010/main" val="4196402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5A9A74-8BB7-414F-ACA9-4C04CFA0ACBE}" type="datetimeFigureOut">
              <a:rPr lang="en-US" smtClean="0"/>
              <a:pPr/>
              <a:t>7/11/23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8681B-4977-426D-B9FE-8663D01D73AF}" type="slidenum">
              <a:rPr lang="en-US" smtClean="0"/>
              <a:pPr/>
              <a:t>‹#›</a:t>
            </a:fld>
            <a:endParaRPr lang="en-US"/>
          </a:p>
        </p:txBody>
      </p:sp>
    </p:spTree>
    <p:extLst>
      <p:ext uri="{BB962C8B-B14F-4D97-AF65-F5344CB8AC3E}">
        <p14:creationId xmlns:p14="http://schemas.microsoft.com/office/powerpoint/2010/main" val="2908806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5A9A74-8BB7-414F-ACA9-4C04CFA0ACBE}" type="datetimeFigureOut">
              <a:rPr lang="en-US" smtClean="0"/>
              <a:pPr/>
              <a:t>7/11/23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28681B-4977-426D-B9FE-8663D01D73AF}" type="slidenum">
              <a:rPr lang="en-US" smtClean="0"/>
              <a:pPr/>
              <a:t>‹#›</a:t>
            </a:fld>
            <a:endParaRPr lang="en-US"/>
          </a:p>
        </p:txBody>
      </p:sp>
    </p:spTree>
    <p:extLst>
      <p:ext uri="{BB962C8B-B14F-4D97-AF65-F5344CB8AC3E}">
        <p14:creationId xmlns:p14="http://schemas.microsoft.com/office/powerpoint/2010/main" val="4092402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ngall.com/balance-png/download/45282"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eddiecalz.deviantart.com/art/Ambivalence-442543456" TargetMode="External"/><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3" Type="http://schemas.openxmlformats.org/officeDocument/2006/relationships/hyperlink" Target="https://www.pngall.com/balance-png/download/45282"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hyperlink" Target="http://www.reflectivetraining.org" TargetMode="External"/><Relationship Id="rId2" Type="http://schemas.openxmlformats.org/officeDocument/2006/relationships/hyperlink" Target="mailto:robertsd5@uthscsa.ed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pngall.com/balance-png/download/45282"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pngall.com/balance-png/download/45282"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pngall.com/balance-png/download/45282"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hyperlink" Target="http://eddiecalz.deviantart.com/art/Ambivalence-442543456" TargetMode="External"/><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hyperlink" Target="http://eddiecalz.deviantart.com/art/Ambivalence-442543456" TargetMode="External"/><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2.em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eddiecalz.deviantart.com/art/Ambivalence-442543456" TargetMode="External"/><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eddiecalz.deviantart.com/art/Ambivalence-442543456" TargetMode="External"/><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eddiecalz.deviantart.com/art/Ambivalence-442543456" TargetMode="External"/><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www.pngall.com/balance-png/download/45282"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s://www.pngall.com/balance-png/download/45282"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eddiecalz.deviantart.com/art/Ambivalence-442543456" TargetMode="External"/><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71F1C6A6-CA76-A280-F352-70030DCA93C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83415" y="1553283"/>
            <a:ext cx="11832637" cy="6261549"/>
          </a:xfrm>
          <a:prstGeom prst="rect">
            <a:avLst/>
          </a:prstGeom>
        </p:spPr>
      </p:pic>
      <p:sp>
        <p:nvSpPr>
          <p:cNvPr id="2" name="Title 1"/>
          <p:cNvSpPr>
            <a:spLocks noGrp="1"/>
          </p:cNvSpPr>
          <p:nvPr>
            <p:ph type="ctrTitle"/>
          </p:nvPr>
        </p:nvSpPr>
        <p:spPr>
          <a:xfrm>
            <a:off x="1524000" y="1196538"/>
            <a:ext cx="9144000" cy="2376625"/>
          </a:xfrm>
        </p:spPr>
        <p:txBody>
          <a:bodyPr>
            <a:normAutofit/>
          </a:bodyPr>
          <a:lstStyle/>
          <a:p>
            <a:r>
              <a:rPr lang="en-US" sz="5200" dirty="0">
                <a:ea typeface="Calibri Light"/>
                <a:cs typeface="Calibri Light"/>
              </a:rPr>
              <a:t>Reflective Psychotherapy</a:t>
            </a:r>
            <a:endParaRPr lang="en-US" sz="5200" dirty="0"/>
          </a:p>
        </p:txBody>
      </p:sp>
      <p:sp>
        <p:nvSpPr>
          <p:cNvPr id="3" name="Subtitle 2"/>
          <p:cNvSpPr>
            <a:spLocks noGrp="1"/>
          </p:cNvSpPr>
          <p:nvPr>
            <p:ph type="subTitle" idx="1"/>
          </p:nvPr>
        </p:nvSpPr>
        <p:spPr>
          <a:xfrm>
            <a:off x="4131235" y="3838725"/>
            <a:ext cx="3929530" cy="1449609"/>
          </a:xfrm>
        </p:spPr>
        <p:txBody>
          <a:bodyPr vert="horz" lIns="91440" tIns="45720" rIns="91440" bIns="45720" rtlCol="0" anchor="t">
            <a:normAutofit/>
          </a:bodyPr>
          <a:lstStyle/>
          <a:p>
            <a:r>
              <a:rPr lang="en-US">
                <a:solidFill>
                  <a:schemeClr val="tx1">
                    <a:lumMod val="95000"/>
                    <a:lumOff val="5000"/>
                  </a:schemeClr>
                </a:solidFill>
                <a:latin typeface="Calibri Light"/>
                <a:ea typeface="Calibri Light"/>
                <a:cs typeface="Calibri Light"/>
              </a:rPr>
              <a:t>David L Roberts, PhD</a:t>
            </a:r>
          </a:p>
          <a:p>
            <a:r>
              <a:rPr lang="en-US" sz="2000">
                <a:solidFill>
                  <a:schemeClr val="tx1">
                    <a:lumMod val="95000"/>
                    <a:lumOff val="5000"/>
                  </a:schemeClr>
                </a:solidFill>
                <a:latin typeface="Calibri Light"/>
                <a:ea typeface="Calibri Light"/>
                <a:cs typeface="Calibri Light"/>
              </a:rPr>
              <a:t>Associate Professor of Psychiatry</a:t>
            </a:r>
          </a:p>
        </p:txBody>
      </p:sp>
    </p:spTree>
    <p:extLst>
      <p:ext uri="{BB962C8B-B14F-4D97-AF65-F5344CB8AC3E}">
        <p14:creationId xmlns:p14="http://schemas.microsoft.com/office/powerpoint/2010/main" val="3068426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8A4E5-2471-8C49-80AD-3DA5C945A778}"/>
              </a:ext>
            </a:extLst>
          </p:cNvPr>
          <p:cNvSpPr>
            <a:spLocks noGrp="1"/>
          </p:cNvSpPr>
          <p:nvPr>
            <p:ph type="title"/>
          </p:nvPr>
        </p:nvSpPr>
        <p:spPr/>
        <p:txBody>
          <a:bodyPr/>
          <a:lstStyle/>
          <a:p>
            <a:pPr algn="ctr"/>
            <a:r>
              <a:rPr lang="en-US"/>
              <a:t>Your Goal: Tilt the scale toward change</a:t>
            </a:r>
          </a:p>
        </p:txBody>
      </p:sp>
      <p:sp>
        <p:nvSpPr>
          <p:cNvPr id="13" name="TextBox 12">
            <a:extLst>
              <a:ext uri="{FF2B5EF4-FFF2-40B4-BE49-F238E27FC236}">
                <a16:creationId xmlns:a16="http://schemas.microsoft.com/office/drawing/2014/main" id="{D1B9ED0D-6687-EA48-BD4C-4BAA1D67AB74}"/>
              </a:ext>
            </a:extLst>
          </p:cNvPr>
          <p:cNvSpPr txBox="1"/>
          <p:nvPr/>
        </p:nvSpPr>
        <p:spPr>
          <a:xfrm>
            <a:off x="7047120" y="3564836"/>
            <a:ext cx="2763737" cy="615553"/>
          </a:xfrm>
          <a:prstGeom prst="rect">
            <a:avLst/>
          </a:prstGeom>
          <a:noFill/>
        </p:spPr>
        <p:txBody>
          <a:bodyPr wrap="square" rtlCol="0">
            <a:spAutoFit/>
          </a:bodyPr>
          <a:lstStyle/>
          <a:p>
            <a:pPr algn="ctr"/>
            <a:r>
              <a:rPr lang="en-US" sz="3400" b="1"/>
              <a:t>Change</a:t>
            </a:r>
            <a:endParaRPr lang="en-US" sz="2400">
              <a:solidFill>
                <a:srgbClr val="3CC42A"/>
              </a:solidFill>
            </a:endParaRPr>
          </a:p>
        </p:txBody>
      </p:sp>
      <p:sp>
        <p:nvSpPr>
          <p:cNvPr id="46" name="TextBox 45">
            <a:extLst>
              <a:ext uri="{FF2B5EF4-FFF2-40B4-BE49-F238E27FC236}">
                <a16:creationId xmlns:a16="http://schemas.microsoft.com/office/drawing/2014/main" id="{3AB12402-F11E-7B4A-AE87-529DC7167171}"/>
              </a:ext>
            </a:extLst>
          </p:cNvPr>
          <p:cNvSpPr txBox="1"/>
          <p:nvPr/>
        </p:nvSpPr>
        <p:spPr>
          <a:xfrm>
            <a:off x="2103766" y="3292365"/>
            <a:ext cx="2763737" cy="1138773"/>
          </a:xfrm>
          <a:prstGeom prst="rect">
            <a:avLst/>
          </a:prstGeom>
          <a:noFill/>
        </p:spPr>
        <p:txBody>
          <a:bodyPr wrap="square" rtlCol="0">
            <a:spAutoFit/>
          </a:bodyPr>
          <a:lstStyle/>
          <a:p>
            <a:pPr algn="ctr"/>
            <a:r>
              <a:rPr lang="en-US" sz="3400" b="1"/>
              <a:t>Sustain </a:t>
            </a:r>
          </a:p>
          <a:p>
            <a:pPr algn="ctr"/>
            <a:r>
              <a:rPr lang="en-US" sz="3400" b="1"/>
              <a:t>Status quo</a:t>
            </a:r>
          </a:p>
        </p:txBody>
      </p:sp>
      <p:sp>
        <p:nvSpPr>
          <p:cNvPr id="47" name="Triangle 46">
            <a:extLst>
              <a:ext uri="{FF2B5EF4-FFF2-40B4-BE49-F238E27FC236}">
                <a16:creationId xmlns:a16="http://schemas.microsoft.com/office/drawing/2014/main" id="{7D51CF7F-1441-B14D-879F-BF737BC5447E}"/>
              </a:ext>
            </a:extLst>
          </p:cNvPr>
          <p:cNvSpPr/>
          <p:nvPr/>
        </p:nvSpPr>
        <p:spPr>
          <a:xfrm>
            <a:off x="4211969" y="4511309"/>
            <a:ext cx="2835151" cy="197432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400" b="1"/>
              <a:t>Target Behavior</a:t>
            </a:r>
          </a:p>
        </p:txBody>
      </p:sp>
      <p:cxnSp>
        <p:nvCxnSpPr>
          <p:cNvPr id="48" name="Straight Connector 47">
            <a:extLst>
              <a:ext uri="{FF2B5EF4-FFF2-40B4-BE49-F238E27FC236}">
                <a16:creationId xmlns:a16="http://schemas.microsoft.com/office/drawing/2014/main" id="{DA465404-3F87-3F4C-B966-FCCD536FD363}"/>
              </a:ext>
            </a:extLst>
          </p:cNvPr>
          <p:cNvCxnSpPr>
            <a:cxnSpLocks/>
          </p:cNvCxnSpPr>
          <p:nvPr/>
        </p:nvCxnSpPr>
        <p:spPr>
          <a:xfrm flipV="1">
            <a:off x="1756229" y="4397255"/>
            <a:ext cx="8200571" cy="67767"/>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1" name="Arrow: Down 20">
            <a:extLst>
              <a:ext uri="{FF2B5EF4-FFF2-40B4-BE49-F238E27FC236}">
                <a16:creationId xmlns:a16="http://schemas.microsoft.com/office/drawing/2014/main" id="{BF2075C1-3BBC-4587-966D-160575D9B829}"/>
              </a:ext>
            </a:extLst>
          </p:cNvPr>
          <p:cNvSpPr/>
          <p:nvPr/>
        </p:nvSpPr>
        <p:spPr>
          <a:xfrm>
            <a:off x="8013355" y="1690688"/>
            <a:ext cx="1000897" cy="1574463"/>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810F84C-8939-F214-CB8F-54E1A2F21040}"/>
              </a:ext>
            </a:extLst>
          </p:cNvPr>
          <p:cNvSpPr txBox="1"/>
          <p:nvPr/>
        </p:nvSpPr>
        <p:spPr>
          <a:xfrm>
            <a:off x="9072824" y="1805707"/>
            <a:ext cx="2280976" cy="369332"/>
          </a:xfrm>
          <a:prstGeom prst="rect">
            <a:avLst/>
          </a:prstGeom>
          <a:noFill/>
        </p:spPr>
        <p:txBody>
          <a:bodyPr wrap="square" rtlCol="0">
            <a:spAutoFit/>
          </a:bodyPr>
          <a:lstStyle/>
          <a:p>
            <a:r>
              <a:rPr lang="en-US"/>
              <a:t>The “Righting Reflex”</a:t>
            </a:r>
          </a:p>
        </p:txBody>
      </p:sp>
    </p:spTree>
    <p:extLst>
      <p:ext uri="{BB962C8B-B14F-4D97-AF65-F5344CB8AC3E}">
        <p14:creationId xmlns:p14="http://schemas.microsoft.com/office/powerpoint/2010/main" val="381961488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 picture containing lamp&#10;&#10;Description automatically generated">
            <a:extLst>
              <a:ext uri="{FF2B5EF4-FFF2-40B4-BE49-F238E27FC236}">
                <a16:creationId xmlns:a16="http://schemas.microsoft.com/office/drawing/2014/main" id="{F914DD8C-6ABE-494B-84ED-15A2BC1C3C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541080" y="3787153"/>
            <a:ext cx="2611005" cy="2611005"/>
          </a:xfrm>
          <a:prstGeom prst="rect">
            <a:avLst/>
          </a:prstGeom>
        </p:spPr>
      </p:pic>
      <p:sp>
        <p:nvSpPr>
          <p:cNvPr id="2" name="Title 1">
            <a:extLst>
              <a:ext uri="{FF2B5EF4-FFF2-40B4-BE49-F238E27FC236}">
                <a16:creationId xmlns:a16="http://schemas.microsoft.com/office/drawing/2014/main" id="{67F8A4E5-2471-8C49-80AD-3DA5C945A778}"/>
              </a:ext>
            </a:extLst>
          </p:cNvPr>
          <p:cNvSpPr>
            <a:spLocks noGrp="1"/>
          </p:cNvSpPr>
          <p:nvPr>
            <p:ph type="title"/>
          </p:nvPr>
        </p:nvSpPr>
        <p:spPr>
          <a:xfrm>
            <a:off x="838200" y="59497"/>
            <a:ext cx="10515600" cy="1769202"/>
          </a:xfrm>
        </p:spPr>
        <p:txBody>
          <a:bodyPr>
            <a:normAutofit/>
          </a:bodyPr>
          <a:lstStyle/>
          <a:p>
            <a:pPr algn="ctr"/>
            <a:r>
              <a:rPr lang="en-US" sz="5000" b="1"/>
              <a:t>How Do You Evoke Change Talk?</a:t>
            </a:r>
          </a:p>
        </p:txBody>
      </p:sp>
      <p:cxnSp>
        <p:nvCxnSpPr>
          <p:cNvPr id="5" name="Straight Connector 4">
            <a:extLst>
              <a:ext uri="{FF2B5EF4-FFF2-40B4-BE49-F238E27FC236}">
                <a16:creationId xmlns:a16="http://schemas.microsoft.com/office/drawing/2014/main" id="{31D91B27-A631-C54E-A706-D13091C0BC36}"/>
              </a:ext>
            </a:extLst>
          </p:cNvPr>
          <p:cNvCxnSpPr>
            <a:cxnSpLocks/>
          </p:cNvCxnSpPr>
          <p:nvPr/>
        </p:nvCxnSpPr>
        <p:spPr>
          <a:xfrm>
            <a:off x="2353265" y="2725794"/>
            <a:ext cx="7400335" cy="2756027"/>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9" name="Triangle 8">
            <a:extLst>
              <a:ext uri="{FF2B5EF4-FFF2-40B4-BE49-F238E27FC236}">
                <a16:creationId xmlns:a16="http://schemas.microsoft.com/office/drawing/2014/main" id="{FDF1FB79-7930-AB45-A3CC-22A46DB98444}"/>
              </a:ext>
            </a:extLst>
          </p:cNvPr>
          <p:cNvSpPr/>
          <p:nvPr/>
        </p:nvSpPr>
        <p:spPr>
          <a:xfrm>
            <a:off x="4760802" y="4183221"/>
            <a:ext cx="2835151" cy="197432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400" b="1"/>
              <a:t>Target Behavior</a:t>
            </a:r>
          </a:p>
        </p:txBody>
      </p:sp>
      <p:sp>
        <p:nvSpPr>
          <p:cNvPr id="13" name="TextBox 12">
            <a:extLst>
              <a:ext uri="{FF2B5EF4-FFF2-40B4-BE49-F238E27FC236}">
                <a16:creationId xmlns:a16="http://schemas.microsoft.com/office/drawing/2014/main" id="{D1B9ED0D-6687-EA48-BD4C-4BAA1D67AB74}"/>
              </a:ext>
            </a:extLst>
          </p:cNvPr>
          <p:cNvSpPr txBox="1"/>
          <p:nvPr/>
        </p:nvSpPr>
        <p:spPr>
          <a:xfrm>
            <a:off x="7251012" y="1797948"/>
            <a:ext cx="1520908" cy="615553"/>
          </a:xfrm>
          <a:prstGeom prst="rect">
            <a:avLst/>
          </a:prstGeom>
          <a:noFill/>
        </p:spPr>
        <p:txBody>
          <a:bodyPr wrap="square" rtlCol="0">
            <a:spAutoFit/>
          </a:bodyPr>
          <a:lstStyle/>
          <a:p>
            <a:pPr algn="ctr"/>
            <a:r>
              <a:rPr lang="en-US" sz="3400" b="1"/>
              <a:t>Change</a:t>
            </a:r>
          </a:p>
        </p:txBody>
      </p:sp>
      <p:sp>
        <p:nvSpPr>
          <p:cNvPr id="14" name="TextBox 13">
            <a:extLst>
              <a:ext uri="{FF2B5EF4-FFF2-40B4-BE49-F238E27FC236}">
                <a16:creationId xmlns:a16="http://schemas.microsoft.com/office/drawing/2014/main" id="{BCCAEA30-9637-184D-A897-23CC269EFF0A}"/>
              </a:ext>
            </a:extLst>
          </p:cNvPr>
          <p:cNvSpPr txBox="1"/>
          <p:nvPr/>
        </p:nvSpPr>
        <p:spPr>
          <a:xfrm>
            <a:off x="2961963" y="1823914"/>
            <a:ext cx="1520908" cy="615553"/>
          </a:xfrm>
          <a:prstGeom prst="rect">
            <a:avLst/>
          </a:prstGeom>
          <a:noFill/>
        </p:spPr>
        <p:txBody>
          <a:bodyPr wrap="square" rtlCol="0">
            <a:spAutoFit/>
          </a:bodyPr>
          <a:lstStyle/>
          <a:p>
            <a:pPr algn="ctr"/>
            <a:r>
              <a:rPr lang="en-US" sz="3400" b="1"/>
              <a:t>Sustain</a:t>
            </a:r>
          </a:p>
        </p:txBody>
      </p:sp>
      <p:sp>
        <p:nvSpPr>
          <p:cNvPr id="36" name="TextBox 35">
            <a:extLst>
              <a:ext uri="{FF2B5EF4-FFF2-40B4-BE49-F238E27FC236}">
                <a16:creationId xmlns:a16="http://schemas.microsoft.com/office/drawing/2014/main" id="{F670E8EB-B1D8-884C-BCCD-EBAB60F50DB3}"/>
              </a:ext>
            </a:extLst>
          </p:cNvPr>
          <p:cNvSpPr txBox="1"/>
          <p:nvPr/>
        </p:nvSpPr>
        <p:spPr>
          <a:xfrm rot="21106831">
            <a:off x="3274017" y="2748325"/>
            <a:ext cx="1735684" cy="369332"/>
          </a:xfrm>
          <a:prstGeom prst="rect">
            <a:avLst/>
          </a:prstGeom>
          <a:noFill/>
        </p:spPr>
        <p:txBody>
          <a:bodyPr wrap="square" rtlCol="0">
            <a:spAutoFit/>
          </a:bodyPr>
          <a:lstStyle/>
          <a:p>
            <a:r>
              <a:rPr lang="en-US" i="1"/>
              <a:t>It’s not my fault.</a:t>
            </a:r>
          </a:p>
        </p:txBody>
      </p:sp>
      <p:sp>
        <p:nvSpPr>
          <p:cNvPr id="38" name="TextBox 37">
            <a:extLst>
              <a:ext uri="{FF2B5EF4-FFF2-40B4-BE49-F238E27FC236}">
                <a16:creationId xmlns:a16="http://schemas.microsoft.com/office/drawing/2014/main" id="{91762631-54BA-FF4C-B8C4-CCB9F95C78CE}"/>
              </a:ext>
            </a:extLst>
          </p:cNvPr>
          <p:cNvSpPr txBox="1"/>
          <p:nvPr/>
        </p:nvSpPr>
        <p:spPr>
          <a:xfrm rot="432750">
            <a:off x="2524780" y="2715842"/>
            <a:ext cx="3632246" cy="369332"/>
          </a:xfrm>
          <a:prstGeom prst="rect">
            <a:avLst/>
          </a:prstGeom>
          <a:noFill/>
        </p:spPr>
        <p:txBody>
          <a:bodyPr wrap="square" rtlCol="0">
            <a:spAutoFit/>
          </a:bodyPr>
          <a:lstStyle/>
          <a:p>
            <a:r>
              <a:rPr lang="en-US" i="1"/>
              <a:t>It’s not worth the effort.</a:t>
            </a:r>
          </a:p>
        </p:txBody>
      </p:sp>
      <p:sp>
        <p:nvSpPr>
          <p:cNvPr id="41" name="TextBox 40">
            <a:extLst>
              <a:ext uri="{FF2B5EF4-FFF2-40B4-BE49-F238E27FC236}">
                <a16:creationId xmlns:a16="http://schemas.microsoft.com/office/drawing/2014/main" id="{4B57CC62-83E6-A54E-BA49-6FCD7C1F2E49}"/>
              </a:ext>
            </a:extLst>
          </p:cNvPr>
          <p:cNvSpPr txBox="1"/>
          <p:nvPr/>
        </p:nvSpPr>
        <p:spPr>
          <a:xfrm rot="1403607">
            <a:off x="3711808" y="3301606"/>
            <a:ext cx="2042098" cy="369332"/>
          </a:xfrm>
          <a:prstGeom prst="rect">
            <a:avLst/>
          </a:prstGeom>
          <a:noFill/>
        </p:spPr>
        <p:txBody>
          <a:bodyPr wrap="square" rtlCol="0">
            <a:spAutoFit/>
          </a:bodyPr>
          <a:lstStyle/>
          <a:p>
            <a:r>
              <a:rPr lang="en-US" i="1"/>
              <a:t>It’s not that serious.</a:t>
            </a:r>
          </a:p>
        </p:txBody>
      </p:sp>
      <p:sp>
        <p:nvSpPr>
          <p:cNvPr id="42" name="TextBox 41">
            <a:extLst>
              <a:ext uri="{FF2B5EF4-FFF2-40B4-BE49-F238E27FC236}">
                <a16:creationId xmlns:a16="http://schemas.microsoft.com/office/drawing/2014/main" id="{E762A92B-AF00-474C-8AF4-0EA78E3D0B3A}"/>
              </a:ext>
            </a:extLst>
          </p:cNvPr>
          <p:cNvSpPr txBox="1"/>
          <p:nvPr/>
        </p:nvSpPr>
        <p:spPr>
          <a:xfrm rot="19897778">
            <a:off x="6072204" y="3158245"/>
            <a:ext cx="2604297" cy="369332"/>
          </a:xfrm>
          <a:prstGeom prst="rect">
            <a:avLst/>
          </a:prstGeom>
          <a:noFill/>
        </p:spPr>
        <p:txBody>
          <a:bodyPr wrap="square" rtlCol="0">
            <a:spAutoFit/>
          </a:bodyPr>
          <a:lstStyle/>
          <a:p>
            <a:r>
              <a:rPr lang="en-US" i="1"/>
              <a:t>I know what I have to do.</a:t>
            </a:r>
          </a:p>
        </p:txBody>
      </p:sp>
      <p:sp>
        <p:nvSpPr>
          <p:cNvPr id="43" name="TextBox 42">
            <a:extLst>
              <a:ext uri="{FF2B5EF4-FFF2-40B4-BE49-F238E27FC236}">
                <a16:creationId xmlns:a16="http://schemas.microsoft.com/office/drawing/2014/main" id="{270E43D0-7FB3-4F43-8EE3-0023F09BC1D9}"/>
              </a:ext>
            </a:extLst>
          </p:cNvPr>
          <p:cNvSpPr txBox="1"/>
          <p:nvPr/>
        </p:nvSpPr>
        <p:spPr>
          <a:xfrm rot="870080">
            <a:off x="6988537" y="3383839"/>
            <a:ext cx="3632246" cy="369332"/>
          </a:xfrm>
          <a:prstGeom prst="rect">
            <a:avLst/>
          </a:prstGeom>
          <a:noFill/>
        </p:spPr>
        <p:txBody>
          <a:bodyPr wrap="square" rtlCol="0">
            <a:spAutoFit/>
          </a:bodyPr>
          <a:lstStyle/>
          <a:p>
            <a:r>
              <a:rPr lang="en-US" i="1"/>
              <a:t>I know it’s worth the effort.</a:t>
            </a:r>
          </a:p>
        </p:txBody>
      </p:sp>
      <p:sp>
        <p:nvSpPr>
          <p:cNvPr id="44" name="TextBox 43">
            <a:extLst>
              <a:ext uri="{FF2B5EF4-FFF2-40B4-BE49-F238E27FC236}">
                <a16:creationId xmlns:a16="http://schemas.microsoft.com/office/drawing/2014/main" id="{E24E6681-6659-B742-9C22-89AE6141A075}"/>
              </a:ext>
            </a:extLst>
          </p:cNvPr>
          <p:cNvSpPr txBox="1"/>
          <p:nvPr/>
        </p:nvSpPr>
        <p:spPr>
          <a:xfrm>
            <a:off x="6445899" y="3290811"/>
            <a:ext cx="3632246" cy="369332"/>
          </a:xfrm>
          <a:prstGeom prst="rect">
            <a:avLst/>
          </a:prstGeom>
          <a:noFill/>
        </p:spPr>
        <p:txBody>
          <a:bodyPr wrap="square" rtlCol="0">
            <a:spAutoFit/>
          </a:bodyPr>
          <a:lstStyle/>
          <a:p>
            <a:r>
              <a:rPr lang="en-US" i="1"/>
              <a:t>I was doing better for a while.</a:t>
            </a:r>
          </a:p>
        </p:txBody>
      </p:sp>
      <p:sp>
        <p:nvSpPr>
          <p:cNvPr id="45" name="TextBox 44">
            <a:extLst>
              <a:ext uri="{FF2B5EF4-FFF2-40B4-BE49-F238E27FC236}">
                <a16:creationId xmlns:a16="http://schemas.microsoft.com/office/drawing/2014/main" id="{1E209328-3F12-F04F-BB7B-3AA3710C8E77}"/>
              </a:ext>
            </a:extLst>
          </p:cNvPr>
          <p:cNvSpPr txBox="1"/>
          <p:nvPr/>
        </p:nvSpPr>
        <p:spPr>
          <a:xfrm rot="20549534">
            <a:off x="6469962" y="3515690"/>
            <a:ext cx="2604297" cy="369332"/>
          </a:xfrm>
          <a:prstGeom prst="rect">
            <a:avLst/>
          </a:prstGeom>
          <a:noFill/>
        </p:spPr>
        <p:txBody>
          <a:bodyPr wrap="square" rtlCol="0">
            <a:spAutoFit/>
          </a:bodyPr>
          <a:lstStyle/>
          <a:p>
            <a:r>
              <a:rPr lang="en-US" i="1"/>
              <a:t>It’s mostly for my son.</a:t>
            </a:r>
          </a:p>
        </p:txBody>
      </p:sp>
      <p:sp>
        <p:nvSpPr>
          <p:cNvPr id="46" name="TextBox 45">
            <a:extLst>
              <a:ext uri="{FF2B5EF4-FFF2-40B4-BE49-F238E27FC236}">
                <a16:creationId xmlns:a16="http://schemas.microsoft.com/office/drawing/2014/main" id="{28A7069A-FCA7-374E-BB98-FB38FC35E2EB}"/>
              </a:ext>
            </a:extLst>
          </p:cNvPr>
          <p:cNvSpPr txBox="1"/>
          <p:nvPr/>
        </p:nvSpPr>
        <p:spPr>
          <a:xfrm rot="702765">
            <a:off x="5818504" y="4257726"/>
            <a:ext cx="4385925" cy="369332"/>
          </a:xfrm>
          <a:prstGeom prst="rect">
            <a:avLst/>
          </a:prstGeom>
          <a:noFill/>
        </p:spPr>
        <p:txBody>
          <a:bodyPr wrap="square" rtlCol="0">
            <a:spAutoFit/>
          </a:bodyPr>
          <a:lstStyle/>
          <a:p>
            <a:r>
              <a:rPr lang="en-US" i="1"/>
              <a:t>I’m looking forward to getting back on track.</a:t>
            </a:r>
          </a:p>
        </p:txBody>
      </p:sp>
      <p:sp>
        <p:nvSpPr>
          <p:cNvPr id="47" name="TextBox 46">
            <a:extLst>
              <a:ext uri="{FF2B5EF4-FFF2-40B4-BE49-F238E27FC236}">
                <a16:creationId xmlns:a16="http://schemas.microsoft.com/office/drawing/2014/main" id="{F0EA3572-1219-684B-B77B-D7DAE7115B0A}"/>
              </a:ext>
            </a:extLst>
          </p:cNvPr>
          <p:cNvSpPr txBox="1"/>
          <p:nvPr/>
        </p:nvSpPr>
        <p:spPr>
          <a:xfrm rot="1719938">
            <a:off x="7289031" y="5031776"/>
            <a:ext cx="3632246" cy="369332"/>
          </a:xfrm>
          <a:prstGeom prst="rect">
            <a:avLst/>
          </a:prstGeom>
          <a:noFill/>
        </p:spPr>
        <p:txBody>
          <a:bodyPr wrap="square" rtlCol="0">
            <a:spAutoFit/>
          </a:bodyPr>
          <a:lstStyle/>
          <a:p>
            <a:r>
              <a:rPr lang="en-US" i="1"/>
              <a:t>I care about my health.</a:t>
            </a:r>
          </a:p>
        </p:txBody>
      </p:sp>
      <p:sp>
        <p:nvSpPr>
          <p:cNvPr id="24" name="TextBox 23">
            <a:extLst>
              <a:ext uri="{FF2B5EF4-FFF2-40B4-BE49-F238E27FC236}">
                <a16:creationId xmlns:a16="http://schemas.microsoft.com/office/drawing/2014/main" id="{AA1C48F9-AFD0-904B-9779-E81102EB9D79}"/>
              </a:ext>
            </a:extLst>
          </p:cNvPr>
          <p:cNvSpPr txBox="1"/>
          <p:nvPr/>
        </p:nvSpPr>
        <p:spPr>
          <a:xfrm rot="835680">
            <a:off x="7685499" y="4249167"/>
            <a:ext cx="2604297" cy="369332"/>
          </a:xfrm>
          <a:prstGeom prst="rect">
            <a:avLst/>
          </a:prstGeom>
          <a:noFill/>
        </p:spPr>
        <p:txBody>
          <a:bodyPr wrap="square" rtlCol="0">
            <a:spAutoFit/>
          </a:bodyPr>
          <a:lstStyle/>
          <a:p>
            <a:r>
              <a:rPr lang="en-US" i="1"/>
              <a:t>I can do this.</a:t>
            </a:r>
          </a:p>
        </p:txBody>
      </p:sp>
      <p:sp>
        <p:nvSpPr>
          <p:cNvPr id="25" name="TextBox 24">
            <a:extLst>
              <a:ext uri="{FF2B5EF4-FFF2-40B4-BE49-F238E27FC236}">
                <a16:creationId xmlns:a16="http://schemas.microsoft.com/office/drawing/2014/main" id="{D551B19F-25E8-AD4E-859A-A98C0A0D520D}"/>
              </a:ext>
            </a:extLst>
          </p:cNvPr>
          <p:cNvSpPr txBox="1"/>
          <p:nvPr/>
        </p:nvSpPr>
        <p:spPr>
          <a:xfrm rot="21193346">
            <a:off x="6239898" y="3812824"/>
            <a:ext cx="3845941" cy="369332"/>
          </a:xfrm>
          <a:prstGeom prst="rect">
            <a:avLst/>
          </a:prstGeom>
          <a:noFill/>
        </p:spPr>
        <p:txBody>
          <a:bodyPr wrap="square" rtlCol="0">
            <a:spAutoFit/>
          </a:bodyPr>
          <a:lstStyle/>
          <a:p>
            <a:r>
              <a:rPr lang="en-US" i="1"/>
              <a:t>I will feel a weight off my shoulders.</a:t>
            </a:r>
          </a:p>
        </p:txBody>
      </p:sp>
      <p:sp>
        <p:nvSpPr>
          <p:cNvPr id="26" name="TextBox 25">
            <a:extLst>
              <a:ext uri="{FF2B5EF4-FFF2-40B4-BE49-F238E27FC236}">
                <a16:creationId xmlns:a16="http://schemas.microsoft.com/office/drawing/2014/main" id="{1041FBDE-E417-E24D-8DC5-D397922BCB34}"/>
              </a:ext>
            </a:extLst>
          </p:cNvPr>
          <p:cNvSpPr txBox="1"/>
          <p:nvPr/>
        </p:nvSpPr>
        <p:spPr>
          <a:xfrm rot="2873683">
            <a:off x="7547079" y="3612460"/>
            <a:ext cx="2604297" cy="369332"/>
          </a:xfrm>
          <a:prstGeom prst="rect">
            <a:avLst/>
          </a:prstGeom>
          <a:noFill/>
        </p:spPr>
        <p:txBody>
          <a:bodyPr wrap="square" rtlCol="0">
            <a:spAutoFit/>
          </a:bodyPr>
          <a:lstStyle/>
          <a:p>
            <a:r>
              <a:rPr lang="en-US" i="1"/>
              <a:t>My family will be proud.</a:t>
            </a:r>
          </a:p>
        </p:txBody>
      </p:sp>
      <p:sp>
        <p:nvSpPr>
          <p:cNvPr id="3" name="Oval Callout 2">
            <a:extLst>
              <a:ext uri="{FF2B5EF4-FFF2-40B4-BE49-F238E27FC236}">
                <a16:creationId xmlns:a16="http://schemas.microsoft.com/office/drawing/2014/main" id="{A27EF16A-C043-C54C-BC95-B19F6065066B}"/>
              </a:ext>
            </a:extLst>
          </p:cNvPr>
          <p:cNvSpPr/>
          <p:nvPr/>
        </p:nvSpPr>
        <p:spPr>
          <a:xfrm flipH="1">
            <a:off x="9293205" y="3806954"/>
            <a:ext cx="2467001" cy="1352622"/>
          </a:xfrm>
          <a:prstGeom prst="wedgeEllipseCallout">
            <a:avLst/>
          </a:prstGeom>
          <a:solidFill>
            <a:srgbClr val="EEF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a:solidFill>
                  <a:sysClr val="windowText" lastClr="000000"/>
                </a:solidFill>
              </a:rPr>
              <a:t>?</a:t>
            </a:r>
          </a:p>
        </p:txBody>
      </p:sp>
    </p:spTree>
    <p:extLst>
      <p:ext uri="{BB962C8B-B14F-4D97-AF65-F5344CB8AC3E}">
        <p14:creationId xmlns:p14="http://schemas.microsoft.com/office/powerpoint/2010/main" val="14109953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2E8A5-D11F-E94E-9DC7-19FF0A315D6E}"/>
              </a:ext>
            </a:extLst>
          </p:cNvPr>
          <p:cNvSpPr>
            <a:spLocks noGrp="1"/>
          </p:cNvSpPr>
          <p:nvPr>
            <p:ph type="title"/>
          </p:nvPr>
        </p:nvSpPr>
        <p:spPr/>
        <p:txBody>
          <a:bodyPr>
            <a:normAutofit/>
          </a:bodyPr>
          <a:lstStyle/>
          <a:p>
            <a:r>
              <a:rPr lang="en-US" sz="4000"/>
              <a:t>First you need to recognize Change Talk when you hear it.</a:t>
            </a:r>
          </a:p>
        </p:txBody>
      </p:sp>
      <p:pic>
        <p:nvPicPr>
          <p:cNvPr id="5" name="Picture 4" descr="Icon&#10;&#10;Description automatically generated">
            <a:extLst>
              <a:ext uri="{FF2B5EF4-FFF2-40B4-BE49-F238E27FC236}">
                <a16:creationId xmlns:a16="http://schemas.microsoft.com/office/drawing/2014/main" id="{02A2DFFC-EC71-924A-8E07-A42FF1D11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0584" y="2084736"/>
            <a:ext cx="3300116" cy="3638589"/>
          </a:xfrm>
          <a:prstGeom prst="rect">
            <a:avLst/>
          </a:prstGeom>
        </p:spPr>
      </p:pic>
      <p:sp>
        <p:nvSpPr>
          <p:cNvPr id="7" name="TextBox 6">
            <a:extLst>
              <a:ext uri="{FF2B5EF4-FFF2-40B4-BE49-F238E27FC236}">
                <a16:creationId xmlns:a16="http://schemas.microsoft.com/office/drawing/2014/main" id="{1D4C92D6-DA9D-4EF7-A4AB-B8FAAF4A02C0}"/>
              </a:ext>
            </a:extLst>
          </p:cNvPr>
          <p:cNvSpPr txBox="1"/>
          <p:nvPr/>
        </p:nvSpPr>
        <p:spPr>
          <a:xfrm rot="19610289">
            <a:off x="5385621" y="1927072"/>
            <a:ext cx="3069395" cy="646331"/>
          </a:xfrm>
          <a:prstGeom prst="rect">
            <a:avLst/>
          </a:prstGeom>
          <a:noFill/>
        </p:spPr>
        <p:txBody>
          <a:bodyPr wrap="square" rtlCol="0">
            <a:spAutoFit/>
          </a:bodyPr>
          <a:lstStyle/>
          <a:p>
            <a:r>
              <a:rPr lang="en-US" i="1"/>
              <a:t>“If I change, my family will stop worrying.” </a:t>
            </a:r>
          </a:p>
        </p:txBody>
      </p:sp>
      <p:sp>
        <p:nvSpPr>
          <p:cNvPr id="8" name="TextBox 7">
            <a:extLst>
              <a:ext uri="{FF2B5EF4-FFF2-40B4-BE49-F238E27FC236}">
                <a16:creationId xmlns:a16="http://schemas.microsoft.com/office/drawing/2014/main" id="{0EC4562E-0159-4EFB-B3A5-EC6E526D6CF5}"/>
              </a:ext>
            </a:extLst>
          </p:cNvPr>
          <p:cNvSpPr txBox="1"/>
          <p:nvPr/>
        </p:nvSpPr>
        <p:spPr>
          <a:xfrm rot="639588">
            <a:off x="5039713" y="3950684"/>
            <a:ext cx="4510487" cy="369332"/>
          </a:xfrm>
          <a:prstGeom prst="rect">
            <a:avLst/>
          </a:prstGeom>
          <a:noFill/>
        </p:spPr>
        <p:txBody>
          <a:bodyPr wrap="square" rtlCol="0">
            <a:spAutoFit/>
          </a:bodyPr>
          <a:lstStyle/>
          <a:p>
            <a:r>
              <a:rPr lang="en-US" i="1"/>
              <a:t>“I will feel a weight off my shoulders.” </a:t>
            </a:r>
            <a:endParaRPr lang="en-US" b="1"/>
          </a:p>
        </p:txBody>
      </p:sp>
      <p:sp>
        <p:nvSpPr>
          <p:cNvPr id="10" name="TextBox 9">
            <a:extLst>
              <a:ext uri="{FF2B5EF4-FFF2-40B4-BE49-F238E27FC236}">
                <a16:creationId xmlns:a16="http://schemas.microsoft.com/office/drawing/2014/main" id="{2B14EAD5-86A0-46D0-9657-3225C02C0CDF}"/>
              </a:ext>
            </a:extLst>
          </p:cNvPr>
          <p:cNvSpPr txBox="1"/>
          <p:nvPr/>
        </p:nvSpPr>
        <p:spPr>
          <a:xfrm rot="21193346">
            <a:off x="6537099" y="3009740"/>
            <a:ext cx="2693204" cy="369332"/>
          </a:xfrm>
          <a:prstGeom prst="rect">
            <a:avLst/>
          </a:prstGeom>
          <a:noFill/>
        </p:spPr>
        <p:txBody>
          <a:bodyPr wrap="square" rtlCol="0">
            <a:spAutoFit/>
          </a:bodyPr>
          <a:lstStyle/>
          <a:p>
            <a:r>
              <a:rPr lang="en-US" i="1"/>
              <a:t>“It’s pretty urgent.” </a:t>
            </a:r>
          </a:p>
        </p:txBody>
      </p:sp>
    </p:spTree>
    <p:extLst>
      <p:ext uri="{BB962C8B-B14F-4D97-AF65-F5344CB8AC3E}">
        <p14:creationId xmlns:p14="http://schemas.microsoft.com/office/powerpoint/2010/main" val="18090669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BD01B-DCF1-4B50-9E1F-A8D535BCC31B}"/>
              </a:ext>
            </a:extLst>
          </p:cNvPr>
          <p:cNvSpPr>
            <a:spLocks noGrp="1"/>
          </p:cNvSpPr>
          <p:nvPr>
            <p:ph type="title"/>
          </p:nvPr>
        </p:nvSpPr>
        <p:spPr/>
        <p:txBody>
          <a:bodyPr/>
          <a:lstStyle/>
          <a:p>
            <a:r>
              <a:rPr lang="en-US"/>
              <a:t>DARN</a:t>
            </a:r>
          </a:p>
        </p:txBody>
      </p:sp>
      <p:sp>
        <p:nvSpPr>
          <p:cNvPr id="3" name="Content Placeholder 2">
            <a:extLst>
              <a:ext uri="{FF2B5EF4-FFF2-40B4-BE49-F238E27FC236}">
                <a16:creationId xmlns:a16="http://schemas.microsoft.com/office/drawing/2014/main" id="{49B8B599-9C08-42D8-81E3-2D8B11CCE279}"/>
              </a:ext>
            </a:extLst>
          </p:cNvPr>
          <p:cNvSpPr>
            <a:spLocks noGrp="1"/>
          </p:cNvSpPr>
          <p:nvPr>
            <p:ph idx="1"/>
          </p:nvPr>
        </p:nvSpPr>
        <p:spPr/>
        <p:txBody>
          <a:bodyPr/>
          <a:lstStyle/>
          <a:p>
            <a:pPr marL="0" indent="0">
              <a:buNone/>
            </a:pPr>
            <a:r>
              <a:rPr lang="en-US"/>
              <a:t>Change and Sustain talk often fall into 4 basic categories:</a:t>
            </a:r>
          </a:p>
          <a:p>
            <a:pPr marL="0" indent="0">
              <a:buNone/>
            </a:pPr>
            <a:endParaRPr lang="en-US"/>
          </a:p>
          <a:p>
            <a:r>
              <a:rPr lang="en-US"/>
              <a:t>Desire – </a:t>
            </a:r>
            <a:r>
              <a:rPr lang="en-US" b="1"/>
              <a:t>Feelings</a:t>
            </a:r>
            <a:r>
              <a:rPr lang="en-US"/>
              <a:t> about change</a:t>
            </a:r>
          </a:p>
          <a:p>
            <a:r>
              <a:rPr lang="en-US"/>
              <a:t>Ability – </a:t>
            </a:r>
            <a:r>
              <a:rPr lang="en-US" b="1"/>
              <a:t>Confidence</a:t>
            </a:r>
            <a:r>
              <a:rPr lang="en-US"/>
              <a:t> they can change</a:t>
            </a:r>
          </a:p>
          <a:p>
            <a:r>
              <a:rPr lang="en-US"/>
              <a:t>Reasons – All other reasons to change (or not change)</a:t>
            </a:r>
          </a:p>
          <a:p>
            <a:r>
              <a:rPr lang="en-US"/>
              <a:t>Need – </a:t>
            </a:r>
            <a:r>
              <a:rPr lang="en-US" b="1"/>
              <a:t>Importance</a:t>
            </a:r>
            <a:r>
              <a:rPr lang="en-US"/>
              <a:t> of change</a:t>
            </a:r>
          </a:p>
          <a:p>
            <a:endParaRPr lang="en-US"/>
          </a:p>
        </p:txBody>
      </p:sp>
    </p:spTree>
    <p:extLst>
      <p:ext uri="{BB962C8B-B14F-4D97-AF65-F5344CB8AC3E}">
        <p14:creationId xmlns:p14="http://schemas.microsoft.com/office/powerpoint/2010/main" val="128084053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02A2DFFC-EC71-924A-8E07-A42FF1D11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0584" y="2084736"/>
            <a:ext cx="3300116" cy="3638589"/>
          </a:xfrm>
          <a:prstGeom prst="rect">
            <a:avLst/>
          </a:prstGeom>
        </p:spPr>
      </p:pic>
      <p:sp>
        <p:nvSpPr>
          <p:cNvPr id="7" name="TextBox 6">
            <a:extLst>
              <a:ext uri="{FF2B5EF4-FFF2-40B4-BE49-F238E27FC236}">
                <a16:creationId xmlns:a16="http://schemas.microsoft.com/office/drawing/2014/main" id="{1D4C92D6-DA9D-4EF7-A4AB-B8FAAF4A02C0}"/>
              </a:ext>
            </a:extLst>
          </p:cNvPr>
          <p:cNvSpPr txBox="1"/>
          <p:nvPr/>
        </p:nvSpPr>
        <p:spPr>
          <a:xfrm rot="19610289">
            <a:off x="5385621" y="1927072"/>
            <a:ext cx="3069395" cy="646331"/>
          </a:xfrm>
          <a:prstGeom prst="rect">
            <a:avLst/>
          </a:prstGeom>
          <a:noFill/>
        </p:spPr>
        <p:txBody>
          <a:bodyPr wrap="square" rtlCol="0">
            <a:spAutoFit/>
          </a:bodyPr>
          <a:lstStyle/>
          <a:p>
            <a:r>
              <a:rPr lang="en-US" i="1"/>
              <a:t>“If I change, my family will stop worrying.” </a:t>
            </a:r>
            <a:r>
              <a:rPr lang="en-US" b="1"/>
              <a:t>- REASONS</a:t>
            </a:r>
            <a:endParaRPr lang="en-US" i="1"/>
          </a:p>
        </p:txBody>
      </p:sp>
      <p:sp>
        <p:nvSpPr>
          <p:cNvPr id="8" name="TextBox 7">
            <a:extLst>
              <a:ext uri="{FF2B5EF4-FFF2-40B4-BE49-F238E27FC236}">
                <a16:creationId xmlns:a16="http://schemas.microsoft.com/office/drawing/2014/main" id="{0EC4562E-0159-4EFB-B3A5-EC6E526D6CF5}"/>
              </a:ext>
            </a:extLst>
          </p:cNvPr>
          <p:cNvSpPr txBox="1"/>
          <p:nvPr/>
        </p:nvSpPr>
        <p:spPr>
          <a:xfrm rot="639588">
            <a:off x="5039713" y="3950684"/>
            <a:ext cx="4510487" cy="369332"/>
          </a:xfrm>
          <a:prstGeom prst="rect">
            <a:avLst/>
          </a:prstGeom>
          <a:noFill/>
        </p:spPr>
        <p:txBody>
          <a:bodyPr wrap="square" rtlCol="0">
            <a:spAutoFit/>
          </a:bodyPr>
          <a:lstStyle/>
          <a:p>
            <a:r>
              <a:rPr lang="en-US" i="1"/>
              <a:t>“I will feel a weight off my shoulders.” </a:t>
            </a:r>
            <a:r>
              <a:rPr lang="en-US" b="1"/>
              <a:t>- DESIRE</a:t>
            </a:r>
          </a:p>
        </p:txBody>
      </p:sp>
      <p:sp>
        <p:nvSpPr>
          <p:cNvPr id="10" name="TextBox 9">
            <a:extLst>
              <a:ext uri="{FF2B5EF4-FFF2-40B4-BE49-F238E27FC236}">
                <a16:creationId xmlns:a16="http://schemas.microsoft.com/office/drawing/2014/main" id="{2B14EAD5-86A0-46D0-9657-3225C02C0CDF}"/>
              </a:ext>
            </a:extLst>
          </p:cNvPr>
          <p:cNvSpPr txBox="1"/>
          <p:nvPr/>
        </p:nvSpPr>
        <p:spPr>
          <a:xfrm rot="21193346">
            <a:off x="6582255" y="2967416"/>
            <a:ext cx="2693204" cy="369332"/>
          </a:xfrm>
          <a:prstGeom prst="rect">
            <a:avLst/>
          </a:prstGeom>
          <a:noFill/>
        </p:spPr>
        <p:txBody>
          <a:bodyPr wrap="square" rtlCol="0">
            <a:spAutoFit/>
          </a:bodyPr>
          <a:lstStyle/>
          <a:p>
            <a:r>
              <a:rPr lang="en-US" i="1"/>
              <a:t>“It’s pretty urgent.” </a:t>
            </a:r>
            <a:r>
              <a:rPr lang="en-US" b="1"/>
              <a:t>- NEED</a:t>
            </a:r>
            <a:endParaRPr lang="en-US" i="1"/>
          </a:p>
        </p:txBody>
      </p:sp>
    </p:spTree>
    <p:extLst>
      <p:ext uri="{BB962C8B-B14F-4D97-AF65-F5344CB8AC3E}">
        <p14:creationId xmlns:p14="http://schemas.microsoft.com/office/powerpoint/2010/main" val="113977604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a:extLst>
              <a:ext uri="{FF2B5EF4-FFF2-40B4-BE49-F238E27FC236}">
                <a16:creationId xmlns:a16="http://schemas.microsoft.com/office/drawing/2014/main" id="{9DF2374E-7478-B147-B87E-081D52E4DDCB}"/>
              </a:ext>
            </a:extLst>
          </p:cNvPr>
          <p:cNvSpPr>
            <a:spLocks noGrp="1" noChangeArrowheads="1"/>
          </p:cNvSpPr>
          <p:nvPr>
            <p:ph type="title"/>
          </p:nvPr>
        </p:nvSpPr>
        <p:spPr>
          <a:xfrm>
            <a:off x="1981200" y="228600"/>
            <a:ext cx="8229600" cy="1155700"/>
          </a:xfrm>
        </p:spPr>
        <p:txBody>
          <a:bodyPr>
            <a:normAutofit/>
          </a:bodyPr>
          <a:lstStyle/>
          <a:p>
            <a:pPr eaLnBrk="1" hangingPunct="1"/>
            <a:r>
              <a:rPr lang="en-US" altLang="en-US">
                <a:ea typeface="ＭＳ Ｐゴシック" panose="020B0600070205080204" pitchFamily="34" charset="-128"/>
              </a:rPr>
              <a:t>Listening for Change Talk:  DARN</a:t>
            </a:r>
          </a:p>
        </p:txBody>
      </p:sp>
      <p:sp>
        <p:nvSpPr>
          <p:cNvPr id="177154" name="Rectangle 3">
            <a:extLst>
              <a:ext uri="{FF2B5EF4-FFF2-40B4-BE49-F238E27FC236}">
                <a16:creationId xmlns:a16="http://schemas.microsoft.com/office/drawing/2014/main" id="{31F9676F-09FC-5B4C-92AD-2F0D46BBA5B7}"/>
              </a:ext>
            </a:extLst>
          </p:cNvPr>
          <p:cNvSpPr>
            <a:spLocks noGrp="1" noChangeArrowheads="1"/>
          </p:cNvSpPr>
          <p:nvPr>
            <p:ph idx="1"/>
          </p:nvPr>
        </p:nvSpPr>
        <p:spPr>
          <a:xfrm>
            <a:off x="2189747" y="1692442"/>
            <a:ext cx="8229600" cy="4648200"/>
          </a:xfrm>
        </p:spPr>
        <p:txBody>
          <a:bodyPr/>
          <a:lstStyle/>
          <a:p>
            <a:pPr marL="0" indent="0">
              <a:buNone/>
            </a:pPr>
            <a:r>
              <a:rPr lang="en-US" altLang="en-US">
                <a:solidFill>
                  <a:schemeClr val="accent2"/>
                </a:solidFill>
                <a:ea typeface="ＭＳ Ｐゴシック" panose="020B0600070205080204" pitchFamily="34" charset="-128"/>
              </a:rPr>
              <a:t>D</a:t>
            </a:r>
            <a:r>
              <a:rPr lang="en-US" altLang="en-US">
                <a:ea typeface="ＭＳ Ｐゴシック" panose="020B0600070205080204" pitchFamily="34" charset="-128"/>
              </a:rPr>
              <a:t>ESIRE  to change (want, like, wish, feel……)</a:t>
            </a:r>
          </a:p>
          <a:p>
            <a:pPr marL="0" indent="0">
              <a:buNone/>
            </a:pPr>
            <a:endParaRPr lang="en-US" altLang="en-US" sz="1500">
              <a:ea typeface="ＭＳ Ｐゴシック" panose="020B0600070205080204" pitchFamily="34" charset="-128"/>
            </a:endParaRPr>
          </a:p>
          <a:p>
            <a:pPr marL="0" indent="0">
              <a:buNone/>
            </a:pPr>
            <a:r>
              <a:rPr lang="en-US" altLang="en-US">
                <a:solidFill>
                  <a:schemeClr val="accent2"/>
                </a:solidFill>
                <a:ea typeface="ＭＳ Ｐゴシック" panose="020B0600070205080204" pitchFamily="34" charset="-128"/>
              </a:rPr>
              <a:t>A</a:t>
            </a:r>
            <a:r>
              <a:rPr lang="en-US" altLang="en-US">
                <a:ea typeface="ＭＳ Ｐゴシック" panose="020B0600070205080204" pitchFamily="34" charset="-128"/>
              </a:rPr>
              <a:t>BILITY to change (can, could……)</a:t>
            </a:r>
          </a:p>
          <a:p>
            <a:pPr lvl="1"/>
            <a:r>
              <a:rPr lang="en-US" altLang="en-US">
                <a:ea typeface="ＭＳ Ｐゴシック" panose="020B0600070205080204" pitchFamily="34" charset="-128"/>
              </a:rPr>
              <a:t>Confidence</a:t>
            </a:r>
          </a:p>
          <a:p>
            <a:pPr marL="0" indent="0">
              <a:buNone/>
            </a:pPr>
            <a:endParaRPr lang="en-US" altLang="en-US" sz="1500">
              <a:ea typeface="ＭＳ Ｐゴシック" panose="020B0600070205080204" pitchFamily="34" charset="-128"/>
            </a:endParaRPr>
          </a:p>
          <a:p>
            <a:pPr marL="0" indent="0">
              <a:buNone/>
            </a:pPr>
            <a:r>
              <a:rPr lang="en-US" altLang="en-US">
                <a:solidFill>
                  <a:schemeClr val="accent2"/>
                </a:solidFill>
                <a:ea typeface="ＭＳ Ｐゴシック" panose="020B0600070205080204" pitchFamily="34" charset="-128"/>
              </a:rPr>
              <a:t>R</a:t>
            </a:r>
            <a:r>
              <a:rPr lang="en-US" altLang="en-US">
                <a:ea typeface="ＭＳ Ｐゴシック" panose="020B0600070205080204" pitchFamily="34" charset="-128"/>
              </a:rPr>
              <a:t>EASONS to change (if…then)</a:t>
            </a:r>
          </a:p>
          <a:p>
            <a:pPr marL="0" indent="0">
              <a:buNone/>
            </a:pPr>
            <a:endParaRPr lang="en-US" altLang="en-US" sz="1500">
              <a:ea typeface="ＭＳ Ｐゴシック" panose="020B0600070205080204" pitchFamily="34" charset="-128"/>
            </a:endParaRPr>
          </a:p>
          <a:p>
            <a:pPr marL="0" indent="0">
              <a:buNone/>
            </a:pPr>
            <a:r>
              <a:rPr lang="en-US" altLang="en-US">
                <a:solidFill>
                  <a:schemeClr val="accent2"/>
                </a:solidFill>
                <a:ea typeface="ＭＳ Ｐゴシック" panose="020B0600070205080204" pitchFamily="34" charset="-128"/>
              </a:rPr>
              <a:t>N</a:t>
            </a:r>
            <a:r>
              <a:rPr lang="en-US" altLang="en-US">
                <a:ea typeface="ＭＳ Ｐゴシック" panose="020B0600070205080204" pitchFamily="34" charset="-128"/>
              </a:rPr>
              <a:t>EED to change (need, have to, must, got to…)</a:t>
            </a:r>
          </a:p>
          <a:p>
            <a:pPr lvl="1" eaLnBrk="1" hangingPunct="1"/>
            <a:r>
              <a:rPr lang="en-US" altLang="en-US">
                <a:ea typeface="ＭＳ Ｐゴシック" panose="020B0600070205080204" pitchFamily="34" charset="-128"/>
              </a:rPr>
              <a:t>Importance</a:t>
            </a:r>
          </a:p>
          <a:p>
            <a:pPr marL="0" indent="0">
              <a:buNone/>
            </a:pPr>
            <a:endParaRPr lang="en-US" altLang="en-US" sz="1500">
              <a:solidFill>
                <a:schemeClr val="accent2"/>
              </a:solidFill>
              <a:ea typeface="ＭＳ Ｐゴシック" panose="020B0600070205080204" pitchFamily="34" charset="-128"/>
            </a:endParaRPr>
          </a:p>
        </p:txBody>
      </p:sp>
    </p:spTree>
    <p:extLst>
      <p:ext uri="{BB962C8B-B14F-4D97-AF65-F5344CB8AC3E}">
        <p14:creationId xmlns:p14="http://schemas.microsoft.com/office/powerpoint/2010/main" val="18533465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a:extLst>
              <a:ext uri="{FF2B5EF4-FFF2-40B4-BE49-F238E27FC236}">
                <a16:creationId xmlns:a16="http://schemas.microsoft.com/office/drawing/2014/main" id="{ED6C1B76-20D0-6745-AB51-21800809F51A}"/>
              </a:ext>
            </a:extLst>
          </p:cNvPr>
          <p:cNvSpPr>
            <a:spLocks noGrp="1" noChangeArrowheads="1"/>
          </p:cNvSpPr>
          <p:nvPr>
            <p:ph type="title"/>
          </p:nvPr>
        </p:nvSpPr>
        <p:spPr>
          <a:xfrm>
            <a:off x="1981200" y="749300"/>
            <a:ext cx="8229600" cy="1384300"/>
          </a:xfrm>
        </p:spPr>
        <p:txBody>
          <a:bodyPr>
            <a:normAutofit fontScale="90000"/>
          </a:bodyPr>
          <a:lstStyle/>
          <a:p>
            <a:pPr eaLnBrk="1" hangingPunct="1"/>
            <a:r>
              <a:rPr lang="en-US" altLang="en-US">
                <a:ea typeface="ＭＳ Ｐゴシック" panose="020B0600070205080204" pitchFamily="34" charset="-128"/>
              </a:rPr>
              <a:t>Examples of Change Talk:</a:t>
            </a:r>
            <a:br>
              <a:rPr lang="en-US" altLang="en-US">
                <a:ea typeface="ＭＳ Ｐゴシック" panose="020B0600070205080204" pitchFamily="34" charset="-128"/>
              </a:rPr>
            </a:br>
            <a:r>
              <a:rPr lang="en-US" altLang="en-US">
                <a:ea typeface="ＭＳ Ｐゴシック" panose="020B0600070205080204" pitchFamily="34" charset="-128"/>
              </a:rPr>
              <a:t>D, A, R, N?</a:t>
            </a:r>
            <a:br>
              <a:rPr lang="en-US" altLang="en-US">
                <a:solidFill>
                  <a:srgbClr val="FFC000"/>
                </a:solidFill>
                <a:ea typeface="ＭＳ Ｐゴシック" panose="020B0600070205080204" pitchFamily="34" charset="-128"/>
              </a:rPr>
            </a:br>
            <a:endParaRPr lang="en-US" altLang="en-US">
              <a:solidFill>
                <a:srgbClr val="FFC000"/>
              </a:solidFill>
              <a:ea typeface="ＭＳ Ｐゴシック" panose="020B0600070205080204" pitchFamily="34" charset="-128"/>
            </a:endParaRPr>
          </a:p>
        </p:txBody>
      </p:sp>
      <p:sp>
        <p:nvSpPr>
          <p:cNvPr id="178178" name="Rectangle 3">
            <a:extLst>
              <a:ext uri="{FF2B5EF4-FFF2-40B4-BE49-F238E27FC236}">
                <a16:creationId xmlns:a16="http://schemas.microsoft.com/office/drawing/2014/main" id="{24CAF67A-0FF5-2C4E-8B9D-D5B1E5C22104}"/>
              </a:ext>
            </a:extLst>
          </p:cNvPr>
          <p:cNvSpPr>
            <a:spLocks noGrp="1" noChangeArrowheads="1"/>
          </p:cNvSpPr>
          <p:nvPr>
            <p:ph idx="1"/>
          </p:nvPr>
        </p:nvSpPr>
        <p:spPr>
          <a:xfrm>
            <a:off x="1981200" y="2133600"/>
            <a:ext cx="8229600" cy="4114800"/>
          </a:xfrm>
        </p:spPr>
        <p:txBody>
          <a:bodyPr vert="horz" lIns="91440" tIns="45720" rIns="91440" bIns="45720" rtlCol="0" anchor="t">
            <a:normAutofit/>
          </a:bodyPr>
          <a:lstStyle/>
          <a:p>
            <a:r>
              <a:rPr lang="en-US" altLang="en-US" sz="3200">
                <a:ea typeface="ＭＳ Ｐゴシック"/>
              </a:rPr>
              <a:t>I could get to class on time if I tried.</a:t>
            </a:r>
          </a:p>
          <a:p>
            <a:r>
              <a:rPr lang="en-US" altLang="en-US" sz="3200">
                <a:ea typeface="ＭＳ Ｐゴシック"/>
              </a:rPr>
              <a:t>I think I could go for a walk.</a:t>
            </a:r>
            <a:endParaRPr lang="en-US" altLang="en-US" sz="3200">
              <a:ea typeface="ＭＳ Ｐゴシック"/>
              <a:cs typeface="Calibri"/>
            </a:endParaRPr>
          </a:p>
          <a:p>
            <a:pPr eaLnBrk="1" hangingPunct="1"/>
            <a:r>
              <a:rPr lang="en-US" altLang="ja-JP" sz="3200">
                <a:ea typeface="ＭＳ Ｐゴシック"/>
              </a:rPr>
              <a:t>I’ve got to do something about my depression.</a:t>
            </a:r>
            <a:endParaRPr lang="en-US" altLang="ja-JP" sz="3200">
              <a:ea typeface="ＭＳ Ｐゴシック"/>
              <a:cs typeface="Calibri"/>
            </a:endParaRPr>
          </a:p>
          <a:p>
            <a:r>
              <a:rPr lang="en-US" altLang="en-US" sz="3200">
                <a:ea typeface="ＭＳ Ｐゴシック"/>
              </a:rPr>
              <a:t>I would have more fun if I accepted invitations</a:t>
            </a:r>
            <a:r>
              <a:rPr lang="en-US" altLang="ja-JP" sz="3200">
                <a:ea typeface="ＭＳ Ｐゴシック"/>
              </a:rPr>
              <a:t>.</a:t>
            </a:r>
            <a:endParaRPr lang="en-US" altLang="ja-JP" sz="3200">
              <a:ea typeface="ＭＳ Ｐゴシック"/>
              <a:cs typeface="Calibri"/>
            </a:endParaRPr>
          </a:p>
          <a:p>
            <a:r>
              <a:rPr lang="en-US" altLang="en-US" sz="3200">
                <a:ea typeface="ＭＳ Ｐゴシック"/>
              </a:rPr>
              <a:t>I want to get my kids back, and I can’</a:t>
            </a:r>
            <a:r>
              <a:rPr lang="en-US" altLang="ja-JP" sz="3200">
                <a:ea typeface="ＭＳ Ｐゴシック"/>
              </a:rPr>
              <a:t>t do that unless I get a handle on my anger.</a:t>
            </a:r>
            <a:endParaRPr lang="en-US" altLang="en-US" sz="3200">
              <a:ea typeface="ＭＳ Ｐゴシック"/>
            </a:endParaRPr>
          </a:p>
        </p:txBody>
      </p:sp>
    </p:spTree>
    <p:extLst>
      <p:ext uri="{BB962C8B-B14F-4D97-AF65-F5344CB8AC3E}">
        <p14:creationId xmlns:p14="http://schemas.microsoft.com/office/powerpoint/2010/main" val="38705177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itle 1">
            <a:extLst>
              <a:ext uri="{FF2B5EF4-FFF2-40B4-BE49-F238E27FC236}">
                <a16:creationId xmlns:a16="http://schemas.microsoft.com/office/drawing/2014/main" id="{35093371-EB8A-E54A-9C2A-555F964F8D51}"/>
              </a:ext>
            </a:extLst>
          </p:cNvPr>
          <p:cNvSpPr>
            <a:spLocks noGrp="1" noChangeArrowheads="1"/>
          </p:cNvSpPr>
          <p:nvPr>
            <p:ph type="title"/>
          </p:nvPr>
        </p:nvSpPr>
        <p:spPr/>
        <p:txBody>
          <a:bodyPr/>
          <a:lstStyle/>
          <a:p>
            <a:r>
              <a:rPr lang="en-US" altLang="en-US">
                <a:ea typeface="ＭＳ Ｐゴシック" panose="020B0600070205080204" pitchFamily="34" charset="-128"/>
              </a:rPr>
              <a:t>More examples:</a:t>
            </a:r>
            <a:br>
              <a:rPr lang="en-US" altLang="en-US">
                <a:ea typeface="ＭＳ Ｐゴシック" panose="020B0600070205080204" pitchFamily="34" charset="-128"/>
              </a:rPr>
            </a:br>
            <a:r>
              <a:rPr lang="en-US" altLang="en-US" sz="4000">
                <a:ea typeface="ＭＳ Ｐゴシック" panose="020B0600070205080204" pitchFamily="34" charset="-128"/>
              </a:rPr>
              <a:t>D, A, R, N?</a:t>
            </a:r>
            <a:endParaRPr lang="en-US" altLang="en-US">
              <a:ea typeface="ＭＳ Ｐゴシック" panose="020B0600070205080204" pitchFamily="34" charset="-128"/>
            </a:endParaRPr>
          </a:p>
        </p:txBody>
      </p:sp>
      <p:sp>
        <p:nvSpPr>
          <p:cNvPr id="179202" name="Content Placeholder 2">
            <a:extLst>
              <a:ext uri="{FF2B5EF4-FFF2-40B4-BE49-F238E27FC236}">
                <a16:creationId xmlns:a16="http://schemas.microsoft.com/office/drawing/2014/main" id="{BFB095AC-D2A2-3E44-B371-5A2016193200}"/>
              </a:ext>
            </a:extLst>
          </p:cNvPr>
          <p:cNvSpPr>
            <a:spLocks noGrp="1" noChangeArrowheads="1"/>
          </p:cNvSpPr>
          <p:nvPr>
            <p:ph idx="1"/>
          </p:nvPr>
        </p:nvSpPr>
        <p:spPr>
          <a:xfrm>
            <a:off x="1981200" y="2057401"/>
            <a:ext cx="8229600" cy="4073525"/>
          </a:xfrm>
        </p:spPr>
        <p:txBody>
          <a:bodyPr vert="horz" lIns="91440" tIns="45720" rIns="91440" bIns="45720" rtlCol="0" anchor="t">
            <a:normAutofit/>
          </a:bodyPr>
          <a:lstStyle/>
          <a:p>
            <a:r>
              <a:rPr lang="en-US" altLang="en-US">
                <a:ea typeface="ＭＳ Ｐゴシック"/>
              </a:rPr>
              <a:t>If I don’t start exercizing , I’ll die.</a:t>
            </a:r>
          </a:p>
          <a:p>
            <a:r>
              <a:rPr lang="en-US" altLang="en-US">
                <a:ea typeface="ＭＳ Ｐゴシック"/>
              </a:rPr>
              <a:t>I’ve done it before.</a:t>
            </a:r>
            <a:endParaRPr lang="en-US" altLang="en-US">
              <a:ea typeface="ＭＳ Ｐゴシック"/>
              <a:cs typeface="Calibri"/>
            </a:endParaRPr>
          </a:p>
          <a:p>
            <a:r>
              <a:rPr lang="en-US" altLang="en-US">
                <a:ea typeface="ＭＳ Ｐゴシック"/>
              </a:rPr>
              <a:t>My partner think I should do PE.</a:t>
            </a:r>
            <a:endParaRPr lang="en-US" altLang="en-US">
              <a:ea typeface="ＭＳ Ｐゴシック"/>
              <a:cs typeface="Calibri"/>
            </a:endParaRPr>
          </a:p>
          <a:p>
            <a:r>
              <a:rPr lang="en-US" altLang="en-US">
                <a:ea typeface="ＭＳ Ｐゴシック"/>
              </a:rPr>
              <a:t>If I get in shape, I will be able to play basketball with my friends.</a:t>
            </a:r>
            <a:endParaRPr lang="en-US" altLang="en-US">
              <a:ea typeface="ＭＳ Ｐゴシック"/>
              <a:cs typeface="Calibri"/>
            </a:endParaRPr>
          </a:p>
          <a:p>
            <a:r>
              <a:rPr lang="en-US" altLang="en-US">
                <a:ea typeface="ＭＳ Ｐゴシック" panose="020B0600070205080204" pitchFamily="34" charset="-128"/>
              </a:rPr>
              <a:t>To get my own apartment, I need a clean urine sample.</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212361446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34E55-AB44-4C30-A547-B3C44997B92F}"/>
              </a:ext>
            </a:extLst>
          </p:cNvPr>
          <p:cNvSpPr>
            <a:spLocks noGrp="1"/>
          </p:cNvSpPr>
          <p:nvPr>
            <p:ph type="title"/>
          </p:nvPr>
        </p:nvSpPr>
        <p:spPr/>
        <p:txBody>
          <a:bodyPr/>
          <a:lstStyle/>
          <a:p>
            <a:r>
              <a:rPr lang="en-US"/>
              <a:t>Video: </a:t>
            </a:r>
            <a:r>
              <a:rPr lang="en-US" i="1"/>
              <a:t>My Father also Hit Me</a:t>
            </a:r>
          </a:p>
        </p:txBody>
      </p:sp>
      <p:sp>
        <p:nvSpPr>
          <p:cNvPr id="3" name="Content Placeholder 2">
            <a:extLst>
              <a:ext uri="{FF2B5EF4-FFF2-40B4-BE49-F238E27FC236}">
                <a16:creationId xmlns:a16="http://schemas.microsoft.com/office/drawing/2014/main" id="{4633DFE5-B56D-431E-9B59-AB38FFCAD0E0}"/>
              </a:ext>
            </a:extLst>
          </p:cNvPr>
          <p:cNvSpPr>
            <a:spLocks noGrp="1"/>
          </p:cNvSpPr>
          <p:nvPr>
            <p:ph idx="1"/>
          </p:nvPr>
        </p:nvSpPr>
        <p:spPr/>
        <p:txBody>
          <a:bodyPr vert="horz" lIns="91440" tIns="45720" rIns="91440" bIns="45720" rtlCol="0" anchor="t">
            <a:normAutofit/>
          </a:bodyPr>
          <a:lstStyle/>
          <a:p>
            <a:pPr marL="0" indent="0">
              <a:buNone/>
            </a:pPr>
            <a:r>
              <a:rPr lang="en-US"/>
              <a:t>Practice recognizing MI in conversation</a:t>
            </a:r>
          </a:p>
          <a:p>
            <a:pPr marL="0" indent="0">
              <a:buNone/>
            </a:pPr>
            <a:endParaRPr lang="en-US" b="1"/>
          </a:p>
        </p:txBody>
      </p:sp>
    </p:spTree>
    <p:extLst>
      <p:ext uri="{BB962C8B-B14F-4D97-AF65-F5344CB8AC3E}">
        <p14:creationId xmlns:p14="http://schemas.microsoft.com/office/powerpoint/2010/main" val="16780124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76854-C5D5-7147-BB19-FBC9F1FE8F4E}"/>
              </a:ext>
            </a:extLst>
          </p:cNvPr>
          <p:cNvSpPr>
            <a:spLocks noGrp="1"/>
          </p:cNvSpPr>
          <p:nvPr>
            <p:ph type="title"/>
          </p:nvPr>
        </p:nvSpPr>
        <p:spPr/>
        <p:txBody>
          <a:bodyPr/>
          <a:lstStyle/>
          <a:p>
            <a:r>
              <a:rPr lang="en-US"/>
              <a:t>What do I do when I hear change talk?	</a:t>
            </a:r>
          </a:p>
        </p:txBody>
      </p:sp>
      <p:sp>
        <p:nvSpPr>
          <p:cNvPr id="4" name="Content Placeholder 3">
            <a:extLst>
              <a:ext uri="{FF2B5EF4-FFF2-40B4-BE49-F238E27FC236}">
                <a16:creationId xmlns:a16="http://schemas.microsoft.com/office/drawing/2014/main" id="{35B74546-4B4E-D643-BC27-114C629B6FD3}"/>
              </a:ext>
            </a:extLst>
          </p:cNvPr>
          <p:cNvSpPr>
            <a:spLocks noGrp="1"/>
          </p:cNvSpPr>
          <p:nvPr>
            <p:ph sz="half" idx="2"/>
          </p:nvPr>
        </p:nvSpPr>
        <p:spPr>
          <a:xfrm>
            <a:off x="2073836" y="1867314"/>
            <a:ext cx="7965141" cy="4698119"/>
          </a:xfrm>
        </p:spPr>
        <p:txBody>
          <a:bodyPr vert="horz" lIns="91440" tIns="45720" rIns="91440" bIns="45720" rtlCol="0" anchor="t">
            <a:normAutofit/>
          </a:bodyPr>
          <a:lstStyle/>
          <a:p>
            <a:pPr marL="0" indent="0">
              <a:buNone/>
            </a:pPr>
            <a:r>
              <a:rPr lang="en-US" b="1"/>
              <a:t>Respond with </a:t>
            </a:r>
            <a:r>
              <a:rPr lang="en-US" sz="5200" b="1"/>
              <a:t>EARS</a:t>
            </a:r>
            <a:r>
              <a:rPr lang="en-US" b="1"/>
              <a:t>:</a:t>
            </a:r>
          </a:p>
          <a:p>
            <a:pPr marL="514350" indent="-514350">
              <a:buAutoNum type="arabicParenR"/>
            </a:pPr>
            <a:r>
              <a:rPr lang="en-US" b="1">
                <a:cs typeface="Calibri"/>
              </a:rPr>
              <a:t>Ask a DARN Question</a:t>
            </a:r>
          </a:p>
          <a:p>
            <a:pPr marL="514350" indent="-514350">
              <a:buAutoNum type="arabicParenR"/>
            </a:pPr>
            <a:r>
              <a:rPr lang="en-US">
                <a:cs typeface="Calibri"/>
              </a:rPr>
              <a:t>Do one of these:</a:t>
            </a:r>
            <a:endParaRPr lang="en-US" b="1">
              <a:cs typeface="Calibri"/>
            </a:endParaRPr>
          </a:p>
          <a:p>
            <a:pPr marL="514350" indent="-514350"/>
            <a:r>
              <a:rPr lang="en-US">
                <a:cs typeface="Calibri"/>
              </a:rPr>
              <a:t>Ask</a:t>
            </a:r>
            <a:r>
              <a:rPr lang="en-US"/>
              <a:t> for </a:t>
            </a:r>
            <a:r>
              <a:rPr lang="en-US" b="1"/>
              <a:t>Elaboration</a:t>
            </a:r>
            <a:r>
              <a:rPr lang="en-US"/>
              <a:t> or an Example </a:t>
            </a:r>
            <a:endParaRPr lang="en-US" b="1">
              <a:cs typeface="Calibri"/>
            </a:endParaRPr>
          </a:p>
          <a:p>
            <a:r>
              <a:rPr lang="en-US"/>
              <a:t>    Offer an </a:t>
            </a:r>
            <a:r>
              <a:rPr lang="en-US" b="1"/>
              <a:t>Affirmation </a:t>
            </a:r>
            <a:endParaRPr lang="en-US" b="1">
              <a:cs typeface="Calibri"/>
            </a:endParaRPr>
          </a:p>
          <a:p>
            <a:r>
              <a:rPr lang="en-US"/>
              <a:t>    Offer a  </a:t>
            </a:r>
            <a:r>
              <a:rPr lang="en-US" b="1"/>
              <a:t>Reflection </a:t>
            </a:r>
            <a:endParaRPr lang="en-US" b="1">
              <a:cs typeface="Calibri"/>
            </a:endParaRPr>
          </a:p>
          <a:p>
            <a:r>
              <a:rPr lang="en-US"/>
              <a:t>    Offer a </a:t>
            </a:r>
            <a:r>
              <a:rPr lang="en-US" b="1"/>
              <a:t>Summary – Bouquet Summary</a:t>
            </a:r>
            <a:endParaRPr lang="en-US" b="1">
              <a:cs typeface="Calibri"/>
            </a:endParaRPr>
          </a:p>
          <a:p>
            <a:endParaRPr lang="en-US" b="1"/>
          </a:p>
          <a:p>
            <a:pPr marL="0" indent="0">
              <a:buNone/>
            </a:pPr>
            <a:endParaRPr lang="en-US"/>
          </a:p>
        </p:txBody>
      </p:sp>
      <p:pic>
        <p:nvPicPr>
          <p:cNvPr id="5" name="Picture 4" descr="Icon&#10;&#10;Description automatically generated">
            <a:extLst>
              <a:ext uri="{FF2B5EF4-FFF2-40B4-BE49-F238E27FC236}">
                <a16:creationId xmlns:a16="http://schemas.microsoft.com/office/drawing/2014/main" id="{1794F034-E27F-7917-4435-C6723A3070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7643" y="1778442"/>
            <a:ext cx="3300116" cy="3638589"/>
          </a:xfrm>
          <a:prstGeom prst="rect">
            <a:avLst/>
          </a:prstGeom>
        </p:spPr>
      </p:pic>
    </p:spTree>
    <p:extLst>
      <p:ext uri="{BB962C8B-B14F-4D97-AF65-F5344CB8AC3E}">
        <p14:creationId xmlns:p14="http://schemas.microsoft.com/office/powerpoint/2010/main" val="116450793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Title 4">
            <a:extLst>
              <a:ext uri="{FF2B5EF4-FFF2-40B4-BE49-F238E27FC236}">
                <a16:creationId xmlns:a16="http://schemas.microsoft.com/office/drawing/2014/main" id="{516A4EB8-1ED8-4E47-BB4F-4A13041EBD43}"/>
              </a:ext>
            </a:extLst>
          </p:cNvPr>
          <p:cNvSpPr>
            <a:spLocks noGrp="1" noChangeArrowheads="1"/>
          </p:cNvSpPr>
          <p:nvPr>
            <p:ph type="title"/>
          </p:nvPr>
        </p:nvSpPr>
        <p:spPr/>
        <p:txBody>
          <a:bodyPr/>
          <a:lstStyle/>
          <a:p>
            <a:r>
              <a:rPr lang="en-US" altLang="en-US">
                <a:ea typeface="ＭＳ Ｐゴシック" panose="020B0600070205080204" pitchFamily="34" charset="-128"/>
              </a:rPr>
              <a:t>Exercise: </a:t>
            </a:r>
            <a:br>
              <a:rPr lang="en-US" altLang="en-US">
                <a:ea typeface="ＭＳ Ｐゴシック" panose="020B0600070205080204" pitchFamily="34" charset="-128"/>
              </a:rPr>
            </a:br>
            <a:r>
              <a:rPr lang="en-US" altLang="en-US">
                <a:ea typeface="ＭＳ Ｐゴシック" panose="020B0600070205080204" pitchFamily="34" charset="-128"/>
              </a:rPr>
              <a:t>Reflect the change talk in these statements</a:t>
            </a:r>
          </a:p>
        </p:txBody>
      </p:sp>
      <p:sp>
        <p:nvSpPr>
          <p:cNvPr id="191490" name="Content Placeholder 5">
            <a:extLst>
              <a:ext uri="{FF2B5EF4-FFF2-40B4-BE49-F238E27FC236}">
                <a16:creationId xmlns:a16="http://schemas.microsoft.com/office/drawing/2014/main" id="{194B79AC-E5FB-B74B-B133-2C459BBCB7BF}"/>
              </a:ext>
            </a:extLst>
          </p:cNvPr>
          <p:cNvSpPr>
            <a:spLocks noGrp="1" noChangeArrowheads="1"/>
          </p:cNvSpPr>
          <p:nvPr>
            <p:ph idx="1"/>
          </p:nvPr>
        </p:nvSpPr>
        <p:spPr>
          <a:xfrm>
            <a:off x="1981200" y="1981201"/>
            <a:ext cx="8229600" cy="4530725"/>
          </a:xfrm>
        </p:spPr>
        <p:txBody>
          <a:bodyPr/>
          <a:lstStyle/>
          <a:p>
            <a:r>
              <a:rPr lang="en-US" altLang="en-US">
                <a:ea typeface="ＭＳ Ｐゴシック" panose="020B0600070205080204" pitchFamily="34" charset="-128"/>
              </a:rPr>
              <a:t>“Well, I wouldn’t mind taking pills if there weren’t so many side effects.”</a:t>
            </a:r>
          </a:p>
          <a:p>
            <a:r>
              <a:rPr lang="en-US" altLang="en-US">
                <a:ea typeface="ＭＳ Ｐゴシック" panose="020B0600070205080204" pitchFamily="34" charset="-128"/>
              </a:rPr>
              <a:t>“It would be really hard to change my diet. My whole family eats like this.”</a:t>
            </a:r>
          </a:p>
          <a:p>
            <a:r>
              <a:rPr lang="en-US" altLang="en-US">
                <a:ea typeface="ＭＳ Ｐゴシック" panose="020B0600070205080204" pitchFamily="34" charset="-128"/>
              </a:rPr>
              <a:t>“I used to run five miles a day.”</a:t>
            </a:r>
          </a:p>
          <a:p>
            <a:r>
              <a:rPr lang="en-US" altLang="en-US">
                <a:ea typeface="ＭＳ Ｐゴシック" panose="020B0600070205080204" pitchFamily="34" charset="-128"/>
              </a:rPr>
              <a:t>“I don’t like going to that doctor. I mean I guess I have to, but I don’t like the way she talks to me.”</a:t>
            </a:r>
          </a:p>
          <a:p>
            <a:r>
              <a:rPr lang="en-US" altLang="en-US">
                <a:ea typeface="ＭＳ Ｐゴシック" panose="020B0600070205080204" pitchFamily="34" charset="-128"/>
              </a:rPr>
              <a:t>“If you decrease my provider hours, I’ll have to cook for myself again.”</a:t>
            </a:r>
          </a:p>
        </p:txBody>
      </p:sp>
    </p:spTree>
    <p:extLst>
      <p:ext uri="{BB962C8B-B14F-4D97-AF65-F5344CB8AC3E}">
        <p14:creationId xmlns:p14="http://schemas.microsoft.com/office/powerpoint/2010/main" val="868498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3E6BB-64A6-2A3E-F565-A447D3C96510}"/>
              </a:ext>
            </a:extLst>
          </p:cNvPr>
          <p:cNvSpPr>
            <a:spLocks noGrp="1"/>
          </p:cNvSpPr>
          <p:nvPr>
            <p:ph type="title"/>
          </p:nvPr>
        </p:nvSpPr>
        <p:spPr/>
        <p:txBody>
          <a:bodyPr/>
          <a:lstStyle/>
          <a:p>
            <a:r>
              <a:rPr lang="en-US"/>
              <a:t>But in therapy it's Opposite Day</a:t>
            </a:r>
          </a:p>
        </p:txBody>
      </p:sp>
      <p:sp>
        <p:nvSpPr>
          <p:cNvPr id="3" name="Content Placeholder 2">
            <a:extLst>
              <a:ext uri="{FF2B5EF4-FFF2-40B4-BE49-F238E27FC236}">
                <a16:creationId xmlns:a16="http://schemas.microsoft.com/office/drawing/2014/main" id="{216B8C91-A8E9-3DD7-DF58-FAAC1C68FF5C}"/>
              </a:ext>
            </a:extLst>
          </p:cNvPr>
          <p:cNvSpPr>
            <a:spLocks noGrp="1"/>
          </p:cNvSpPr>
          <p:nvPr>
            <p:ph idx="1"/>
          </p:nvPr>
        </p:nvSpPr>
        <p:spPr/>
        <p:txBody>
          <a:bodyPr/>
          <a:lstStyle/>
          <a:p>
            <a:pPr marL="0" indent="0">
              <a:buNone/>
            </a:pPr>
            <a:r>
              <a:rPr lang="en-US"/>
              <a:t>If you try to push down on the Change side of the scale by convincing the client to change, this may CREATE resistance in the client.</a:t>
            </a:r>
          </a:p>
        </p:txBody>
      </p:sp>
      <p:sp>
        <p:nvSpPr>
          <p:cNvPr id="4" name="Rectangle 3">
            <a:extLst>
              <a:ext uri="{FF2B5EF4-FFF2-40B4-BE49-F238E27FC236}">
                <a16:creationId xmlns:a16="http://schemas.microsoft.com/office/drawing/2014/main" id="{5AB8E89D-C2E9-8B0D-8F06-938D7B9B0628}"/>
              </a:ext>
            </a:extLst>
          </p:cNvPr>
          <p:cNvSpPr/>
          <p:nvPr/>
        </p:nvSpPr>
        <p:spPr>
          <a:xfrm rot="20659445">
            <a:off x="6012322" y="3256463"/>
            <a:ext cx="3975306" cy="1946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“Don’t push me”</a:t>
            </a:r>
          </a:p>
          <a:p>
            <a:pPr algn="ctr"/>
            <a:r>
              <a:rPr lang="en-US" sz="2800"/>
              <a:t>Don’t judge me” </a:t>
            </a:r>
          </a:p>
          <a:p>
            <a:pPr algn="ctr"/>
            <a:r>
              <a:rPr lang="en-US" sz="2800"/>
              <a:t>“You don’t understand” </a:t>
            </a:r>
          </a:p>
          <a:p>
            <a:pPr algn="ctr"/>
            <a:r>
              <a:rPr lang="en-US" sz="2800"/>
              <a:t>“You don’t really care”</a:t>
            </a:r>
          </a:p>
        </p:txBody>
      </p:sp>
      <p:pic>
        <p:nvPicPr>
          <p:cNvPr id="5" name="Picture 4">
            <a:extLst>
              <a:ext uri="{FF2B5EF4-FFF2-40B4-BE49-F238E27FC236}">
                <a16:creationId xmlns:a16="http://schemas.microsoft.com/office/drawing/2014/main" id="{8B24342D-B077-7FE2-E038-537AFBDA3A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5298" y="3429000"/>
            <a:ext cx="3353254" cy="22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108728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a:extLst>
              <a:ext uri="{FF2B5EF4-FFF2-40B4-BE49-F238E27FC236}">
                <a16:creationId xmlns:a16="http://schemas.microsoft.com/office/drawing/2014/main" id="{EBDDC559-6492-8D4F-A740-0DC863DC3E71}"/>
              </a:ext>
            </a:extLst>
          </p:cNvPr>
          <p:cNvSpPr>
            <a:spLocks noGrp="1" noChangeArrowheads="1"/>
          </p:cNvSpPr>
          <p:nvPr>
            <p:ph type="title"/>
          </p:nvPr>
        </p:nvSpPr>
        <p:spPr/>
        <p:txBody>
          <a:bodyPr/>
          <a:lstStyle/>
          <a:p>
            <a:r>
              <a:rPr lang="en-US" altLang="en-US">
                <a:ea typeface="ＭＳ Ｐゴシック"/>
              </a:rPr>
              <a:t>Eight Strategies for Evoking Change Talk</a:t>
            </a:r>
            <a:br>
              <a:rPr lang="en-US" altLang="en-US" dirty="0">
                <a:ea typeface="ＭＳ Ｐゴシック" panose="020B0600070205080204" pitchFamily="34" charset="-128"/>
              </a:rPr>
            </a:br>
            <a:r>
              <a:rPr lang="en-US" altLang="en-US">
                <a:ea typeface="ＭＳ Ｐゴシック"/>
                <a:cs typeface="Calibri Light"/>
              </a:rPr>
              <a:t>(See handout)</a:t>
            </a:r>
            <a:endParaRPr lang="en-US">
              <a:ea typeface="ＭＳ Ｐゴシック"/>
            </a:endParaRPr>
          </a:p>
        </p:txBody>
      </p:sp>
      <p:sp>
        <p:nvSpPr>
          <p:cNvPr id="165890" name="Rectangle 3">
            <a:extLst>
              <a:ext uri="{FF2B5EF4-FFF2-40B4-BE49-F238E27FC236}">
                <a16:creationId xmlns:a16="http://schemas.microsoft.com/office/drawing/2014/main" id="{FE79F09D-2AC7-684D-B8D3-7F739F12D606}"/>
              </a:ext>
            </a:extLst>
          </p:cNvPr>
          <p:cNvSpPr>
            <a:spLocks noGrp="1" noChangeArrowheads="1"/>
          </p:cNvSpPr>
          <p:nvPr>
            <p:ph sz="half" idx="1"/>
          </p:nvPr>
        </p:nvSpPr>
        <p:spPr>
          <a:xfrm>
            <a:off x="1981200" y="1905001"/>
            <a:ext cx="4038600" cy="4530725"/>
          </a:xfrm>
        </p:spPr>
        <p:txBody>
          <a:bodyPr/>
          <a:lstStyle/>
          <a:p>
            <a:pPr eaLnBrk="1" hangingPunct="1">
              <a:lnSpc>
                <a:spcPct val="90000"/>
              </a:lnSpc>
              <a:defRPr/>
            </a:pPr>
            <a:r>
              <a:rPr lang="en-US" altLang="en-US">
                <a:ea typeface="ＭＳ Ｐゴシック" panose="020B0600070205080204" pitchFamily="34" charset="-128"/>
              </a:rPr>
              <a:t>Evocative open</a:t>
            </a:r>
            <a:r>
              <a:rPr lang="en-US" altLang="en-US">
                <a:solidFill>
                  <a:srgbClr val="FFC000"/>
                </a:solidFill>
                <a:ea typeface="ＭＳ Ｐゴシック" panose="020B0600070205080204" pitchFamily="34" charset="-128"/>
              </a:rPr>
              <a:t> </a:t>
            </a:r>
            <a:r>
              <a:rPr lang="en-US" altLang="en-US">
                <a:ea typeface="ＭＳ Ｐゴシック" panose="020B0600070205080204" pitchFamily="34" charset="-128"/>
              </a:rPr>
              <a:t>questions – </a:t>
            </a:r>
            <a:r>
              <a:rPr lang="en-US" altLang="en-US">
                <a:solidFill>
                  <a:schemeClr val="accent2"/>
                </a:solidFill>
                <a:ea typeface="ＭＳ Ｐゴシック" panose="020B0600070205080204" pitchFamily="34" charset="-128"/>
              </a:rPr>
              <a:t>DARN-C</a:t>
            </a:r>
          </a:p>
          <a:p>
            <a:pPr>
              <a:defRPr/>
            </a:pPr>
            <a:r>
              <a:rPr lang="en-US" altLang="en-US">
                <a:ea typeface="ＭＳ Ｐゴシック" panose="020B0600070205080204" pitchFamily="34" charset="-128"/>
              </a:rPr>
              <a:t>Reflect change talk</a:t>
            </a:r>
          </a:p>
          <a:p>
            <a:pPr eaLnBrk="1" hangingPunct="1">
              <a:lnSpc>
                <a:spcPct val="90000"/>
              </a:lnSpc>
              <a:defRPr/>
            </a:pPr>
            <a:r>
              <a:rPr lang="en-US" altLang="en-US">
                <a:ea typeface="ＭＳ Ｐゴシック" panose="020B0600070205080204" pitchFamily="34" charset="-128"/>
              </a:rPr>
              <a:t>Ask for elaboration</a:t>
            </a:r>
          </a:p>
          <a:p>
            <a:pPr eaLnBrk="1" hangingPunct="1">
              <a:lnSpc>
                <a:spcPct val="90000"/>
              </a:lnSpc>
              <a:defRPr/>
            </a:pPr>
            <a:r>
              <a:rPr lang="en-US" altLang="en-US">
                <a:ea typeface="ＭＳ Ｐゴシック" panose="020B0600070205080204" pitchFamily="34" charset="-128"/>
              </a:rPr>
              <a:t>Ask for examples</a:t>
            </a:r>
          </a:p>
          <a:p>
            <a:pPr eaLnBrk="1" hangingPunct="1">
              <a:lnSpc>
                <a:spcPct val="90000"/>
              </a:lnSpc>
              <a:defRPr/>
            </a:pPr>
            <a:r>
              <a:rPr lang="en-US" altLang="en-US">
                <a:ea typeface="ＭＳ Ｐゴシック" panose="020B0600070205080204" pitchFamily="34" charset="-128"/>
              </a:rPr>
              <a:t>Affirmations</a:t>
            </a:r>
          </a:p>
          <a:p>
            <a:pPr marL="0" indent="0">
              <a:buNone/>
              <a:defRPr/>
            </a:pPr>
            <a:endParaRPr lang="en-US" altLang="en-US">
              <a:ea typeface="ＭＳ Ｐゴシック" panose="020B0600070205080204" pitchFamily="34" charset="-128"/>
            </a:endParaRPr>
          </a:p>
        </p:txBody>
      </p:sp>
      <p:sp>
        <p:nvSpPr>
          <p:cNvPr id="194563" name="Content Placeholder 3">
            <a:extLst>
              <a:ext uri="{FF2B5EF4-FFF2-40B4-BE49-F238E27FC236}">
                <a16:creationId xmlns:a16="http://schemas.microsoft.com/office/drawing/2014/main" id="{BA21C115-BCAD-C34A-892D-8301834FCBA2}"/>
              </a:ext>
            </a:extLst>
          </p:cNvPr>
          <p:cNvSpPr>
            <a:spLocks noGrp="1" noChangeArrowheads="1"/>
          </p:cNvSpPr>
          <p:nvPr>
            <p:ph sz="half" idx="2"/>
          </p:nvPr>
        </p:nvSpPr>
        <p:spPr>
          <a:xfrm>
            <a:off x="6148388" y="1905001"/>
            <a:ext cx="4038600" cy="4530725"/>
          </a:xfrm>
        </p:spPr>
        <p:txBody>
          <a:bodyPr/>
          <a:lstStyle/>
          <a:p>
            <a:pPr eaLnBrk="1" hangingPunct="1">
              <a:lnSpc>
                <a:spcPct val="90000"/>
              </a:lnSpc>
            </a:pPr>
            <a:r>
              <a:rPr lang="en-US" altLang="en-US">
                <a:ea typeface="ＭＳ Ｐゴシック" panose="020B0600070205080204" pitchFamily="34" charset="-128"/>
              </a:rPr>
              <a:t>Rulers</a:t>
            </a:r>
          </a:p>
          <a:p>
            <a:pPr eaLnBrk="1" hangingPunct="1">
              <a:lnSpc>
                <a:spcPct val="90000"/>
              </a:lnSpc>
              <a:buFontTx/>
              <a:buNone/>
            </a:pPr>
            <a:r>
              <a:rPr lang="en-US" altLang="en-US">
                <a:ea typeface="ＭＳ Ｐゴシック" panose="020B0600070205080204" pitchFamily="34" charset="-128"/>
              </a:rPr>
              <a:t>   - Importance</a:t>
            </a:r>
          </a:p>
          <a:p>
            <a:pPr eaLnBrk="1" hangingPunct="1">
              <a:lnSpc>
                <a:spcPct val="90000"/>
              </a:lnSpc>
              <a:buFontTx/>
              <a:buNone/>
            </a:pPr>
            <a:r>
              <a:rPr lang="en-US" altLang="en-US">
                <a:ea typeface="ＭＳ Ｐゴシック" panose="020B0600070205080204" pitchFamily="34" charset="-128"/>
              </a:rPr>
              <a:t>   - Confidence</a:t>
            </a:r>
          </a:p>
          <a:p>
            <a:pPr eaLnBrk="1" hangingPunct="1">
              <a:lnSpc>
                <a:spcPct val="90000"/>
              </a:lnSpc>
            </a:pPr>
            <a:r>
              <a:rPr lang="en-US" altLang="en-US">
                <a:ea typeface="ＭＳ Ｐゴシック" panose="020B0600070205080204" pitchFamily="34" charset="-128"/>
              </a:rPr>
              <a:t>Look forward / back</a:t>
            </a:r>
          </a:p>
          <a:p>
            <a:pPr eaLnBrk="1" hangingPunct="1">
              <a:lnSpc>
                <a:spcPct val="90000"/>
              </a:lnSpc>
            </a:pPr>
            <a:r>
              <a:rPr lang="en-US" altLang="en-US">
                <a:ea typeface="ＭＳ Ｐゴシック" panose="020B0600070205080204" pitchFamily="34" charset="-128"/>
              </a:rPr>
              <a:t>Explore values and goals</a:t>
            </a:r>
          </a:p>
          <a:p>
            <a:pPr eaLnBrk="1" hangingPunct="1">
              <a:lnSpc>
                <a:spcPct val="90000"/>
              </a:lnSpc>
            </a:pPr>
            <a:r>
              <a:rPr lang="en-US" altLang="en-US">
                <a:ea typeface="ＭＳ Ｐゴシック" panose="020B0600070205080204" pitchFamily="34" charset="-128"/>
              </a:rPr>
              <a:t>Query extremes – best case / worst case</a:t>
            </a:r>
          </a:p>
        </p:txBody>
      </p:sp>
    </p:spTree>
    <p:extLst>
      <p:ext uri="{BB962C8B-B14F-4D97-AF65-F5344CB8AC3E}">
        <p14:creationId xmlns:p14="http://schemas.microsoft.com/office/powerpoint/2010/main" val="294163342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B4258-34DC-FCFB-D702-D5B82F3FE1BE}"/>
              </a:ext>
            </a:extLst>
          </p:cNvPr>
          <p:cNvSpPr>
            <a:spLocks noGrp="1"/>
          </p:cNvSpPr>
          <p:nvPr>
            <p:ph type="title"/>
          </p:nvPr>
        </p:nvSpPr>
        <p:spPr>
          <a:xfrm>
            <a:off x="838200" y="365125"/>
            <a:ext cx="10515600" cy="1071563"/>
          </a:xfrm>
        </p:spPr>
        <p:txBody>
          <a:bodyPr/>
          <a:lstStyle/>
          <a:p>
            <a:r>
              <a:rPr lang="en-US">
                <a:ea typeface="Calibri Light"/>
                <a:cs typeface="Calibri Light"/>
              </a:rPr>
              <a:t>Gala: Evoking Change Talk</a:t>
            </a:r>
            <a:endParaRPr lang="en-US"/>
          </a:p>
        </p:txBody>
      </p:sp>
      <p:sp>
        <p:nvSpPr>
          <p:cNvPr id="3" name="Content Placeholder 2">
            <a:extLst>
              <a:ext uri="{FF2B5EF4-FFF2-40B4-BE49-F238E27FC236}">
                <a16:creationId xmlns:a16="http://schemas.microsoft.com/office/drawing/2014/main" id="{78025C42-37D6-7516-1148-723E173BF107}"/>
              </a:ext>
            </a:extLst>
          </p:cNvPr>
          <p:cNvSpPr>
            <a:spLocks noGrp="1"/>
          </p:cNvSpPr>
          <p:nvPr>
            <p:ph idx="1"/>
          </p:nvPr>
        </p:nvSpPr>
        <p:spPr>
          <a:xfrm>
            <a:off x="1047376" y="1332567"/>
            <a:ext cx="11008658" cy="5202984"/>
          </a:xfrm>
        </p:spPr>
        <p:txBody>
          <a:bodyPr vert="horz" lIns="91440" tIns="45720" rIns="91440" bIns="45720" rtlCol="0" anchor="t">
            <a:normAutofit fontScale="92500" lnSpcReduction="10000"/>
          </a:bodyPr>
          <a:lstStyle/>
          <a:p>
            <a:pPr marL="457200" indent="-457200"/>
            <a:r>
              <a:rPr lang="en-US">
                <a:ea typeface="Calibri"/>
                <a:cs typeface="Calibri"/>
              </a:rPr>
              <a:t>"Tell me more about how you saw yourself/others after Costa Rica."</a:t>
            </a:r>
            <a:endParaRPr lang="en-US">
              <a:cs typeface="Calibri"/>
            </a:endParaRPr>
          </a:p>
          <a:p>
            <a:pPr marL="457200"/>
            <a:r>
              <a:rPr lang="en-US">
                <a:ea typeface="Calibri"/>
                <a:cs typeface="Calibri"/>
              </a:rPr>
              <a:t>"What does it feel like when you are gardening?" </a:t>
            </a:r>
            <a:r>
              <a:rPr lang="en-US" b="1">
                <a:ea typeface="Calibri"/>
                <a:cs typeface="Calibri"/>
              </a:rPr>
              <a:t>(Desire)</a:t>
            </a:r>
            <a:endParaRPr lang="en-US">
              <a:ea typeface="Calibri"/>
              <a:cs typeface="Calibri"/>
            </a:endParaRPr>
          </a:p>
          <a:p>
            <a:pPr marL="457200"/>
            <a:r>
              <a:rPr lang="en-US">
                <a:ea typeface="Calibri"/>
                <a:cs typeface="Calibri"/>
              </a:rPr>
              <a:t>"How do you decide when to garden and what to do? How do you already use it to shift your feelings? What gardening projects are you working on now?" </a:t>
            </a:r>
            <a:r>
              <a:rPr lang="en-US" b="1">
                <a:ea typeface="Calibri"/>
                <a:cs typeface="Calibri"/>
              </a:rPr>
              <a:t>(Ability)</a:t>
            </a:r>
            <a:endParaRPr lang="en-US">
              <a:ea typeface="Calibri"/>
              <a:cs typeface="Calibri"/>
            </a:endParaRPr>
          </a:p>
          <a:p>
            <a:pPr marL="457200"/>
            <a:r>
              <a:rPr lang="en-US">
                <a:ea typeface="Calibri"/>
                <a:cs typeface="Calibri"/>
              </a:rPr>
              <a:t>"Despite your conflicts and his jealousy, you love your husband and want to make it work."   "Tell me more about that." </a:t>
            </a:r>
            <a:r>
              <a:rPr lang="en-US" b="1">
                <a:ea typeface="Calibri"/>
                <a:cs typeface="Calibri"/>
              </a:rPr>
              <a:t>(Reasons)</a:t>
            </a:r>
          </a:p>
          <a:p>
            <a:pPr marL="457200"/>
            <a:r>
              <a:rPr lang="en-US">
                <a:ea typeface="Calibri"/>
                <a:cs typeface="Calibri"/>
              </a:rPr>
              <a:t>"How important is it for things to resolve on the side of Positive Gala?"</a:t>
            </a:r>
            <a:endParaRPr lang="en-US" b="1">
              <a:ea typeface="Calibri"/>
              <a:cs typeface="Calibri"/>
            </a:endParaRPr>
          </a:p>
          <a:p>
            <a:pPr marL="457200"/>
            <a:r>
              <a:rPr lang="en-US">
                <a:ea typeface="Calibri"/>
                <a:cs typeface="Calibri"/>
              </a:rPr>
              <a:t>"When you're in Positive mindset, what do you want to say to Negative Gala?"</a:t>
            </a:r>
          </a:p>
          <a:p>
            <a:pPr marL="457200"/>
            <a:r>
              <a:rPr lang="en-US">
                <a:ea typeface="Calibri"/>
                <a:cs typeface="Calibri"/>
              </a:rPr>
              <a:t>When Gala is in Negative mindset in session: </a:t>
            </a:r>
          </a:p>
          <a:p>
            <a:pPr marL="914400" lvl="1"/>
            <a:r>
              <a:rPr lang="en-US" sz="2800">
                <a:ea typeface="Calibri"/>
                <a:cs typeface="Calibri"/>
              </a:rPr>
              <a:t>"Is that Negative Gala? Is that who's talking now?"</a:t>
            </a:r>
          </a:p>
          <a:p>
            <a:pPr marL="914400" lvl="1"/>
            <a:r>
              <a:rPr lang="en-US" sz="2600">
                <a:ea typeface="Calibri"/>
                <a:cs typeface="Calibri"/>
              </a:rPr>
              <a:t>"How would Positive Gala be talking about this? Can I hear from her?"</a:t>
            </a:r>
            <a:endParaRPr lang="en-US" sz="2600">
              <a:cs typeface="Calibri"/>
            </a:endParaRPr>
          </a:p>
          <a:p>
            <a:pPr lvl="1" indent="0">
              <a:buNone/>
            </a:pPr>
            <a:endParaRPr lang="en-US">
              <a:ea typeface="Calibri"/>
              <a:cs typeface="Calibri"/>
            </a:endParaRPr>
          </a:p>
          <a:p>
            <a:pPr marL="0" indent="0">
              <a:buNone/>
            </a:pPr>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337912073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5F6D7-D948-F4C4-C24B-8426664FA567}"/>
              </a:ext>
            </a:extLst>
          </p:cNvPr>
          <p:cNvSpPr>
            <a:spLocks noGrp="1"/>
          </p:cNvSpPr>
          <p:nvPr>
            <p:ph type="title"/>
          </p:nvPr>
        </p:nvSpPr>
        <p:spPr/>
        <p:txBody>
          <a:bodyPr/>
          <a:lstStyle/>
          <a:p>
            <a:r>
              <a:rPr lang="en-US">
                <a:ea typeface="Calibri Light"/>
                <a:cs typeface="Calibri Light"/>
              </a:rPr>
              <a:t>Roleplay #2 – 5 minutes</a:t>
            </a:r>
            <a:endParaRPr lang="en-US"/>
          </a:p>
        </p:txBody>
      </p:sp>
      <p:sp>
        <p:nvSpPr>
          <p:cNvPr id="3" name="Content Placeholder 2">
            <a:extLst>
              <a:ext uri="{FF2B5EF4-FFF2-40B4-BE49-F238E27FC236}">
                <a16:creationId xmlns:a16="http://schemas.microsoft.com/office/drawing/2014/main" id="{FF4ED61D-D260-EF67-4181-F930B288B9DE}"/>
              </a:ext>
            </a:extLst>
          </p:cNvPr>
          <p:cNvSpPr>
            <a:spLocks noGrp="1"/>
          </p:cNvSpPr>
          <p:nvPr>
            <p:ph idx="1"/>
          </p:nvPr>
        </p:nvSpPr>
        <p:spPr/>
        <p:txBody>
          <a:bodyPr vert="horz" lIns="91440" tIns="45720" rIns="91440" bIns="45720" rtlCol="0" anchor="t">
            <a:normAutofit/>
          </a:bodyPr>
          <a:lstStyle/>
          <a:p>
            <a:r>
              <a:rPr lang="en-US">
                <a:ea typeface="Calibri"/>
                <a:cs typeface="Calibri"/>
              </a:rPr>
              <a:t>Pair off. 2 roleplays: One as client, one as provider</a:t>
            </a:r>
            <a:endParaRPr lang="en-US"/>
          </a:p>
          <a:p>
            <a:r>
              <a:rPr lang="en-US">
                <a:ea typeface="Calibri"/>
                <a:cs typeface="Calibri"/>
              </a:rPr>
              <a:t>Client: </a:t>
            </a:r>
          </a:p>
          <a:p>
            <a:pPr lvl="1"/>
            <a:r>
              <a:rPr lang="en-US">
                <a:ea typeface="Calibri"/>
                <a:cs typeface="Calibri"/>
              </a:rPr>
              <a:t>Client situation agreed with roleplay partner</a:t>
            </a:r>
          </a:p>
          <a:p>
            <a:pPr lvl="1"/>
            <a:r>
              <a:rPr lang="en-US">
                <a:ea typeface="Calibri"/>
                <a:cs typeface="Calibri"/>
              </a:rPr>
              <a:t>Don't talk too much or too little.</a:t>
            </a:r>
          </a:p>
          <a:p>
            <a:r>
              <a:rPr lang="en-US">
                <a:ea typeface="Calibri"/>
                <a:cs typeface="Calibri"/>
              </a:rPr>
              <a:t>Provider</a:t>
            </a:r>
          </a:p>
          <a:p>
            <a:pPr lvl="1"/>
            <a:r>
              <a:rPr lang="en-US">
                <a:ea typeface="Calibri"/>
                <a:cs typeface="Calibri"/>
              </a:rPr>
              <a:t>Pick a goal at your learning edge</a:t>
            </a:r>
          </a:p>
          <a:p>
            <a:pPr lvl="2"/>
            <a:r>
              <a:rPr lang="en-US">
                <a:ea typeface="Calibri"/>
                <a:cs typeface="Calibri"/>
              </a:rPr>
              <a:t>More reflections?</a:t>
            </a:r>
          </a:p>
          <a:p>
            <a:pPr lvl="2"/>
            <a:r>
              <a:rPr lang="en-US">
                <a:ea typeface="Calibri"/>
                <a:cs typeface="Calibri"/>
              </a:rPr>
              <a:t>Evoke Change Talk?</a:t>
            </a:r>
          </a:p>
          <a:p>
            <a:pPr lvl="2"/>
            <a:r>
              <a:rPr lang="en-US">
                <a:ea typeface="Calibri"/>
                <a:cs typeface="Calibri"/>
              </a:rPr>
              <a:t>Try some double-</a:t>
            </a:r>
            <a:r>
              <a:rPr lang="en-US" err="1">
                <a:ea typeface="Calibri"/>
                <a:cs typeface="Calibri"/>
              </a:rPr>
              <a:t>sideds</a:t>
            </a:r>
            <a:r>
              <a:rPr lang="en-US">
                <a:ea typeface="Calibri"/>
                <a:cs typeface="Calibri"/>
              </a:rPr>
              <a:t>?</a:t>
            </a:r>
          </a:p>
          <a:p>
            <a:pPr lvl="2"/>
            <a:r>
              <a:rPr lang="en-US">
                <a:ea typeface="Calibri"/>
                <a:cs typeface="Calibri"/>
              </a:rPr>
              <a:t>Avoid suggestions?</a:t>
            </a:r>
          </a:p>
          <a:p>
            <a:endParaRPr lang="en-US">
              <a:ea typeface="Calibri"/>
              <a:cs typeface="Calibri"/>
            </a:endParaRPr>
          </a:p>
        </p:txBody>
      </p:sp>
    </p:spTree>
    <p:extLst>
      <p:ext uri="{BB962C8B-B14F-4D97-AF65-F5344CB8AC3E}">
        <p14:creationId xmlns:p14="http://schemas.microsoft.com/office/powerpoint/2010/main" val="9000956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962E3-B3C4-87CE-A443-69130BCBA254}"/>
              </a:ext>
            </a:extLst>
          </p:cNvPr>
          <p:cNvSpPr>
            <a:spLocks noGrp="1"/>
          </p:cNvSpPr>
          <p:nvPr>
            <p:ph type="ctrTitle"/>
          </p:nvPr>
        </p:nvSpPr>
        <p:spPr>
          <a:xfrm>
            <a:off x="-1195294" y="1310729"/>
            <a:ext cx="10100235" cy="2387600"/>
          </a:xfrm>
        </p:spPr>
        <p:txBody>
          <a:bodyPr/>
          <a:lstStyle/>
          <a:p>
            <a:r>
              <a:rPr lang="en-US">
                <a:ea typeface="Calibri Light"/>
                <a:cs typeface="Calibri Light"/>
              </a:rPr>
              <a:t>Elicit-Provide-Elicit</a:t>
            </a:r>
          </a:p>
        </p:txBody>
      </p:sp>
      <p:pic>
        <p:nvPicPr>
          <p:cNvPr id="3" name="Picture 2" descr="A picture containing outdoor object&#10;&#10;Description automatically generated">
            <a:extLst>
              <a:ext uri="{FF2B5EF4-FFF2-40B4-BE49-F238E27FC236}">
                <a16:creationId xmlns:a16="http://schemas.microsoft.com/office/drawing/2014/main" id="{DA9A5062-905C-35F7-1E50-F41221709A5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622988" y="219635"/>
            <a:ext cx="4349377" cy="4349377"/>
          </a:xfrm>
          <a:prstGeom prst="rect">
            <a:avLst/>
          </a:prstGeom>
        </p:spPr>
      </p:pic>
      <p:sp>
        <p:nvSpPr>
          <p:cNvPr id="4" name="TextBox 3">
            <a:extLst>
              <a:ext uri="{FF2B5EF4-FFF2-40B4-BE49-F238E27FC236}">
                <a16:creationId xmlns:a16="http://schemas.microsoft.com/office/drawing/2014/main" id="{6F8E32CD-FD5E-E2D0-B63A-6C7B556EE48B}"/>
              </a:ext>
            </a:extLst>
          </p:cNvPr>
          <p:cNvSpPr txBox="1"/>
          <p:nvPr/>
        </p:nvSpPr>
        <p:spPr>
          <a:xfrm>
            <a:off x="1419412" y="4855882"/>
            <a:ext cx="9846234"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i="1">
                <a:ea typeface="Calibri"/>
                <a:cs typeface="Calibri"/>
              </a:rPr>
              <a:t>I have come to feel that the only learning which significantly influences behavior is self-discovered, self-appropriated learning.</a:t>
            </a:r>
            <a:r>
              <a:rPr lang="en-US" sz="2800">
                <a:ea typeface="Calibri"/>
                <a:cs typeface="Calibri"/>
              </a:rPr>
              <a:t>   </a:t>
            </a:r>
            <a:r>
              <a:rPr lang="en-US">
                <a:ea typeface="Calibri"/>
                <a:cs typeface="Calibri"/>
              </a:rPr>
              <a:t>                                                                                                                     </a:t>
            </a:r>
            <a:r>
              <a:rPr lang="en-US" sz="2600">
                <a:ea typeface="Calibri"/>
                <a:cs typeface="Calibri"/>
              </a:rPr>
              <a:t>     -Carl Rogers</a:t>
            </a:r>
          </a:p>
        </p:txBody>
      </p:sp>
    </p:spTree>
    <p:extLst>
      <p:ext uri="{BB962C8B-B14F-4D97-AF65-F5344CB8AC3E}">
        <p14:creationId xmlns:p14="http://schemas.microsoft.com/office/powerpoint/2010/main" val="213107190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97BE2-959C-9D41-9411-A9F1D2A77EA2}"/>
              </a:ext>
            </a:extLst>
          </p:cNvPr>
          <p:cNvSpPr>
            <a:spLocks noGrp="1"/>
          </p:cNvSpPr>
          <p:nvPr>
            <p:ph type="title"/>
          </p:nvPr>
        </p:nvSpPr>
        <p:spPr/>
        <p:txBody>
          <a:bodyPr/>
          <a:lstStyle/>
          <a:p>
            <a:r>
              <a:rPr lang="en-US"/>
              <a:t>Elicit-Provide-Elicit  (E-P-E)	</a:t>
            </a:r>
          </a:p>
        </p:txBody>
      </p:sp>
      <p:sp>
        <p:nvSpPr>
          <p:cNvPr id="3" name="Content Placeholder 2">
            <a:extLst>
              <a:ext uri="{FF2B5EF4-FFF2-40B4-BE49-F238E27FC236}">
                <a16:creationId xmlns:a16="http://schemas.microsoft.com/office/drawing/2014/main" id="{411A5BBA-CC63-BC42-958E-59BA96729FF3}"/>
              </a:ext>
            </a:extLst>
          </p:cNvPr>
          <p:cNvSpPr>
            <a:spLocks noGrp="1"/>
          </p:cNvSpPr>
          <p:nvPr>
            <p:ph idx="1"/>
          </p:nvPr>
        </p:nvSpPr>
        <p:spPr>
          <a:xfrm>
            <a:off x="838200" y="1539875"/>
            <a:ext cx="10515600" cy="4351338"/>
          </a:xfrm>
        </p:spPr>
        <p:txBody>
          <a:bodyPr vert="horz" lIns="91440" tIns="45720" rIns="91440" bIns="45720" rtlCol="0" anchor="t">
            <a:normAutofit fontScale="92500" lnSpcReduction="10000"/>
          </a:bodyPr>
          <a:lstStyle/>
          <a:p>
            <a:pPr marL="0" indent="0">
              <a:buNone/>
            </a:pPr>
            <a:r>
              <a:rPr lang="en-US"/>
              <a:t>Whenever you want to give information:</a:t>
            </a:r>
          </a:p>
          <a:p>
            <a:pPr marL="0" indent="0">
              <a:buNone/>
            </a:pPr>
            <a:endParaRPr lang="en-US" sz="600"/>
          </a:p>
          <a:p>
            <a:pPr marL="514350" indent="-514350">
              <a:buAutoNum type="arabicPeriod"/>
            </a:pPr>
            <a:r>
              <a:rPr lang="en-US" b="1">
                <a:ea typeface="Calibri"/>
                <a:cs typeface="Calibri"/>
              </a:rPr>
              <a:t>Focus: </a:t>
            </a:r>
            <a:r>
              <a:rPr lang="en-US">
                <a:ea typeface="Calibri"/>
                <a:cs typeface="Calibri"/>
              </a:rPr>
              <a:t>"Can we talk about smoking?"</a:t>
            </a:r>
          </a:p>
          <a:p>
            <a:pPr marL="514350" indent="-514350">
              <a:buAutoNum type="arabicPeriod"/>
            </a:pPr>
            <a:r>
              <a:rPr lang="en-US" b="1"/>
              <a:t>Elicit: </a:t>
            </a:r>
            <a:r>
              <a:rPr lang="en-US"/>
              <a:t>Ask what the client knows about the topic:</a:t>
            </a:r>
          </a:p>
          <a:p>
            <a:pPr marL="0" indent="0">
              <a:buNone/>
            </a:pPr>
            <a:r>
              <a:rPr lang="en-US" i="1"/>
              <a:t>       “What do you already understand about the health effects of smoking?”</a:t>
            </a:r>
            <a:endParaRPr lang="en-US" i="1">
              <a:ea typeface="Calibri"/>
              <a:cs typeface="Calibri"/>
            </a:endParaRPr>
          </a:p>
          <a:p>
            <a:pPr marL="514350" indent="-514350">
              <a:buAutoNum type="arabicPeriod" startAt="2"/>
            </a:pPr>
            <a:r>
              <a:rPr lang="en-US" b="1"/>
              <a:t>Get permission </a:t>
            </a:r>
            <a:r>
              <a:rPr lang="en-US"/>
              <a:t>to share information. Focus on client’s interest if possible.</a:t>
            </a:r>
            <a:endParaRPr lang="en-US">
              <a:ea typeface="Calibri"/>
              <a:cs typeface="Calibri"/>
            </a:endParaRPr>
          </a:p>
          <a:p>
            <a:pPr marL="0" indent="0">
              <a:buNone/>
            </a:pPr>
            <a:r>
              <a:rPr lang="en-US"/>
              <a:t>	“What else would you like to know about smoking?”</a:t>
            </a:r>
          </a:p>
          <a:p>
            <a:pPr marL="0" indent="0">
              <a:buNone/>
            </a:pPr>
            <a:r>
              <a:rPr lang="en-US"/>
              <a:t>3.  Provide the info, emphasizing that client can take it or leave it.</a:t>
            </a:r>
          </a:p>
          <a:p>
            <a:pPr marL="0" indent="0">
              <a:buNone/>
            </a:pPr>
            <a:r>
              <a:rPr lang="en-US"/>
              <a:t>4.  Ask what they think about the info you gave them.</a:t>
            </a:r>
          </a:p>
          <a:p>
            <a:pPr marL="0" indent="0">
              <a:buNone/>
            </a:pPr>
            <a:endParaRPr lang="en-US"/>
          </a:p>
          <a:p>
            <a:pPr marL="0" indent="0">
              <a:buNone/>
            </a:pPr>
            <a:endParaRPr lang="en-US"/>
          </a:p>
        </p:txBody>
      </p:sp>
    </p:spTree>
    <p:extLst>
      <p:ext uri="{BB962C8B-B14F-4D97-AF65-F5344CB8AC3E}">
        <p14:creationId xmlns:p14="http://schemas.microsoft.com/office/powerpoint/2010/main" val="6492578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D38C1-5149-5D41-BEA5-3B80DD2AD871}"/>
              </a:ext>
            </a:extLst>
          </p:cNvPr>
          <p:cNvSpPr>
            <a:spLocks noGrp="1"/>
          </p:cNvSpPr>
          <p:nvPr>
            <p:ph type="title"/>
          </p:nvPr>
        </p:nvSpPr>
        <p:spPr/>
        <p:txBody>
          <a:bodyPr/>
          <a:lstStyle/>
          <a:p>
            <a:r>
              <a:rPr lang="en-US"/>
              <a:t>Get Permission to Give Information</a:t>
            </a:r>
          </a:p>
        </p:txBody>
      </p:sp>
      <p:sp>
        <p:nvSpPr>
          <p:cNvPr id="3" name="Content Placeholder 2">
            <a:extLst>
              <a:ext uri="{FF2B5EF4-FFF2-40B4-BE49-F238E27FC236}">
                <a16:creationId xmlns:a16="http://schemas.microsoft.com/office/drawing/2014/main" id="{5464EDDB-1E01-1540-B5E7-FD07D0C6513D}"/>
              </a:ext>
            </a:extLst>
          </p:cNvPr>
          <p:cNvSpPr>
            <a:spLocks noGrp="1"/>
          </p:cNvSpPr>
          <p:nvPr>
            <p:ph sz="half" idx="1"/>
          </p:nvPr>
        </p:nvSpPr>
        <p:spPr>
          <a:xfrm>
            <a:off x="552450" y="1825625"/>
            <a:ext cx="5467350" cy="4351338"/>
          </a:xfrm>
        </p:spPr>
        <p:txBody>
          <a:bodyPr>
            <a:normAutofit fontScale="77500" lnSpcReduction="20000"/>
          </a:bodyPr>
          <a:lstStyle/>
          <a:p>
            <a:pPr marL="0" indent="0">
              <a:buNone/>
            </a:pPr>
            <a:r>
              <a:rPr lang="en-US"/>
              <a:t>The person is more likely to hear and heed your advice if you have permission to give it.</a:t>
            </a:r>
          </a:p>
          <a:p>
            <a:pPr marL="0" indent="0">
              <a:buNone/>
            </a:pPr>
            <a:endParaRPr lang="en-US" sz="600"/>
          </a:p>
          <a:p>
            <a:pPr marL="0" indent="0">
              <a:buNone/>
            </a:pPr>
            <a:r>
              <a:rPr lang="en-US" b="1"/>
              <a:t>Three forms of permission:</a:t>
            </a:r>
          </a:p>
          <a:p>
            <a:pPr marL="0" indent="0">
              <a:buNone/>
            </a:pPr>
            <a:endParaRPr lang="en-US" sz="600" b="1"/>
          </a:p>
          <a:p>
            <a:pPr marL="0" indent="0">
              <a:buNone/>
            </a:pPr>
            <a:r>
              <a:rPr lang="en-US" b="1"/>
              <a:t>1. The client offers it </a:t>
            </a:r>
            <a:r>
              <a:rPr lang="en-US"/>
              <a:t>(e.g., asks for advice)</a:t>
            </a:r>
          </a:p>
          <a:p>
            <a:pPr marL="0" indent="0">
              <a:buNone/>
            </a:pPr>
            <a:r>
              <a:rPr lang="en-US" b="1"/>
              <a:t>2. You ask permission to give it</a:t>
            </a:r>
          </a:p>
          <a:p>
            <a:r>
              <a:rPr lang="en-US" i="1"/>
              <a:t>Would it be all right if 	I…? Would you like to hear…?</a:t>
            </a:r>
          </a:p>
          <a:p>
            <a:r>
              <a:rPr lang="en-US" i="1"/>
              <a:t>I could tell you some things other patients have done that worked. . .</a:t>
            </a:r>
          </a:p>
          <a:p>
            <a:pPr marL="0" indent="0">
              <a:buNone/>
            </a:pPr>
            <a:endParaRPr lang="en-US" i="1"/>
          </a:p>
          <a:p>
            <a:pPr marL="0" indent="0">
              <a:buNone/>
            </a:pPr>
            <a:endParaRPr lang="en-US"/>
          </a:p>
        </p:txBody>
      </p:sp>
      <p:sp>
        <p:nvSpPr>
          <p:cNvPr id="4" name="Content Placeholder 3">
            <a:extLst>
              <a:ext uri="{FF2B5EF4-FFF2-40B4-BE49-F238E27FC236}">
                <a16:creationId xmlns:a16="http://schemas.microsoft.com/office/drawing/2014/main" id="{A151D930-6198-1C40-82AD-B3AAB0DE513F}"/>
              </a:ext>
            </a:extLst>
          </p:cNvPr>
          <p:cNvSpPr>
            <a:spLocks noGrp="1"/>
          </p:cNvSpPr>
          <p:nvPr>
            <p:ph sz="half" idx="2"/>
          </p:nvPr>
        </p:nvSpPr>
        <p:spPr>
          <a:xfrm>
            <a:off x="6172200" y="1825625"/>
            <a:ext cx="5657850" cy="4351338"/>
          </a:xfrm>
        </p:spPr>
        <p:txBody>
          <a:bodyPr>
            <a:normAutofit fontScale="77500" lnSpcReduction="20000"/>
          </a:bodyPr>
          <a:lstStyle/>
          <a:p>
            <a:pPr marL="0" indent="0">
              <a:buNone/>
            </a:pPr>
            <a:r>
              <a:rPr lang="en-US" b="1"/>
              <a:t>3. You preface your advice with permission to disagree/disregard</a:t>
            </a:r>
          </a:p>
          <a:p>
            <a:pPr marL="0" indent="0">
              <a:buNone/>
            </a:pPr>
            <a:r>
              <a:rPr lang="en-US" i="1"/>
              <a:t>▪ This may or may not be important to you . . .</a:t>
            </a:r>
          </a:p>
          <a:p>
            <a:pPr marL="0" indent="0">
              <a:buNone/>
            </a:pPr>
            <a:r>
              <a:rPr lang="en-US" i="1"/>
              <a:t>▪ I don’t know if this will make sense to you . . .</a:t>
            </a:r>
          </a:p>
          <a:p>
            <a:pPr marL="0" indent="0">
              <a:buNone/>
            </a:pPr>
            <a:r>
              <a:rPr lang="en-US" i="1"/>
              <a:t>▪ You may not agree . . .</a:t>
            </a:r>
          </a:p>
          <a:p>
            <a:pPr marL="0" indent="0">
              <a:buNone/>
            </a:pPr>
            <a:r>
              <a:rPr lang="en-US" i="1"/>
              <a:t>▪ I don’t know how you’ll feel about this . . .</a:t>
            </a:r>
          </a:p>
          <a:p>
            <a:pPr marL="0" indent="0">
              <a:buNone/>
            </a:pPr>
            <a:r>
              <a:rPr lang="en-US" i="1"/>
              <a:t>▪ Tell me what you think of this . . .</a:t>
            </a:r>
          </a:p>
          <a:p>
            <a:pPr marL="0" indent="0">
              <a:buNone/>
            </a:pPr>
            <a:endParaRPr lang="en-US"/>
          </a:p>
          <a:p>
            <a:pPr marL="0" indent="0">
              <a:buNone/>
            </a:pPr>
            <a:r>
              <a:rPr lang="en-US" b="1"/>
              <a:t>It’s often better to offer several options, rather than suggesting only one.</a:t>
            </a:r>
          </a:p>
          <a:p>
            <a:pPr marL="0" indent="0">
              <a:buNone/>
            </a:pPr>
            <a:r>
              <a:rPr lang="en-US" b="1"/>
              <a:t>   </a:t>
            </a:r>
            <a:r>
              <a:rPr lang="en-US" i="1"/>
              <a:t>“There are a few things I’ve noticed can be   </a:t>
            </a:r>
          </a:p>
          <a:p>
            <a:pPr marL="0" indent="0">
              <a:buNone/>
            </a:pPr>
            <a:r>
              <a:rPr lang="en-US" i="1"/>
              <a:t>     helpful…”</a:t>
            </a:r>
            <a:endParaRPr lang="en-US" b="1" i="1"/>
          </a:p>
        </p:txBody>
      </p:sp>
    </p:spTree>
    <p:extLst>
      <p:ext uri="{BB962C8B-B14F-4D97-AF65-F5344CB8AC3E}">
        <p14:creationId xmlns:p14="http://schemas.microsoft.com/office/powerpoint/2010/main" val="82668759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453A449-A297-4002-E1D3-54E6B9203DA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38592" y="1530872"/>
            <a:ext cx="11832637" cy="6261549"/>
          </a:xfrm>
          <a:prstGeom prst="rect">
            <a:avLst/>
          </a:prstGeom>
        </p:spPr>
      </p:pic>
      <p:sp>
        <p:nvSpPr>
          <p:cNvPr id="2" name="Title 1">
            <a:extLst>
              <a:ext uri="{FF2B5EF4-FFF2-40B4-BE49-F238E27FC236}">
                <a16:creationId xmlns:a16="http://schemas.microsoft.com/office/drawing/2014/main" id="{09EF9D28-E34F-7186-E271-4602D91D0301}"/>
              </a:ext>
            </a:extLst>
          </p:cNvPr>
          <p:cNvSpPr>
            <a:spLocks noGrp="1"/>
          </p:cNvSpPr>
          <p:nvPr>
            <p:ph type="ctrTitle"/>
          </p:nvPr>
        </p:nvSpPr>
        <p:spPr/>
        <p:txBody>
          <a:bodyPr/>
          <a:lstStyle/>
          <a:p>
            <a:r>
              <a:rPr lang="en-US">
                <a:cs typeface="Calibri Light"/>
              </a:rPr>
              <a:t>Planning / Directing</a:t>
            </a:r>
            <a:endParaRPr lang="en-US"/>
          </a:p>
        </p:txBody>
      </p:sp>
    </p:spTree>
    <p:extLst>
      <p:ext uri="{BB962C8B-B14F-4D97-AF65-F5344CB8AC3E}">
        <p14:creationId xmlns:p14="http://schemas.microsoft.com/office/powerpoint/2010/main" val="191767555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A967F3-2121-BC1F-2907-E3DA108DEB9A}"/>
              </a:ext>
            </a:extLst>
          </p:cNvPr>
          <p:cNvSpPr>
            <a:spLocks noGrp="1"/>
          </p:cNvSpPr>
          <p:nvPr>
            <p:ph type="title"/>
          </p:nvPr>
        </p:nvSpPr>
        <p:spPr>
          <a:xfrm>
            <a:off x="640080" y="325369"/>
            <a:ext cx="4368602" cy="1956841"/>
          </a:xfrm>
        </p:spPr>
        <p:txBody>
          <a:bodyPr anchor="b">
            <a:normAutofit/>
          </a:bodyPr>
          <a:lstStyle/>
          <a:p>
            <a:r>
              <a:rPr lang="en-US" sz="3800">
                <a:cs typeface="Calibri Light"/>
              </a:rPr>
              <a:t>Offer more directive tools as you accumulate them</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EF3AC90-FBE3-BA61-2C99-B306A0E7CC1F}"/>
              </a:ext>
            </a:extLst>
          </p:cNvPr>
          <p:cNvSpPr>
            <a:spLocks noGrp="1"/>
          </p:cNvSpPr>
          <p:nvPr>
            <p:ph idx="1"/>
          </p:nvPr>
        </p:nvSpPr>
        <p:spPr>
          <a:xfrm>
            <a:off x="640080" y="2872899"/>
            <a:ext cx="4243589" cy="3320668"/>
          </a:xfrm>
        </p:spPr>
        <p:txBody>
          <a:bodyPr vert="horz" lIns="91440" tIns="45720" rIns="91440" bIns="45720" rtlCol="0">
            <a:normAutofit/>
          </a:bodyPr>
          <a:lstStyle/>
          <a:p>
            <a:r>
              <a:rPr lang="en-US" sz="2000">
                <a:cs typeface="Calibri"/>
              </a:rPr>
              <a:t>PE</a:t>
            </a:r>
          </a:p>
          <a:p>
            <a:r>
              <a:rPr lang="en-US" sz="2000">
                <a:cs typeface="Calibri"/>
              </a:rPr>
              <a:t>CPT</a:t>
            </a:r>
          </a:p>
          <a:p>
            <a:r>
              <a:rPr lang="en-US" sz="2000">
                <a:cs typeface="Calibri"/>
              </a:rPr>
              <a:t>EMDR</a:t>
            </a:r>
          </a:p>
          <a:p>
            <a:r>
              <a:rPr lang="en-US" sz="2000">
                <a:cs typeface="Calibri"/>
              </a:rPr>
              <a:t>DBT</a:t>
            </a:r>
          </a:p>
          <a:p>
            <a:r>
              <a:rPr lang="en-US" sz="2000">
                <a:cs typeface="Calibri"/>
              </a:rPr>
              <a:t>Mindfulness Skills</a:t>
            </a:r>
          </a:p>
          <a:p>
            <a:r>
              <a:rPr lang="en-US" sz="2000">
                <a:cs typeface="Calibri"/>
              </a:rPr>
              <a:t>Cognitive Restructuring</a:t>
            </a:r>
          </a:p>
          <a:p>
            <a:r>
              <a:rPr lang="en-US" sz="2000">
                <a:cs typeface="Calibri"/>
              </a:rPr>
              <a:t>Spiritual guidance</a:t>
            </a:r>
          </a:p>
          <a:p>
            <a:r>
              <a:rPr lang="en-US" sz="2000">
                <a:cs typeface="Calibri"/>
              </a:rPr>
              <a:t>Etc.</a:t>
            </a:r>
          </a:p>
        </p:txBody>
      </p:sp>
      <p:pic>
        <p:nvPicPr>
          <p:cNvPr id="7" name="Picture 7" descr="Assorted work tools">
            <a:extLst>
              <a:ext uri="{FF2B5EF4-FFF2-40B4-BE49-F238E27FC236}">
                <a16:creationId xmlns:a16="http://schemas.microsoft.com/office/drawing/2014/main" id="{299A4C58-657D-4CFE-E442-5BF79ECA510A}"/>
              </a:ext>
            </a:extLst>
          </p:cNvPr>
          <p:cNvPicPr>
            <a:picLocks noChangeAspect="1"/>
          </p:cNvPicPr>
          <p:nvPr/>
        </p:nvPicPr>
        <p:blipFill rotWithShape="1">
          <a:blip r:embed="rId2"/>
          <a:srcRect l="33048"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5491693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2B08D-9C4E-96CC-7D98-3D640AAD58CA}"/>
              </a:ext>
            </a:extLst>
          </p:cNvPr>
          <p:cNvSpPr>
            <a:spLocks noGrp="1"/>
          </p:cNvSpPr>
          <p:nvPr>
            <p:ph type="title"/>
          </p:nvPr>
        </p:nvSpPr>
        <p:spPr/>
        <p:txBody>
          <a:bodyPr/>
          <a:lstStyle/>
          <a:p>
            <a:r>
              <a:rPr lang="en-US">
                <a:ea typeface="Calibri Light"/>
                <a:cs typeface="Calibri Light"/>
              </a:rPr>
              <a:t>Thank you for your participation!</a:t>
            </a:r>
            <a:endParaRPr lang="en-US"/>
          </a:p>
        </p:txBody>
      </p:sp>
      <p:sp>
        <p:nvSpPr>
          <p:cNvPr id="3" name="Content Placeholder 2">
            <a:extLst>
              <a:ext uri="{FF2B5EF4-FFF2-40B4-BE49-F238E27FC236}">
                <a16:creationId xmlns:a16="http://schemas.microsoft.com/office/drawing/2014/main" id="{71CBDD96-8572-F7EE-5C96-3D576EDB22C6}"/>
              </a:ext>
            </a:extLst>
          </p:cNvPr>
          <p:cNvSpPr>
            <a:spLocks noGrp="1"/>
          </p:cNvSpPr>
          <p:nvPr>
            <p:ph idx="1"/>
          </p:nvPr>
        </p:nvSpPr>
        <p:spPr/>
        <p:txBody>
          <a:bodyPr vert="horz" lIns="91440" tIns="45720" rIns="91440" bIns="45720" rtlCol="0" anchor="t">
            <a:normAutofit/>
          </a:bodyPr>
          <a:lstStyle/>
          <a:p>
            <a:pPr marL="0" indent="0">
              <a:buNone/>
            </a:pPr>
            <a:endParaRPr lang="en-US">
              <a:ea typeface="Calibri"/>
              <a:cs typeface="Calibri"/>
            </a:endParaRPr>
          </a:p>
          <a:p>
            <a:pPr marL="0" indent="0">
              <a:buNone/>
            </a:pPr>
            <a:endParaRPr lang="en-US">
              <a:ea typeface="Calibri"/>
              <a:cs typeface="Calibri"/>
            </a:endParaRPr>
          </a:p>
          <a:p>
            <a:pPr marL="0" indent="0">
              <a:buNone/>
            </a:pPr>
            <a:r>
              <a:rPr lang="en-US">
                <a:ea typeface="Calibri"/>
                <a:cs typeface="Calibri"/>
              </a:rPr>
              <a:t>David Roberts      </a:t>
            </a:r>
            <a:r>
              <a:rPr lang="en-US">
                <a:ea typeface="Calibri"/>
                <a:cs typeface="Calibri"/>
                <a:hlinkClick r:id="rId2"/>
              </a:rPr>
              <a:t>robertsd5@uthscsa.edu</a:t>
            </a:r>
            <a:endParaRPr lang="en-US">
              <a:ea typeface="Calibri"/>
              <a:cs typeface="Calibri"/>
            </a:endParaRPr>
          </a:p>
          <a:p>
            <a:pPr marL="0" indent="0">
              <a:buNone/>
            </a:pPr>
            <a:endParaRPr lang="en-US">
              <a:ea typeface="Calibri"/>
              <a:cs typeface="Calibri"/>
            </a:endParaRPr>
          </a:p>
          <a:p>
            <a:pPr marL="0" indent="0">
              <a:buNone/>
            </a:pPr>
            <a:r>
              <a:rPr lang="en-US">
                <a:ea typeface="Calibri"/>
                <a:cs typeface="Calibri"/>
              </a:rPr>
              <a:t>Reflective Training        </a:t>
            </a:r>
            <a:r>
              <a:rPr lang="en-US">
                <a:ea typeface="Calibri"/>
                <a:cs typeface="Calibri"/>
                <a:hlinkClick r:id="rId3"/>
              </a:rPr>
              <a:t>www.reflectivetraining.org</a:t>
            </a:r>
          </a:p>
          <a:p>
            <a:pPr marL="0" indent="0">
              <a:buNone/>
            </a:pPr>
            <a:endParaRPr lang="en-US">
              <a:ea typeface="Calibri"/>
              <a:cs typeface="Calibri"/>
            </a:endParaRPr>
          </a:p>
          <a:p>
            <a:pPr marL="0" indent="0">
              <a:buNone/>
            </a:pPr>
            <a:endParaRPr lang="en-US">
              <a:ea typeface="Calibri"/>
              <a:cs typeface="Calibri"/>
            </a:endParaRPr>
          </a:p>
        </p:txBody>
      </p:sp>
    </p:spTree>
    <p:extLst>
      <p:ext uri="{BB962C8B-B14F-4D97-AF65-F5344CB8AC3E}">
        <p14:creationId xmlns:p14="http://schemas.microsoft.com/office/powerpoint/2010/main" val="7326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F0733-F378-BA1F-365F-E797636FB84E}"/>
              </a:ext>
            </a:extLst>
          </p:cNvPr>
          <p:cNvSpPr>
            <a:spLocks noGrp="1"/>
          </p:cNvSpPr>
          <p:nvPr>
            <p:ph type="title"/>
          </p:nvPr>
        </p:nvSpPr>
        <p:spPr/>
        <p:txBody>
          <a:bodyPr/>
          <a:lstStyle/>
          <a:p>
            <a:r>
              <a:rPr lang="en-US"/>
              <a:t>Resistance about the Helper Relationship </a:t>
            </a:r>
          </a:p>
        </p:txBody>
      </p:sp>
      <p:sp>
        <p:nvSpPr>
          <p:cNvPr id="3" name="Content Placeholder 2">
            <a:extLst>
              <a:ext uri="{FF2B5EF4-FFF2-40B4-BE49-F238E27FC236}">
                <a16:creationId xmlns:a16="http://schemas.microsoft.com/office/drawing/2014/main" id="{1E770143-61DD-3AEB-ACE6-CA72FB60D471}"/>
              </a:ext>
            </a:extLst>
          </p:cNvPr>
          <p:cNvSpPr>
            <a:spLocks noGrp="1"/>
          </p:cNvSpPr>
          <p:nvPr>
            <p:ph idx="1"/>
          </p:nvPr>
        </p:nvSpPr>
        <p:spPr>
          <a:xfrm>
            <a:off x="838200" y="3194137"/>
            <a:ext cx="10515600" cy="2982826"/>
          </a:xfrm>
        </p:spPr>
        <p:txBody>
          <a:bodyPr vert="horz" lIns="91440" tIns="45720" rIns="91440" bIns="45720" rtlCol="0" anchor="t">
            <a:normAutofit/>
          </a:bodyPr>
          <a:lstStyle/>
          <a:p>
            <a:pPr marL="0" indent="0" algn="ctr">
              <a:buNone/>
            </a:pPr>
            <a:r>
              <a:rPr lang="en-US" sz="3800" i="1" dirty="0">
                <a:ea typeface="Calibri"/>
                <a:cs typeface="Calibri"/>
              </a:rPr>
              <a:t>The Ineffective Dentist</a:t>
            </a:r>
            <a:endParaRPr lang="en-US" sz="3800" i="1" dirty="0"/>
          </a:p>
          <a:p>
            <a:pPr marL="0" indent="0" algn="ctr">
              <a:buNone/>
            </a:pPr>
            <a:r>
              <a:rPr lang="en-US" sz="3800" i="1" dirty="0"/>
              <a:t>It’s not about the nail</a:t>
            </a:r>
            <a:endParaRPr lang="en-US" sz="3800" i="1" dirty="0">
              <a:ea typeface="Calibri"/>
              <a:cs typeface="Calibri"/>
            </a:endParaRPr>
          </a:p>
        </p:txBody>
      </p:sp>
    </p:spTree>
    <p:extLst>
      <p:ext uri="{BB962C8B-B14F-4D97-AF65-F5344CB8AC3E}">
        <p14:creationId xmlns:p14="http://schemas.microsoft.com/office/powerpoint/2010/main" val="3480813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 picture containing lamp&#10;&#10;Description automatically generated">
            <a:extLst>
              <a:ext uri="{FF2B5EF4-FFF2-40B4-BE49-F238E27FC236}">
                <a16:creationId xmlns:a16="http://schemas.microsoft.com/office/drawing/2014/main" id="{F914DD8C-6ABE-494B-84ED-15A2BC1C3C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908218" y="4161258"/>
            <a:ext cx="2611005" cy="2611005"/>
          </a:xfrm>
          <a:prstGeom prst="rect">
            <a:avLst/>
          </a:prstGeom>
        </p:spPr>
      </p:pic>
      <p:sp>
        <p:nvSpPr>
          <p:cNvPr id="2" name="Title 1">
            <a:extLst>
              <a:ext uri="{FF2B5EF4-FFF2-40B4-BE49-F238E27FC236}">
                <a16:creationId xmlns:a16="http://schemas.microsoft.com/office/drawing/2014/main" id="{67F8A4E5-2471-8C49-80AD-3DA5C945A778}"/>
              </a:ext>
            </a:extLst>
          </p:cNvPr>
          <p:cNvSpPr>
            <a:spLocks noGrp="1"/>
          </p:cNvSpPr>
          <p:nvPr>
            <p:ph type="title"/>
          </p:nvPr>
        </p:nvSpPr>
        <p:spPr>
          <a:xfrm>
            <a:off x="838200" y="59497"/>
            <a:ext cx="10515600" cy="1581546"/>
          </a:xfrm>
        </p:spPr>
        <p:txBody>
          <a:bodyPr/>
          <a:lstStyle/>
          <a:p>
            <a:pPr algn="ctr"/>
            <a:r>
              <a:rPr lang="en-US"/>
              <a:t>You can </a:t>
            </a:r>
            <a:r>
              <a:rPr lang="en-US" b="1" u="sng"/>
              <a:t>decrease</a:t>
            </a:r>
            <a:r>
              <a:rPr lang="en-US"/>
              <a:t> client’s resistance</a:t>
            </a:r>
            <a:br>
              <a:rPr lang="en-US"/>
            </a:br>
            <a:r>
              <a:rPr lang="en-US"/>
              <a:t>by being person-centered</a:t>
            </a:r>
          </a:p>
        </p:txBody>
      </p:sp>
      <p:cxnSp>
        <p:nvCxnSpPr>
          <p:cNvPr id="5" name="Straight Connector 4">
            <a:extLst>
              <a:ext uri="{FF2B5EF4-FFF2-40B4-BE49-F238E27FC236}">
                <a16:creationId xmlns:a16="http://schemas.microsoft.com/office/drawing/2014/main" id="{31D91B27-A631-C54E-A706-D13091C0BC36}"/>
              </a:ext>
            </a:extLst>
          </p:cNvPr>
          <p:cNvCxnSpPr>
            <a:cxnSpLocks/>
          </p:cNvCxnSpPr>
          <p:nvPr/>
        </p:nvCxnSpPr>
        <p:spPr>
          <a:xfrm>
            <a:off x="1932382" y="4161258"/>
            <a:ext cx="8427308" cy="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9" name="Triangle 8">
            <a:extLst>
              <a:ext uri="{FF2B5EF4-FFF2-40B4-BE49-F238E27FC236}">
                <a16:creationId xmlns:a16="http://schemas.microsoft.com/office/drawing/2014/main" id="{FDF1FB79-7930-AB45-A3CC-22A46DB98444}"/>
              </a:ext>
            </a:extLst>
          </p:cNvPr>
          <p:cNvSpPr/>
          <p:nvPr/>
        </p:nvSpPr>
        <p:spPr>
          <a:xfrm>
            <a:off x="4760802" y="4183221"/>
            <a:ext cx="2835151" cy="197432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400" b="1"/>
              <a:t>Target Behavior</a:t>
            </a:r>
          </a:p>
        </p:txBody>
      </p:sp>
      <p:sp>
        <p:nvSpPr>
          <p:cNvPr id="36" name="TextBox 35">
            <a:extLst>
              <a:ext uri="{FF2B5EF4-FFF2-40B4-BE49-F238E27FC236}">
                <a16:creationId xmlns:a16="http://schemas.microsoft.com/office/drawing/2014/main" id="{F670E8EB-B1D8-884C-BCCD-EBAB60F50DB3}"/>
              </a:ext>
            </a:extLst>
          </p:cNvPr>
          <p:cNvSpPr txBox="1"/>
          <p:nvPr/>
        </p:nvSpPr>
        <p:spPr>
          <a:xfrm rot="19897778">
            <a:off x="1717174" y="3428379"/>
            <a:ext cx="1735684" cy="369332"/>
          </a:xfrm>
          <a:prstGeom prst="rect">
            <a:avLst/>
          </a:prstGeom>
          <a:noFill/>
        </p:spPr>
        <p:txBody>
          <a:bodyPr wrap="square" rtlCol="0">
            <a:spAutoFit/>
          </a:bodyPr>
          <a:lstStyle/>
          <a:p>
            <a:r>
              <a:rPr lang="en-US" i="1"/>
              <a:t>It’s not my fault.</a:t>
            </a:r>
          </a:p>
        </p:txBody>
      </p:sp>
      <p:sp>
        <p:nvSpPr>
          <p:cNvPr id="37" name="TextBox 36">
            <a:extLst>
              <a:ext uri="{FF2B5EF4-FFF2-40B4-BE49-F238E27FC236}">
                <a16:creationId xmlns:a16="http://schemas.microsoft.com/office/drawing/2014/main" id="{69474676-386C-3340-A589-9A52110CC16C}"/>
              </a:ext>
            </a:extLst>
          </p:cNvPr>
          <p:cNvSpPr txBox="1"/>
          <p:nvPr/>
        </p:nvSpPr>
        <p:spPr>
          <a:xfrm rot="432750">
            <a:off x="1941197" y="3929640"/>
            <a:ext cx="3632246" cy="369332"/>
          </a:xfrm>
          <a:prstGeom prst="rect">
            <a:avLst/>
          </a:prstGeom>
          <a:noFill/>
        </p:spPr>
        <p:txBody>
          <a:bodyPr wrap="square" rtlCol="0">
            <a:spAutoFit/>
          </a:bodyPr>
          <a:lstStyle/>
          <a:p>
            <a:r>
              <a:rPr lang="en-US" i="1"/>
              <a:t>It’s not worth the effort.</a:t>
            </a:r>
          </a:p>
        </p:txBody>
      </p:sp>
      <p:sp>
        <p:nvSpPr>
          <p:cNvPr id="38" name="TextBox 37">
            <a:extLst>
              <a:ext uri="{FF2B5EF4-FFF2-40B4-BE49-F238E27FC236}">
                <a16:creationId xmlns:a16="http://schemas.microsoft.com/office/drawing/2014/main" id="{91762631-54BA-FF4C-B8C4-CCB9F95C78CE}"/>
              </a:ext>
            </a:extLst>
          </p:cNvPr>
          <p:cNvSpPr txBox="1"/>
          <p:nvPr/>
        </p:nvSpPr>
        <p:spPr>
          <a:xfrm rot="432750">
            <a:off x="3017681" y="4228874"/>
            <a:ext cx="3632246" cy="369332"/>
          </a:xfrm>
          <a:prstGeom prst="rect">
            <a:avLst/>
          </a:prstGeom>
          <a:noFill/>
        </p:spPr>
        <p:txBody>
          <a:bodyPr wrap="square" rtlCol="0">
            <a:spAutoFit/>
          </a:bodyPr>
          <a:lstStyle/>
          <a:p>
            <a:r>
              <a:rPr lang="en-US" i="1"/>
              <a:t>It’s not worth the effort.</a:t>
            </a:r>
          </a:p>
        </p:txBody>
      </p:sp>
      <p:sp>
        <p:nvSpPr>
          <p:cNvPr id="39" name="TextBox 38">
            <a:extLst>
              <a:ext uri="{FF2B5EF4-FFF2-40B4-BE49-F238E27FC236}">
                <a16:creationId xmlns:a16="http://schemas.microsoft.com/office/drawing/2014/main" id="{6020B65B-DA9B-B044-BB03-9571DE46B1EC}"/>
              </a:ext>
            </a:extLst>
          </p:cNvPr>
          <p:cNvSpPr txBox="1"/>
          <p:nvPr/>
        </p:nvSpPr>
        <p:spPr>
          <a:xfrm rot="432750">
            <a:off x="2479439" y="3795059"/>
            <a:ext cx="3632246" cy="369332"/>
          </a:xfrm>
          <a:prstGeom prst="rect">
            <a:avLst/>
          </a:prstGeom>
          <a:noFill/>
        </p:spPr>
        <p:txBody>
          <a:bodyPr wrap="square" rtlCol="0">
            <a:spAutoFit/>
          </a:bodyPr>
          <a:lstStyle/>
          <a:p>
            <a:r>
              <a:rPr lang="en-US" i="1"/>
              <a:t>It’s not worth the effort.</a:t>
            </a:r>
          </a:p>
        </p:txBody>
      </p:sp>
      <p:sp>
        <p:nvSpPr>
          <p:cNvPr id="41" name="TextBox 40">
            <a:extLst>
              <a:ext uri="{FF2B5EF4-FFF2-40B4-BE49-F238E27FC236}">
                <a16:creationId xmlns:a16="http://schemas.microsoft.com/office/drawing/2014/main" id="{4B57CC62-83E6-A54E-BA49-6FCD7C1F2E49}"/>
              </a:ext>
            </a:extLst>
          </p:cNvPr>
          <p:cNvSpPr txBox="1"/>
          <p:nvPr/>
        </p:nvSpPr>
        <p:spPr>
          <a:xfrm rot="20221356">
            <a:off x="2736270" y="3518420"/>
            <a:ext cx="2042098" cy="369332"/>
          </a:xfrm>
          <a:prstGeom prst="rect">
            <a:avLst/>
          </a:prstGeom>
          <a:noFill/>
        </p:spPr>
        <p:txBody>
          <a:bodyPr wrap="square" rtlCol="0">
            <a:spAutoFit/>
          </a:bodyPr>
          <a:lstStyle/>
          <a:p>
            <a:r>
              <a:rPr lang="en-US" i="1"/>
              <a:t>It’s not that serious.</a:t>
            </a:r>
          </a:p>
        </p:txBody>
      </p:sp>
      <p:sp>
        <p:nvSpPr>
          <p:cNvPr id="42" name="TextBox 41">
            <a:extLst>
              <a:ext uri="{FF2B5EF4-FFF2-40B4-BE49-F238E27FC236}">
                <a16:creationId xmlns:a16="http://schemas.microsoft.com/office/drawing/2014/main" id="{E762A92B-AF00-474C-8AF4-0EA78E3D0B3A}"/>
              </a:ext>
            </a:extLst>
          </p:cNvPr>
          <p:cNvSpPr txBox="1"/>
          <p:nvPr/>
        </p:nvSpPr>
        <p:spPr>
          <a:xfrm rot="19897778">
            <a:off x="7726029" y="3315407"/>
            <a:ext cx="2604297" cy="369332"/>
          </a:xfrm>
          <a:prstGeom prst="rect">
            <a:avLst/>
          </a:prstGeom>
          <a:noFill/>
        </p:spPr>
        <p:txBody>
          <a:bodyPr wrap="square" rtlCol="0">
            <a:spAutoFit/>
          </a:bodyPr>
          <a:lstStyle/>
          <a:p>
            <a:r>
              <a:rPr lang="en-US" i="1"/>
              <a:t>I know what I have to do.</a:t>
            </a:r>
          </a:p>
        </p:txBody>
      </p:sp>
      <p:sp>
        <p:nvSpPr>
          <p:cNvPr id="43" name="TextBox 42">
            <a:extLst>
              <a:ext uri="{FF2B5EF4-FFF2-40B4-BE49-F238E27FC236}">
                <a16:creationId xmlns:a16="http://schemas.microsoft.com/office/drawing/2014/main" id="{270E43D0-7FB3-4F43-8EE3-0023F09BC1D9}"/>
              </a:ext>
            </a:extLst>
          </p:cNvPr>
          <p:cNvSpPr txBox="1"/>
          <p:nvPr/>
        </p:nvSpPr>
        <p:spPr>
          <a:xfrm rot="870080">
            <a:off x="6988537" y="3383839"/>
            <a:ext cx="3632246" cy="369332"/>
          </a:xfrm>
          <a:prstGeom prst="rect">
            <a:avLst/>
          </a:prstGeom>
          <a:noFill/>
        </p:spPr>
        <p:txBody>
          <a:bodyPr wrap="square" rtlCol="0">
            <a:spAutoFit/>
          </a:bodyPr>
          <a:lstStyle/>
          <a:p>
            <a:r>
              <a:rPr lang="en-US" i="1"/>
              <a:t>I know it’s worth the effort.</a:t>
            </a:r>
          </a:p>
        </p:txBody>
      </p:sp>
      <p:sp>
        <p:nvSpPr>
          <p:cNvPr id="44" name="TextBox 43">
            <a:extLst>
              <a:ext uri="{FF2B5EF4-FFF2-40B4-BE49-F238E27FC236}">
                <a16:creationId xmlns:a16="http://schemas.microsoft.com/office/drawing/2014/main" id="{E24E6681-6659-B742-9C22-89AE6141A075}"/>
              </a:ext>
            </a:extLst>
          </p:cNvPr>
          <p:cNvSpPr txBox="1"/>
          <p:nvPr/>
        </p:nvSpPr>
        <p:spPr>
          <a:xfrm>
            <a:off x="7068856" y="3843794"/>
            <a:ext cx="3632246" cy="369332"/>
          </a:xfrm>
          <a:prstGeom prst="rect">
            <a:avLst/>
          </a:prstGeom>
          <a:noFill/>
        </p:spPr>
        <p:txBody>
          <a:bodyPr wrap="square" rtlCol="0">
            <a:spAutoFit/>
          </a:bodyPr>
          <a:lstStyle/>
          <a:p>
            <a:r>
              <a:rPr lang="en-US" i="1"/>
              <a:t>I was doing better for a while.</a:t>
            </a:r>
          </a:p>
        </p:txBody>
      </p:sp>
      <p:sp>
        <p:nvSpPr>
          <p:cNvPr id="45" name="TextBox 44">
            <a:extLst>
              <a:ext uri="{FF2B5EF4-FFF2-40B4-BE49-F238E27FC236}">
                <a16:creationId xmlns:a16="http://schemas.microsoft.com/office/drawing/2014/main" id="{1E209328-3F12-F04F-BB7B-3AA3710C8E77}"/>
              </a:ext>
            </a:extLst>
          </p:cNvPr>
          <p:cNvSpPr txBox="1"/>
          <p:nvPr/>
        </p:nvSpPr>
        <p:spPr>
          <a:xfrm rot="20549534">
            <a:off x="6469962" y="3515690"/>
            <a:ext cx="2604297" cy="369332"/>
          </a:xfrm>
          <a:prstGeom prst="rect">
            <a:avLst/>
          </a:prstGeom>
          <a:noFill/>
        </p:spPr>
        <p:txBody>
          <a:bodyPr wrap="square" rtlCol="0">
            <a:spAutoFit/>
          </a:bodyPr>
          <a:lstStyle/>
          <a:p>
            <a:r>
              <a:rPr lang="en-US" i="1"/>
              <a:t>It’s mostly for my son.</a:t>
            </a:r>
          </a:p>
        </p:txBody>
      </p:sp>
      <p:sp>
        <p:nvSpPr>
          <p:cNvPr id="46" name="TextBox 45">
            <a:extLst>
              <a:ext uri="{FF2B5EF4-FFF2-40B4-BE49-F238E27FC236}">
                <a16:creationId xmlns:a16="http://schemas.microsoft.com/office/drawing/2014/main" id="{28A7069A-FCA7-374E-BB98-FB38FC35E2EB}"/>
              </a:ext>
            </a:extLst>
          </p:cNvPr>
          <p:cNvSpPr txBox="1"/>
          <p:nvPr/>
        </p:nvSpPr>
        <p:spPr>
          <a:xfrm rot="1273520">
            <a:off x="6835214" y="3037165"/>
            <a:ext cx="4385925" cy="369332"/>
          </a:xfrm>
          <a:prstGeom prst="rect">
            <a:avLst/>
          </a:prstGeom>
          <a:noFill/>
        </p:spPr>
        <p:txBody>
          <a:bodyPr wrap="square" rtlCol="0">
            <a:spAutoFit/>
          </a:bodyPr>
          <a:lstStyle/>
          <a:p>
            <a:r>
              <a:rPr lang="en-US" i="1"/>
              <a:t>I’m looking forward to getting back on track.</a:t>
            </a:r>
          </a:p>
        </p:txBody>
      </p:sp>
      <p:sp>
        <p:nvSpPr>
          <p:cNvPr id="47" name="TextBox 46">
            <a:extLst>
              <a:ext uri="{FF2B5EF4-FFF2-40B4-BE49-F238E27FC236}">
                <a16:creationId xmlns:a16="http://schemas.microsoft.com/office/drawing/2014/main" id="{F0EA3572-1219-684B-B77B-D7DAE7115B0A}"/>
              </a:ext>
            </a:extLst>
          </p:cNvPr>
          <p:cNvSpPr txBox="1"/>
          <p:nvPr/>
        </p:nvSpPr>
        <p:spPr>
          <a:xfrm rot="870080">
            <a:off x="7345306" y="2666292"/>
            <a:ext cx="3632246" cy="369332"/>
          </a:xfrm>
          <a:prstGeom prst="rect">
            <a:avLst/>
          </a:prstGeom>
          <a:noFill/>
        </p:spPr>
        <p:txBody>
          <a:bodyPr wrap="square" rtlCol="0">
            <a:spAutoFit/>
          </a:bodyPr>
          <a:lstStyle/>
          <a:p>
            <a:r>
              <a:rPr lang="en-US" i="1"/>
              <a:t>I care about my health.</a:t>
            </a:r>
          </a:p>
        </p:txBody>
      </p:sp>
      <p:sp>
        <p:nvSpPr>
          <p:cNvPr id="22" name="Oval Callout 21">
            <a:extLst>
              <a:ext uri="{FF2B5EF4-FFF2-40B4-BE49-F238E27FC236}">
                <a16:creationId xmlns:a16="http://schemas.microsoft.com/office/drawing/2014/main" id="{C1F783AC-DEEC-4648-8503-1B8E41FF173B}"/>
              </a:ext>
            </a:extLst>
          </p:cNvPr>
          <p:cNvSpPr/>
          <p:nvPr/>
        </p:nvSpPr>
        <p:spPr>
          <a:xfrm flipH="1">
            <a:off x="6918881" y="4346841"/>
            <a:ext cx="2121489" cy="1297214"/>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That sounds really hard.</a:t>
            </a:r>
          </a:p>
        </p:txBody>
      </p:sp>
      <p:sp>
        <p:nvSpPr>
          <p:cNvPr id="23" name="TextBox 22">
            <a:extLst>
              <a:ext uri="{FF2B5EF4-FFF2-40B4-BE49-F238E27FC236}">
                <a16:creationId xmlns:a16="http://schemas.microsoft.com/office/drawing/2014/main" id="{EEDB26EF-E103-FADF-EFA6-C44A0C77A8AD}"/>
              </a:ext>
            </a:extLst>
          </p:cNvPr>
          <p:cNvSpPr txBox="1"/>
          <p:nvPr/>
        </p:nvSpPr>
        <p:spPr>
          <a:xfrm>
            <a:off x="9095326" y="1734741"/>
            <a:ext cx="3611168" cy="615553"/>
          </a:xfrm>
          <a:prstGeom prst="rect">
            <a:avLst/>
          </a:prstGeom>
          <a:noFill/>
        </p:spPr>
        <p:txBody>
          <a:bodyPr wrap="square" rtlCol="0">
            <a:spAutoFit/>
          </a:bodyPr>
          <a:lstStyle/>
          <a:p>
            <a:pPr algn="ctr"/>
            <a:r>
              <a:rPr lang="en-US" sz="3400" b="1"/>
              <a:t>Change</a:t>
            </a:r>
          </a:p>
        </p:txBody>
      </p:sp>
      <p:sp>
        <p:nvSpPr>
          <p:cNvPr id="24" name="TextBox 23">
            <a:extLst>
              <a:ext uri="{FF2B5EF4-FFF2-40B4-BE49-F238E27FC236}">
                <a16:creationId xmlns:a16="http://schemas.microsoft.com/office/drawing/2014/main" id="{8C099E70-EA0C-4449-A6C2-54CC6609E856}"/>
              </a:ext>
            </a:extLst>
          </p:cNvPr>
          <p:cNvSpPr txBox="1"/>
          <p:nvPr/>
        </p:nvSpPr>
        <p:spPr>
          <a:xfrm>
            <a:off x="310350" y="1785138"/>
            <a:ext cx="3611168" cy="615553"/>
          </a:xfrm>
          <a:prstGeom prst="rect">
            <a:avLst/>
          </a:prstGeom>
          <a:noFill/>
        </p:spPr>
        <p:txBody>
          <a:bodyPr wrap="square" rtlCol="0">
            <a:spAutoFit/>
          </a:bodyPr>
          <a:lstStyle/>
          <a:p>
            <a:pPr algn="ctr"/>
            <a:r>
              <a:rPr lang="en-US" sz="3400" b="1"/>
              <a:t>Sustain</a:t>
            </a:r>
            <a:endParaRPr lang="en-US" sz="2200" b="1"/>
          </a:p>
        </p:txBody>
      </p:sp>
    </p:spTree>
    <p:extLst>
      <p:ext uri="{BB962C8B-B14F-4D97-AF65-F5344CB8AC3E}">
        <p14:creationId xmlns:p14="http://schemas.microsoft.com/office/powerpoint/2010/main" val="1952320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 picture containing lamp&#10;&#10;Description automatically generated">
            <a:extLst>
              <a:ext uri="{FF2B5EF4-FFF2-40B4-BE49-F238E27FC236}">
                <a16:creationId xmlns:a16="http://schemas.microsoft.com/office/drawing/2014/main" id="{F914DD8C-6ABE-494B-84ED-15A2BC1C3C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541080" y="3787153"/>
            <a:ext cx="2611005" cy="2611005"/>
          </a:xfrm>
          <a:prstGeom prst="rect">
            <a:avLst/>
          </a:prstGeom>
        </p:spPr>
      </p:pic>
      <p:sp>
        <p:nvSpPr>
          <p:cNvPr id="2" name="Title 1">
            <a:extLst>
              <a:ext uri="{FF2B5EF4-FFF2-40B4-BE49-F238E27FC236}">
                <a16:creationId xmlns:a16="http://schemas.microsoft.com/office/drawing/2014/main" id="{67F8A4E5-2471-8C49-80AD-3DA5C945A778}"/>
              </a:ext>
            </a:extLst>
          </p:cNvPr>
          <p:cNvSpPr>
            <a:spLocks noGrp="1"/>
          </p:cNvSpPr>
          <p:nvPr>
            <p:ph type="title"/>
          </p:nvPr>
        </p:nvSpPr>
        <p:spPr>
          <a:xfrm>
            <a:off x="838200" y="59497"/>
            <a:ext cx="10515600" cy="1609094"/>
          </a:xfrm>
        </p:spPr>
        <p:txBody>
          <a:bodyPr/>
          <a:lstStyle/>
          <a:p>
            <a:pPr algn="ctr"/>
            <a:r>
              <a:rPr lang="en-US"/>
              <a:t>…and </a:t>
            </a:r>
            <a:r>
              <a:rPr lang="en-US" b="1" u="sng"/>
              <a:t>increase</a:t>
            </a:r>
            <a:r>
              <a:rPr lang="en-US"/>
              <a:t> motivation for change</a:t>
            </a:r>
            <a:br>
              <a:rPr lang="en-US"/>
            </a:br>
            <a:r>
              <a:rPr lang="en-US"/>
              <a:t>by </a:t>
            </a:r>
            <a:r>
              <a:rPr lang="en-US" b="1" i="1"/>
              <a:t>Evoking Change Talk</a:t>
            </a:r>
          </a:p>
        </p:txBody>
      </p:sp>
      <p:cxnSp>
        <p:nvCxnSpPr>
          <p:cNvPr id="5" name="Straight Connector 4">
            <a:extLst>
              <a:ext uri="{FF2B5EF4-FFF2-40B4-BE49-F238E27FC236}">
                <a16:creationId xmlns:a16="http://schemas.microsoft.com/office/drawing/2014/main" id="{31D91B27-A631-C54E-A706-D13091C0BC36}"/>
              </a:ext>
            </a:extLst>
          </p:cNvPr>
          <p:cNvCxnSpPr>
            <a:cxnSpLocks/>
          </p:cNvCxnSpPr>
          <p:nvPr/>
        </p:nvCxnSpPr>
        <p:spPr>
          <a:xfrm>
            <a:off x="2353265" y="2725794"/>
            <a:ext cx="7400335" cy="2756027"/>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9" name="Triangle 8">
            <a:extLst>
              <a:ext uri="{FF2B5EF4-FFF2-40B4-BE49-F238E27FC236}">
                <a16:creationId xmlns:a16="http://schemas.microsoft.com/office/drawing/2014/main" id="{FDF1FB79-7930-AB45-A3CC-22A46DB98444}"/>
              </a:ext>
            </a:extLst>
          </p:cNvPr>
          <p:cNvSpPr/>
          <p:nvPr/>
        </p:nvSpPr>
        <p:spPr>
          <a:xfrm>
            <a:off x="4760802" y="4183221"/>
            <a:ext cx="2835151" cy="197432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400" b="1"/>
              <a:t>Target Behavior</a:t>
            </a:r>
          </a:p>
        </p:txBody>
      </p:sp>
      <p:sp>
        <p:nvSpPr>
          <p:cNvPr id="36" name="TextBox 35">
            <a:extLst>
              <a:ext uri="{FF2B5EF4-FFF2-40B4-BE49-F238E27FC236}">
                <a16:creationId xmlns:a16="http://schemas.microsoft.com/office/drawing/2014/main" id="{F670E8EB-B1D8-884C-BCCD-EBAB60F50DB3}"/>
              </a:ext>
            </a:extLst>
          </p:cNvPr>
          <p:cNvSpPr txBox="1"/>
          <p:nvPr/>
        </p:nvSpPr>
        <p:spPr>
          <a:xfrm rot="21106831">
            <a:off x="3274017" y="2748325"/>
            <a:ext cx="1735684" cy="369332"/>
          </a:xfrm>
          <a:prstGeom prst="rect">
            <a:avLst/>
          </a:prstGeom>
          <a:noFill/>
        </p:spPr>
        <p:txBody>
          <a:bodyPr wrap="square" rtlCol="0">
            <a:spAutoFit/>
          </a:bodyPr>
          <a:lstStyle/>
          <a:p>
            <a:r>
              <a:rPr lang="en-US" i="1"/>
              <a:t>It’s not my fault.</a:t>
            </a:r>
          </a:p>
        </p:txBody>
      </p:sp>
      <p:sp>
        <p:nvSpPr>
          <p:cNvPr id="38" name="TextBox 37">
            <a:extLst>
              <a:ext uri="{FF2B5EF4-FFF2-40B4-BE49-F238E27FC236}">
                <a16:creationId xmlns:a16="http://schemas.microsoft.com/office/drawing/2014/main" id="{91762631-54BA-FF4C-B8C4-CCB9F95C78CE}"/>
              </a:ext>
            </a:extLst>
          </p:cNvPr>
          <p:cNvSpPr txBox="1"/>
          <p:nvPr/>
        </p:nvSpPr>
        <p:spPr>
          <a:xfrm rot="432750">
            <a:off x="2524780" y="2715842"/>
            <a:ext cx="3632246" cy="369332"/>
          </a:xfrm>
          <a:prstGeom prst="rect">
            <a:avLst/>
          </a:prstGeom>
          <a:noFill/>
        </p:spPr>
        <p:txBody>
          <a:bodyPr wrap="square" rtlCol="0">
            <a:spAutoFit/>
          </a:bodyPr>
          <a:lstStyle/>
          <a:p>
            <a:r>
              <a:rPr lang="en-US" i="1"/>
              <a:t>It’s not worth the effort.</a:t>
            </a:r>
          </a:p>
        </p:txBody>
      </p:sp>
      <p:sp>
        <p:nvSpPr>
          <p:cNvPr id="41" name="TextBox 40">
            <a:extLst>
              <a:ext uri="{FF2B5EF4-FFF2-40B4-BE49-F238E27FC236}">
                <a16:creationId xmlns:a16="http://schemas.microsoft.com/office/drawing/2014/main" id="{4B57CC62-83E6-A54E-BA49-6FCD7C1F2E49}"/>
              </a:ext>
            </a:extLst>
          </p:cNvPr>
          <p:cNvSpPr txBox="1"/>
          <p:nvPr/>
        </p:nvSpPr>
        <p:spPr>
          <a:xfrm rot="1403607">
            <a:off x="3711808" y="3301606"/>
            <a:ext cx="2042098" cy="369332"/>
          </a:xfrm>
          <a:prstGeom prst="rect">
            <a:avLst/>
          </a:prstGeom>
          <a:noFill/>
        </p:spPr>
        <p:txBody>
          <a:bodyPr wrap="square" rtlCol="0">
            <a:spAutoFit/>
          </a:bodyPr>
          <a:lstStyle/>
          <a:p>
            <a:r>
              <a:rPr lang="en-US" i="1"/>
              <a:t>It’s not that serious.</a:t>
            </a:r>
          </a:p>
        </p:txBody>
      </p:sp>
      <p:sp>
        <p:nvSpPr>
          <p:cNvPr id="42" name="TextBox 41">
            <a:extLst>
              <a:ext uri="{FF2B5EF4-FFF2-40B4-BE49-F238E27FC236}">
                <a16:creationId xmlns:a16="http://schemas.microsoft.com/office/drawing/2014/main" id="{E762A92B-AF00-474C-8AF4-0EA78E3D0B3A}"/>
              </a:ext>
            </a:extLst>
          </p:cNvPr>
          <p:cNvSpPr txBox="1"/>
          <p:nvPr/>
        </p:nvSpPr>
        <p:spPr>
          <a:xfrm rot="19897778">
            <a:off x="6072204" y="3158245"/>
            <a:ext cx="2604297" cy="369332"/>
          </a:xfrm>
          <a:prstGeom prst="rect">
            <a:avLst/>
          </a:prstGeom>
          <a:noFill/>
        </p:spPr>
        <p:txBody>
          <a:bodyPr wrap="square" rtlCol="0">
            <a:spAutoFit/>
          </a:bodyPr>
          <a:lstStyle/>
          <a:p>
            <a:r>
              <a:rPr lang="en-US" i="1"/>
              <a:t>I know what I have to do.</a:t>
            </a:r>
          </a:p>
        </p:txBody>
      </p:sp>
      <p:sp>
        <p:nvSpPr>
          <p:cNvPr id="43" name="TextBox 42">
            <a:extLst>
              <a:ext uri="{FF2B5EF4-FFF2-40B4-BE49-F238E27FC236}">
                <a16:creationId xmlns:a16="http://schemas.microsoft.com/office/drawing/2014/main" id="{270E43D0-7FB3-4F43-8EE3-0023F09BC1D9}"/>
              </a:ext>
            </a:extLst>
          </p:cNvPr>
          <p:cNvSpPr txBox="1"/>
          <p:nvPr/>
        </p:nvSpPr>
        <p:spPr>
          <a:xfrm rot="870080">
            <a:off x="6988537" y="3383839"/>
            <a:ext cx="3632246" cy="369332"/>
          </a:xfrm>
          <a:prstGeom prst="rect">
            <a:avLst/>
          </a:prstGeom>
          <a:noFill/>
        </p:spPr>
        <p:txBody>
          <a:bodyPr wrap="square" rtlCol="0">
            <a:spAutoFit/>
          </a:bodyPr>
          <a:lstStyle/>
          <a:p>
            <a:r>
              <a:rPr lang="en-US" i="1"/>
              <a:t>I know it’s worth the effort.</a:t>
            </a:r>
          </a:p>
        </p:txBody>
      </p:sp>
      <p:sp>
        <p:nvSpPr>
          <p:cNvPr id="44" name="TextBox 43">
            <a:extLst>
              <a:ext uri="{FF2B5EF4-FFF2-40B4-BE49-F238E27FC236}">
                <a16:creationId xmlns:a16="http://schemas.microsoft.com/office/drawing/2014/main" id="{E24E6681-6659-B742-9C22-89AE6141A075}"/>
              </a:ext>
            </a:extLst>
          </p:cNvPr>
          <p:cNvSpPr txBox="1"/>
          <p:nvPr/>
        </p:nvSpPr>
        <p:spPr>
          <a:xfrm>
            <a:off x="6445899" y="3290811"/>
            <a:ext cx="3632246" cy="369332"/>
          </a:xfrm>
          <a:prstGeom prst="rect">
            <a:avLst/>
          </a:prstGeom>
          <a:noFill/>
        </p:spPr>
        <p:txBody>
          <a:bodyPr wrap="square" rtlCol="0">
            <a:spAutoFit/>
          </a:bodyPr>
          <a:lstStyle/>
          <a:p>
            <a:r>
              <a:rPr lang="en-US" i="1"/>
              <a:t>I was doing better for a while.</a:t>
            </a:r>
          </a:p>
        </p:txBody>
      </p:sp>
      <p:sp>
        <p:nvSpPr>
          <p:cNvPr id="45" name="TextBox 44">
            <a:extLst>
              <a:ext uri="{FF2B5EF4-FFF2-40B4-BE49-F238E27FC236}">
                <a16:creationId xmlns:a16="http://schemas.microsoft.com/office/drawing/2014/main" id="{1E209328-3F12-F04F-BB7B-3AA3710C8E77}"/>
              </a:ext>
            </a:extLst>
          </p:cNvPr>
          <p:cNvSpPr txBox="1"/>
          <p:nvPr/>
        </p:nvSpPr>
        <p:spPr>
          <a:xfrm rot="20549534">
            <a:off x="6469962" y="3515690"/>
            <a:ext cx="2604297" cy="369332"/>
          </a:xfrm>
          <a:prstGeom prst="rect">
            <a:avLst/>
          </a:prstGeom>
          <a:noFill/>
        </p:spPr>
        <p:txBody>
          <a:bodyPr wrap="square" rtlCol="0">
            <a:spAutoFit/>
          </a:bodyPr>
          <a:lstStyle/>
          <a:p>
            <a:r>
              <a:rPr lang="en-US" i="1"/>
              <a:t>It’s mostly for my son.</a:t>
            </a:r>
          </a:p>
        </p:txBody>
      </p:sp>
      <p:sp>
        <p:nvSpPr>
          <p:cNvPr id="46" name="TextBox 45">
            <a:extLst>
              <a:ext uri="{FF2B5EF4-FFF2-40B4-BE49-F238E27FC236}">
                <a16:creationId xmlns:a16="http://schemas.microsoft.com/office/drawing/2014/main" id="{28A7069A-FCA7-374E-BB98-FB38FC35E2EB}"/>
              </a:ext>
            </a:extLst>
          </p:cNvPr>
          <p:cNvSpPr txBox="1"/>
          <p:nvPr/>
        </p:nvSpPr>
        <p:spPr>
          <a:xfrm rot="702765">
            <a:off x="5818504" y="4257726"/>
            <a:ext cx="4385925" cy="369332"/>
          </a:xfrm>
          <a:prstGeom prst="rect">
            <a:avLst/>
          </a:prstGeom>
          <a:noFill/>
        </p:spPr>
        <p:txBody>
          <a:bodyPr wrap="square" rtlCol="0">
            <a:spAutoFit/>
          </a:bodyPr>
          <a:lstStyle/>
          <a:p>
            <a:r>
              <a:rPr lang="en-US" i="1"/>
              <a:t>I’m looking forward to getting back on track.</a:t>
            </a:r>
          </a:p>
        </p:txBody>
      </p:sp>
      <p:sp>
        <p:nvSpPr>
          <p:cNvPr id="47" name="TextBox 46">
            <a:extLst>
              <a:ext uri="{FF2B5EF4-FFF2-40B4-BE49-F238E27FC236}">
                <a16:creationId xmlns:a16="http://schemas.microsoft.com/office/drawing/2014/main" id="{F0EA3572-1219-684B-B77B-D7DAE7115B0A}"/>
              </a:ext>
            </a:extLst>
          </p:cNvPr>
          <p:cNvSpPr txBox="1"/>
          <p:nvPr/>
        </p:nvSpPr>
        <p:spPr>
          <a:xfrm rot="1719938">
            <a:off x="7289031" y="5031776"/>
            <a:ext cx="3632246" cy="369332"/>
          </a:xfrm>
          <a:prstGeom prst="rect">
            <a:avLst/>
          </a:prstGeom>
          <a:noFill/>
        </p:spPr>
        <p:txBody>
          <a:bodyPr wrap="square" rtlCol="0">
            <a:spAutoFit/>
          </a:bodyPr>
          <a:lstStyle/>
          <a:p>
            <a:r>
              <a:rPr lang="en-US" i="1"/>
              <a:t>I care about my health.</a:t>
            </a:r>
          </a:p>
        </p:txBody>
      </p:sp>
      <p:sp>
        <p:nvSpPr>
          <p:cNvPr id="24" name="TextBox 23">
            <a:extLst>
              <a:ext uri="{FF2B5EF4-FFF2-40B4-BE49-F238E27FC236}">
                <a16:creationId xmlns:a16="http://schemas.microsoft.com/office/drawing/2014/main" id="{AA1C48F9-AFD0-904B-9779-E81102EB9D79}"/>
              </a:ext>
            </a:extLst>
          </p:cNvPr>
          <p:cNvSpPr txBox="1"/>
          <p:nvPr/>
        </p:nvSpPr>
        <p:spPr>
          <a:xfrm rot="835680">
            <a:off x="7685499" y="4249167"/>
            <a:ext cx="2604297" cy="369332"/>
          </a:xfrm>
          <a:prstGeom prst="rect">
            <a:avLst/>
          </a:prstGeom>
          <a:noFill/>
        </p:spPr>
        <p:txBody>
          <a:bodyPr wrap="square" rtlCol="0">
            <a:spAutoFit/>
          </a:bodyPr>
          <a:lstStyle/>
          <a:p>
            <a:r>
              <a:rPr lang="en-US" i="1"/>
              <a:t>I can do this.</a:t>
            </a:r>
          </a:p>
        </p:txBody>
      </p:sp>
      <p:sp>
        <p:nvSpPr>
          <p:cNvPr id="25" name="TextBox 24">
            <a:extLst>
              <a:ext uri="{FF2B5EF4-FFF2-40B4-BE49-F238E27FC236}">
                <a16:creationId xmlns:a16="http://schemas.microsoft.com/office/drawing/2014/main" id="{D551B19F-25E8-AD4E-859A-A98C0A0D520D}"/>
              </a:ext>
            </a:extLst>
          </p:cNvPr>
          <p:cNvSpPr txBox="1"/>
          <p:nvPr/>
        </p:nvSpPr>
        <p:spPr>
          <a:xfrm rot="21193346">
            <a:off x="6239898" y="3812824"/>
            <a:ext cx="3845941" cy="369332"/>
          </a:xfrm>
          <a:prstGeom prst="rect">
            <a:avLst/>
          </a:prstGeom>
          <a:noFill/>
        </p:spPr>
        <p:txBody>
          <a:bodyPr wrap="square" rtlCol="0">
            <a:spAutoFit/>
          </a:bodyPr>
          <a:lstStyle/>
          <a:p>
            <a:r>
              <a:rPr lang="en-US" i="1"/>
              <a:t>I will feel a weight off my shoulders.</a:t>
            </a:r>
          </a:p>
        </p:txBody>
      </p:sp>
      <p:sp>
        <p:nvSpPr>
          <p:cNvPr id="26" name="TextBox 25">
            <a:extLst>
              <a:ext uri="{FF2B5EF4-FFF2-40B4-BE49-F238E27FC236}">
                <a16:creationId xmlns:a16="http://schemas.microsoft.com/office/drawing/2014/main" id="{1041FBDE-E417-E24D-8DC5-D397922BCB34}"/>
              </a:ext>
            </a:extLst>
          </p:cNvPr>
          <p:cNvSpPr txBox="1"/>
          <p:nvPr/>
        </p:nvSpPr>
        <p:spPr>
          <a:xfrm rot="2873683">
            <a:off x="7547079" y="3612460"/>
            <a:ext cx="2604297" cy="369332"/>
          </a:xfrm>
          <a:prstGeom prst="rect">
            <a:avLst/>
          </a:prstGeom>
          <a:noFill/>
        </p:spPr>
        <p:txBody>
          <a:bodyPr wrap="square" rtlCol="0">
            <a:spAutoFit/>
          </a:bodyPr>
          <a:lstStyle/>
          <a:p>
            <a:r>
              <a:rPr lang="en-US" i="1"/>
              <a:t>My family will be proud.</a:t>
            </a:r>
          </a:p>
        </p:txBody>
      </p:sp>
      <p:sp>
        <p:nvSpPr>
          <p:cNvPr id="22" name="Oval Callout 21">
            <a:extLst>
              <a:ext uri="{FF2B5EF4-FFF2-40B4-BE49-F238E27FC236}">
                <a16:creationId xmlns:a16="http://schemas.microsoft.com/office/drawing/2014/main" id="{60C882D2-D0D2-A94F-92E4-841863A448C5}"/>
              </a:ext>
            </a:extLst>
          </p:cNvPr>
          <p:cNvSpPr/>
          <p:nvPr/>
        </p:nvSpPr>
        <p:spPr>
          <a:xfrm flipH="1">
            <a:off x="9293205" y="3806954"/>
            <a:ext cx="2467001" cy="1352622"/>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Why would you want to change?</a:t>
            </a:r>
          </a:p>
        </p:txBody>
      </p:sp>
      <p:sp>
        <p:nvSpPr>
          <p:cNvPr id="23" name="TextBox 22">
            <a:extLst>
              <a:ext uri="{FF2B5EF4-FFF2-40B4-BE49-F238E27FC236}">
                <a16:creationId xmlns:a16="http://schemas.microsoft.com/office/drawing/2014/main" id="{733152DF-4281-16F8-56FB-7180DCE894D2}"/>
              </a:ext>
            </a:extLst>
          </p:cNvPr>
          <p:cNvSpPr txBox="1"/>
          <p:nvPr/>
        </p:nvSpPr>
        <p:spPr>
          <a:xfrm>
            <a:off x="9095326" y="1734741"/>
            <a:ext cx="3611168" cy="615553"/>
          </a:xfrm>
          <a:prstGeom prst="rect">
            <a:avLst/>
          </a:prstGeom>
          <a:noFill/>
        </p:spPr>
        <p:txBody>
          <a:bodyPr wrap="square" rtlCol="0">
            <a:spAutoFit/>
          </a:bodyPr>
          <a:lstStyle/>
          <a:p>
            <a:pPr algn="ctr"/>
            <a:r>
              <a:rPr lang="en-US" sz="3400" b="1"/>
              <a:t>Change</a:t>
            </a:r>
          </a:p>
        </p:txBody>
      </p:sp>
      <p:sp>
        <p:nvSpPr>
          <p:cNvPr id="27" name="TextBox 26">
            <a:extLst>
              <a:ext uri="{FF2B5EF4-FFF2-40B4-BE49-F238E27FC236}">
                <a16:creationId xmlns:a16="http://schemas.microsoft.com/office/drawing/2014/main" id="{15A8EB0C-6358-40AA-B87D-C6274681FC86}"/>
              </a:ext>
            </a:extLst>
          </p:cNvPr>
          <p:cNvSpPr txBox="1"/>
          <p:nvPr/>
        </p:nvSpPr>
        <p:spPr>
          <a:xfrm>
            <a:off x="310350" y="1785138"/>
            <a:ext cx="3611168" cy="615553"/>
          </a:xfrm>
          <a:prstGeom prst="rect">
            <a:avLst/>
          </a:prstGeom>
          <a:noFill/>
        </p:spPr>
        <p:txBody>
          <a:bodyPr wrap="square" rtlCol="0">
            <a:spAutoFit/>
          </a:bodyPr>
          <a:lstStyle/>
          <a:p>
            <a:pPr algn="ctr"/>
            <a:r>
              <a:rPr lang="en-US" sz="3400" b="1"/>
              <a:t>Sustain</a:t>
            </a:r>
            <a:endParaRPr lang="en-US" sz="2200" b="1"/>
          </a:p>
        </p:txBody>
      </p:sp>
    </p:spTree>
    <p:extLst>
      <p:ext uri="{BB962C8B-B14F-4D97-AF65-F5344CB8AC3E}">
        <p14:creationId xmlns:p14="http://schemas.microsoft.com/office/powerpoint/2010/main" val="1956197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a:extLst>
              <a:ext uri="{FF2B5EF4-FFF2-40B4-BE49-F238E27FC236}">
                <a16:creationId xmlns:a16="http://schemas.microsoft.com/office/drawing/2014/main" id="{695AB16A-FC86-F446-9ABC-8F1819297F60}"/>
              </a:ext>
            </a:extLst>
          </p:cNvPr>
          <p:cNvSpPr>
            <a:spLocks noGrp="1" noChangeArrowheads="1"/>
          </p:cNvSpPr>
          <p:nvPr>
            <p:ph type="title"/>
          </p:nvPr>
        </p:nvSpPr>
        <p:spPr>
          <a:xfrm>
            <a:off x="1981200" y="304800"/>
            <a:ext cx="8229600" cy="1079500"/>
          </a:xfrm>
        </p:spPr>
        <p:txBody>
          <a:bodyPr/>
          <a:lstStyle/>
          <a:p>
            <a:r>
              <a:rPr lang="en-US" altLang="en-US">
                <a:ea typeface="ＭＳ Ｐゴシック" panose="020B0600070205080204" pitchFamily="34" charset="-128"/>
              </a:rPr>
              <a:t>Change Talk</a:t>
            </a:r>
          </a:p>
        </p:txBody>
      </p:sp>
      <p:sp>
        <p:nvSpPr>
          <p:cNvPr id="176130" name="Rectangle 3">
            <a:extLst>
              <a:ext uri="{FF2B5EF4-FFF2-40B4-BE49-F238E27FC236}">
                <a16:creationId xmlns:a16="http://schemas.microsoft.com/office/drawing/2014/main" id="{4FCBBB5D-5851-3343-A4D6-7A6765252799}"/>
              </a:ext>
            </a:extLst>
          </p:cNvPr>
          <p:cNvSpPr>
            <a:spLocks noGrp="1" noChangeArrowheads="1"/>
          </p:cNvSpPr>
          <p:nvPr>
            <p:ph idx="1"/>
          </p:nvPr>
        </p:nvSpPr>
        <p:spPr>
          <a:xfrm>
            <a:off x="1981200" y="1554480"/>
            <a:ext cx="9009888" cy="4485373"/>
          </a:xfrm>
        </p:spPr>
        <p:txBody>
          <a:bodyPr/>
          <a:lstStyle/>
          <a:p>
            <a:pPr>
              <a:buFontTx/>
              <a:buNone/>
            </a:pPr>
            <a:r>
              <a:rPr lang="en-US" altLang="en-US">
                <a:ea typeface="ＭＳ Ｐゴシック" panose="020B0600070205080204" pitchFamily="34" charset="-128"/>
              </a:rPr>
              <a:t>   </a:t>
            </a:r>
            <a:r>
              <a:rPr lang="en-US" altLang="en-US" b="1">
                <a:ea typeface="ＭＳ Ｐゴシック" panose="020B0600070205080204" pitchFamily="34" charset="-128"/>
              </a:rPr>
              <a:t>Change Talk </a:t>
            </a:r>
            <a:r>
              <a:rPr lang="en-US" altLang="en-US">
                <a:ea typeface="ＭＳ Ｐゴシック" panose="020B0600070205080204" pitchFamily="34" charset="-128"/>
              </a:rPr>
              <a:t>is client speech that favors movement in the direction of change.</a:t>
            </a:r>
          </a:p>
          <a:p>
            <a:pPr>
              <a:buFontTx/>
              <a:buNone/>
            </a:pPr>
            <a:r>
              <a:rPr lang="en-US" altLang="en-US">
                <a:ea typeface="ＭＳ Ｐゴシック" panose="020B0600070205080204" pitchFamily="34" charset="-128"/>
              </a:rPr>
              <a:t>   </a:t>
            </a:r>
            <a:r>
              <a:rPr lang="en-US" altLang="en-US" b="1">
                <a:ea typeface="ＭＳ Ｐゴシック" panose="020B0600070205080204" pitchFamily="34" charset="-128"/>
              </a:rPr>
              <a:t>Sustain Talk </a:t>
            </a:r>
            <a:r>
              <a:rPr lang="en-US" altLang="en-US">
                <a:ea typeface="ＭＳ Ｐゴシック" panose="020B0600070205080204" pitchFamily="34" charset="-128"/>
              </a:rPr>
              <a:t>is client speech that favors the status quo.</a:t>
            </a:r>
          </a:p>
          <a:p>
            <a:pPr marL="0" indent="0">
              <a:buNone/>
            </a:pPr>
            <a:endParaRPr lang="en-US" altLang="en-US" sz="1200">
              <a:ea typeface="ＭＳ Ｐゴシック" panose="020B0600070205080204" pitchFamily="34" charset="-128"/>
            </a:endParaRPr>
          </a:p>
          <a:p>
            <a:pPr>
              <a:buFontTx/>
              <a:buNone/>
            </a:pPr>
            <a:r>
              <a:rPr lang="en-US" altLang="en-US">
                <a:ea typeface="ＭＳ Ｐゴシック" panose="020B0600070205080204" pitchFamily="34" charset="-128"/>
              </a:rPr>
              <a:t>   They both occur </a:t>
            </a:r>
            <a:r>
              <a:rPr lang="en-US" altLang="en-US" b="1">
                <a:ea typeface="ＭＳ Ｐゴシック" panose="020B0600070205080204" pitchFamily="34" charset="-128"/>
              </a:rPr>
              <a:t>naturally</a:t>
            </a:r>
            <a:r>
              <a:rPr lang="en-US" altLang="en-US">
                <a:ea typeface="ＭＳ Ｐゴシック" panose="020B0600070205080204" pitchFamily="34" charset="-128"/>
              </a:rPr>
              <a:t> in conversations about change; but strategies help draw out more or less.</a:t>
            </a:r>
          </a:p>
          <a:p>
            <a:pPr>
              <a:buFontTx/>
              <a:buNone/>
            </a:pPr>
            <a:endParaRPr lang="en-US" altLang="en-US" sz="1200">
              <a:ea typeface="ＭＳ Ｐゴシック" panose="020B0600070205080204" pitchFamily="34" charset="-128"/>
            </a:endParaRPr>
          </a:p>
          <a:p>
            <a:pPr>
              <a:buFontTx/>
              <a:buNone/>
            </a:pPr>
            <a:r>
              <a:rPr lang="en-US" altLang="en-US" b="1">
                <a:ea typeface="ＭＳ Ｐゴシック" panose="020B0600070205080204" pitchFamily="34" charset="-128"/>
              </a:rPr>
              <a:t>   </a:t>
            </a:r>
            <a:r>
              <a:rPr lang="en-US" altLang="en-US">
                <a:ea typeface="ＭＳ Ｐゴシック" panose="020B0600070205080204" pitchFamily="34" charset="-128"/>
              </a:rPr>
              <a:t>You want the client to voice more change talk, to make the argument for their own change. </a:t>
            </a:r>
            <a:r>
              <a:rPr lang="en-US" altLang="en-US" b="1">
                <a:ea typeface="ＭＳ Ｐゴシック" panose="020B0600070205080204" pitchFamily="34" charset="-128"/>
              </a:rPr>
              <a:t>So you ask the client questions that will have Change Talk as the answer.</a:t>
            </a:r>
          </a:p>
        </p:txBody>
      </p:sp>
      <p:sp>
        <p:nvSpPr>
          <p:cNvPr id="4" name="TextBox 3">
            <a:extLst>
              <a:ext uri="{FF2B5EF4-FFF2-40B4-BE49-F238E27FC236}">
                <a16:creationId xmlns:a16="http://schemas.microsoft.com/office/drawing/2014/main" id="{7FFA3E0D-EF79-4EE6-95D6-305DCA6C7DAA}"/>
              </a:ext>
            </a:extLst>
          </p:cNvPr>
          <p:cNvSpPr txBox="1"/>
          <p:nvPr/>
        </p:nvSpPr>
        <p:spPr>
          <a:xfrm rot="20807172">
            <a:off x="457413" y="1710508"/>
            <a:ext cx="1991253" cy="369332"/>
          </a:xfrm>
          <a:prstGeom prst="rect">
            <a:avLst/>
          </a:prstGeom>
          <a:noFill/>
        </p:spPr>
        <p:txBody>
          <a:bodyPr wrap="square" rtlCol="0">
            <a:spAutoFit/>
          </a:bodyPr>
          <a:lstStyle/>
          <a:p>
            <a:r>
              <a:rPr lang="en-US" i="1"/>
              <a:t>“I feel great sober.”</a:t>
            </a:r>
          </a:p>
        </p:txBody>
      </p:sp>
      <p:sp>
        <p:nvSpPr>
          <p:cNvPr id="5" name="TextBox 4">
            <a:extLst>
              <a:ext uri="{FF2B5EF4-FFF2-40B4-BE49-F238E27FC236}">
                <a16:creationId xmlns:a16="http://schemas.microsoft.com/office/drawing/2014/main" id="{493C9DCC-AD55-4754-8709-C30109CB8497}"/>
              </a:ext>
            </a:extLst>
          </p:cNvPr>
          <p:cNvSpPr txBox="1"/>
          <p:nvPr/>
        </p:nvSpPr>
        <p:spPr>
          <a:xfrm rot="20807172">
            <a:off x="652227" y="2393705"/>
            <a:ext cx="1937810" cy="646331"/>
          </a:xfrm>
          <a:prstGeom prst="rect">
            <a:avLst/>
          </a:prstGeom>
          <a:noFill/>
        </p:spPr>
        <p:txBody>
          <a:bodyPr wrap="square" rtlCol="0">
            <a:spAutoFit/>
          </a:bodyPr>
          <a:lstStyle/>
          <a:p>
            <a:r>
              <a:rPr lang="en-US" i="1"/>
              <a:t>“I don’t know how to change it.”</a:t>
            </a:r>
          </a:p>
        </p:txBody>
      </p:sp>
    </p:spTree>
    <p:extLst>
      <p:ext uri="{BB962C8B-B14F-4D97-AF65-F5344CB8AC3E}">
        <p14:creationId xmlns:p14="http://schemas.microsoft.com/office/powerpoint/2010/main" val="1579996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263A4-20B4-42DB-AFB7-0A81BCE3EEB7}"/>
              </a:ext>
            </a:extLst>
          </p:cNvPr>
          <p:cNvSpPr>
            <a:spLocks noGrp="1"/>
          </p:cNvSpPr>
          <p:nvPr>
            <p:ph type="title"/>
          </p:nvPr>
        </p:nvSpPr>
        <p:spPr/>
        <p:txBody>
          <a:bodyPr/>
          <a:lstStyle/>
          <a:p>
            <a:r>
              <a:rPr lang="en-US"/>
              <a:t>Evoking Change Talk</a:t>
            </a:r>
          </a:p>
        </p:txBody>
      </p:sp>
      <p:sp>
        <p:nvSpPr>
          <p:cNvPr id="3" name="Content Placeholder 2">
            <a:extLst>
              <a:ext uri="{FF2B5EF4-FFF2-40B4-BE49-F238E27FC236}">
                <a16:creationId xmlns:a16="http://schemas.microsoft.com/office/drawing/2014/main" id="{91F8BB8C-A225-4B4B-81F2-3F0AEDB6191D}"/>
              </a:ext>
            </a:extLst>
          </p:cNvPr>
          <p:cNvSpPr>
            <a:spLocks noGrp="1"/>
          </p:cNvSpPr>
          <p:nvPr>
            <p:ph idx="1"/>
          </p:nvPr>
        </p:nvSpPr>
        <p:spPr>
          <a:xfrm>
            <a:off x="838200" y="1569157"/>
            <a:ext cx="10515600" cy="4607806"/>
          </a:xfrm>
        </p:spPr>
        <p:txBody>
          <a:bodyPr>
            <a:normAutofit/>
          </a:bodyPr>
          <a:lstStyle/>
          <a:p>
            <a:pPr marL="0" indent="0">
              <a:buNone/>
            </a:pPr>
            <a:r>
              <a:rPr lang="en-US" b="1"/>
              <a:t>Questions that have Change Talk as the answer: </a:t>
            </a:r>
          </a:p>
          <a:p>
            <a:pPr marL="0" indent="0">
              <a:buNone/>
            </a:pPr>
            <a:endParaRPr lang="en-US" sz="1200"/>
          </a:p>
          <a:p>
            <a:r>
              <a:rPr lang="en-US"/>
              <a:t>Why would you want to change?</a:t>
            </a:r>
          </a:p>
          <a:p>
            <a:r>
              <a:rPr lang="en-US"/>
              <a:t>What is wrong with the way things are now?</a:t>
            </a:r>
          </a:p>
          <a:p>
            <a:r>
              <a:rPr lang="en-US"/>
              <a:t>How important is it to change?</a:t>
            </a:r>
          </a:p>
          <a:p>
            <a:r>
              <a:rPr lang="en-US"/>
              <a:t>If you decide to change, what makes you feel confident that you can? </a:t>
            </a:r>
          </a:p>
          <a:p>
            <a:r>
              <a:rPr lang="en-US"/>
              <a:t>What would it feel like if you tried and succeeded in making this change?</a:t>
            </a:r>
          </a:p>
        </p:txBody>
      </p:sp>
    </p:spTree>
    <p:extLst>
      <p:ext uri="{BB962C8B-B14F-4D97-AF65-F5344CB8AC3E}">
        <p14:creationId xmlns:p14="http://schemas.microsoft.com/office/powerpoint/2010/main" val="3783118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Text Box 2" descr="Title: Engage - Description: • Role Clarity&#10;• Drain Swamp&#10;• Build Trust&#10;">
            <a:extLst>
              <a:ext uri="{FF2B5EF4-FFF2-40B4-BE49-F238E27FC236}">
                <a16:creationId xmlns:a16="http://schemas.microsoft.com/office/drawing/2014/main" id="{B711DEFF-24BD-4F45-B4C4-5550D6EF115B}"/>
              </a:ext>
            </a:extLst>
          </p:cNvPr>
          <p:cNvSpPr txBox="1">
            <a:spLocks noChangeArrowheads="1"/>
          </p:cNvSpPr>
          <p:nvPr/>
        </p:nvSpPr>
        <p:spPr bwMode="auto">
          <a:xfrm rot="20275036">
            <a:off x="1648618" y="3067944"/>
            <a:ext cx="1793048" cy="101282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a:defRPr/>
            </a:pPr>
            <a:r>
              <a:rPr lang="en-US" altLang="en-US" b="1" u="sng">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ENGAGE</a:t>
            </a:r>
          </a:p>
          <a:p>
            <a:pPr defTabSz="685800">
              <a:defRPr/>
            </a:pPr>
            <a:endParaRPr lang="en-US" altLang="en-US" sz="600" b="1">
              <a:solidFill>
                <a:schemeClr val="accent1">
                  <a:lumMod val="50000"/>
                </a:schemeClr>
              </a:solidFill>
            </a:endParaRPr>
          </a:p>
          <a:p>
            <a:pPr defTabSz="685800">
              <a:defRPr/>
            </a:pPr>
            <a:r>
              <a:rPr lang="en-US" altLang="en-US" sz="1400" b="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Role Clarity</a:t>
            </a:r>
          </a:p>
          <a:p>
            <a:pPr defTabSz="685800">
              <a:defRPr/>
            </a:pPr>
            <a:endParaRPr lang="en-US" altLang="en-US" sz="800" b="1">
              <a:solidFill>
                <a:schemeClr val="accent1">
                  <a:lumMod val="50000"/>
                </a:schemeClr>
              </a:solidFill>
            </a:endParaRPr>
          </a:p>
          <a:p>
            <a:pPr defTabSz="685800">
              <a:defRPr/>
            </a:pPr>
            <a:r>
              <a:rPr lang="en-US" altLang="en-US" sz="1400" b="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Build Trust</a:t>
            </a:r>
          </a:p>
          <a:p>
            <a:pPr defTabSz="685800">
              <a:defRPr/>
            </a:pPr>
            <a:r>
              <a:rPr lang="en-US" altLang="en-US" sz="1400" b="1">
                <a:solidFill>
                  <a:schemeClr val="accent1">
                    <a:lumMod val="50000"/>
                  </a:schemeClr>
                </a:solidFill>
                <a:latin typeface="Arial" panose="020B0604020202020204" pitchFamily="34" charset="0"/>
                <a:cs typeface="Arial" panose="020B0604020202020204" pitchFamily="34" charset="0"/>
              </a:rPr>
              <a:t>Drain the Swamp</a:t>
            </a:r>
            <a:endParaRPr lang="en-US" altLang="en-US" sz="1400" b="1">
              <a:solidFill>
                <a:schemeClr val="accent1">
                  <a:lumMod val="50000"/>
                </a:schemeClr>
              </a:solidFill>
              <a:latin typeface="Arial" panose="020B0604020202020204" pitchFamily="34" charset="0"/>
            </a:endParaRPr>
          </a:p>
        </p:txBody>
      </p:sp>
      <p:sp useBgFill="1">
        <p:nvSpPr>
          <p:cNvPr id="9" name="Text Box 2" descr="Title: Engage - Description: • Role Clarity&#10;• Drain Swamp&#10;• Build Trust&#10;">
            <a:extLst>
              <a:ext uri="{FF2B5EF4-FFF2-40B4-BE49-F238E27FC236}">
                <a16:creationId xmlns:a16="http://schemas.microsoft.com/office/drawing/2014/main" id="{C01F9764-2AE3-49BD-8026-F834200584C3}"/>
              </a:ext>
            </a:extLst>
          </p:cNvPr>
          <p:cNvSpPr txBox="1">
            <a:spLocks noChangeArrowheads="1"/>
          </p:cNvSpPr>
          <p:nvPr/>
        </p:nvSpPr>
        <p:spPr bwMode="auto">
          <a:xfrm rot="20393602">
            <a:off x="3918773" y="2159431"/>
            <a:ext cx="2306637" cy="1173163"/>
          </a:xfrm>
          <a:prstGeom prst="rect">
            <a:avLst/>
          </a:prstGeom>
          <a:ln>
            <a:noFill/>
          </a:ln>
        </p:spPr>
        <p:txBody>
          <a:bodyPr lIns="68580" tIns="34290" rIns="68580" bIns="34290"/>
          <a:lstStyle/>
          <a:p>
            <a:pPr defTabSz="685800">
              <a:defRPr/>
            </a:pPr>
            <a:r>
              <a:rPr lang="en-US" altLang="en-US" b="1" u="sng">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FOCUS</a:t>
            </a:r>
          </a:p>
          <a:p>
            <a:pPr defTabSz="685800">
              <a:defRPr/>
            </a:pPr>
            <a:endParaRPr lang="en-US" altLang="en-US" sz="600" b="1">
              <a:solidFill>
                <a:schemeClr val="accent1">
                  <a:lumMod val="50000"/>
                </a:schemeClr>
              </a:solidFill>
            </a:endParaRPr>
          </a:p>
          <a:p>
            <a:pPr defTabSz="685800">
              <a:defRPr/>
            </a:pPr>
            <a:r>
              <a:rPr lang="en-US" altLang="en-US" sz="1400" b="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Evoke Target</a:t>
            </a:r>
            <a:r>
              <a:rPr lang="en-US" altLang="en-US" sz="1400" b="1">
                <a:solidFill>
                  <a:schemeClr val="accent1">
                    <a:lumMod val="50000"/>
                  </a:schemeClr>
                </a:solidFill>
              </a:rPr>
              <a:t> </a:t>
            </a:r>
            <a:r>
              <a:rPr lang="en-US" altLang="en-US" sz="1400" b="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Behavior</a:t>
            </a:r>
          </a:p>
          <a:p>
            <a:pPr defTabSz="685800">
              <a:defRPr/>
            </a:pPr>
            <a:endParaRPr lang="en-US" altLang="en-US" sz="800" b="1">
              <a:solidFill>
                <a:schemeClr val="accent1">
                  <a:lumMod val="50000"/>
                </a:schemeClr>
              </a:solidFill>
            </a:endParaRPr>
          </a:p>
          <a:p>
            <a:pPr defTabSz="685800">
              <a:defRPr/>
            </a:pPr>
            <a:r>
              <a:rPr lang="en-US" altLang="en-US" sz="1400" b="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Focus on </a:t>
            </a:r>
          </a:p>
          <a:p>
            <a:pPr defTabSz="685800">
              <a:defRPr/>
            </a:pPr>
            <a:r>
              <a:rPr lang="en-US" altLang="en-US" sz="1400" b="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Target Behavior</a:t>
            </a:r>
            <a:endParaRPr lang="en-US" altLang="en-US" sz="1400" b="1">
              <a:solidFill>
                <a:schemeClr val="accent1">
                  <a:lumMod val="50000"/>
                </a:schemeClr>
              </a:solidFill>
            </a:endParaRPr>
          </a:p>
          <a:p>
            <a:pPr defTabSz="685800">
              <a:defRPr/>
            </a:pPr>
            <a:endParaRPr lang="en-US" altLang="en-US" sz="1350">
              <a:latin typeface="Arial" panose="020B0604020202020204" pitchFamily="34" charset="0"/>
            </a:endParaRPr>
          </a:p>
        </p:txBody>
      </p:sp>
      <p:sp>
        <p:nvSpPr>
          <p:cNvPr id="175109" name="Rectangle 5">
            <a:extLst>
              <a:ext uri="{FF2B5EF4-FFF2-40B4-BE49-F238E27FC236}">
                <a16:creationId xmlns:a16="http://schemas.microsoft.com/office/drawing/2014/main" id="{69500528-7AF5-814E-AA68-E845ECB6090B}"/>
              </a:ext>
            </a:extLst>
          </p:cNvPr>
          <p:cNvSpPr>
            <a:spLocks noChangeArrowheads="1"/>
          </p:cNvSpPr>
          <p:nvPr/>
        </p:nvSpPr>
        <p:spPr bwMode="auto">
          <a:xfrm>
            <a:off x="1524001" y="855664"/>
            <a:ext cx="138113"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spAutoFit/>
          </a:bodyPr>
          <a:lstStyle>
            <a:lvl1pPr>
              <a:spcBef>
                <a:spcPct val="20000"/>
              </a:spcBef>
              <a:buClr>
                <a:schemeClr val="tx2"/>
              </a:buClr>
              <a:buSzPct val="70000"/>
              <a:buFont typeface="Wingdings" pitchFamily="2" charset="2"/>
              <a:buChar char="l"/>
              <a:defRPr sz="3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l"/>
              <a:defRPr sz="26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accent1"/>
              </a:buClr>
              <a:buSzPct val="70000"/>
              <a:buFont typeface="Wingdings" pitchFamily="2" charset="2"/>
              <a:buChar char="l"/>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tx2"/>
              </a:buClr>
              <a:buSzPct val="7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folHlink"/>
              </a:buClr>
              <a:buSzPct val="80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Tahoma" panose="020B0604030504040204" pitchFamily="34" charset="0"/>
            </a:endParaRPr>
          </a:p>
        </p:txBody>
      </p:sp>
      <p:sp>
        <p:nvSpPr>
          <p:cNvPr id="11" name="Arrow: Right 10">
            <a:extLst>
              <a:ext uri="{FF2B5EF4-FFF2-40B4-BE49-F238E27FC236}">
                <a16:creationId xmlns:a16="http://schemas.microsoft.com/office/drawing/2014/main" id="{07CCF64A-92A2-4CE6-B633-9C376886ED2F}"/>
              </a:ext>
            </a:extLst>
          </p:cNvPr>
          <p:cNvSpPr/>
          <p:nvPr/>
        </p:nvSpPr>
        <p:spPr>
          <a:xfrm rot="20341130">
            <a:off x="3800070" y="1460745"/>
            <a:ext cx="2538412" cy="2614612"/>
          </a:xfrm>
          <a:prstGeom prst="rightArrow">
            <a:avLst/>
          </a:prstGeom>
          <a:noFill/>
          <a:ln>
            <a:solidFill>
              <a:schemeClr val="accent1">
                <a:lumMod val="75000"/>
              </a:schemeClr>
            </a:solidFill>
          </a:ln>
        </p:spPr>
        <p:style>
          <a:lnRef idx="1">
            <a:schemeClr val="accent5"/>
          </a:lnRef>
          <a:fillRef idx="2">
            <a:schemeClr val="accent5"/>
          </a:fillRef>
          <a:effectRef idx="1">
            <a:schemeClr val="accent5"/>
          </a:effectRef>
          <a:fontRef idx="minor">
            <a:schemeClr val="dk1"/>
          </a:fontRef>
        </p:style>
        <p:txBody>
          <a:bodyPr lIns="68580" tIns="34290" rIns="68580" bIns="34290" anchor="ctr"/>
          <a:lstStyle/>
          <a:p>
            <a:pPr>
              <a:defRPr/>
            </a:pPr>
            <a:endParaRPr lang="en-US"/>
          </a:p>
        </p:txBody>
      </p:sp>
      <p:sp>
        <p:nvSpPr>
          <p:cNvPr id="175111" name="Rectangle 12">
            <a:extLst>
              <a:ext uri="{FF2B5EF4-FFF2-40B4-BE49-F238E27FC236}">
                <a16:creationId xmlns:a16="http://schemas.microsoft.com/office/drawing/2014/main" id="{49054E73-2022-C441-B38A-9F4F40C39A5C}"/>
              </a:ext>
            </a:extLst>
          </p:cNvPr>
          <p:cNvSpPr>
            <a:spLocks noChangeArrowheads="1"/>
          </p:cNvSpPr>
          <p:nvPr/>
        </p:nvSpPr>
        <p:spPr bwMode="auto">
          <a:xfrm>
            <a:off x="1638301" y="969964"/>
            <a:ext cx="138113"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spAutoFit/>
          </a:bodyPr>
          <a:lstStyle>
            <a:lvl1pPr>
              <a:spcBef>
                <a:spcPct val="20000"/>
              </a:spcBef>
              <a:buClr>
                <a:schemeClr val="tx2"/>
              </a:buClr>
              <a:buSzPct val="70000"/>
              <a:buFont typeface="Wingdings" pitchFamily="2" charset="2"/>
              <a:buChar char="l"/>
              <a:defRPr sz="3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l"/>
              <a:defRPr sz="26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accent1"/>
              </a:buClr>
              <a:buSzPct val="70000"/>
              <a:buFont typeface="Wingdings" pitchFamily="2" charset="2"/>
              <a:buChar char="l"/>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tx2"/>
              </a:buClr>
              <a:buSzPct val="7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folHlink"/>
              </a:buClr>
              <a:buSzPct val="80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Tahoma" panose="020B0604030504040204" pitchFamily="34" charset="0"/>
            </a:endParaRPr>
          </a:p>
        </p:txBody>
      </p:sp>
      <p:sp>
        <p:nvSpPr>
          <p:cNvPr id="18" name="Arrow: Down 17">
            <a:extLst>
              <a:ext uri="{FF2B5EF4-FFF2-40B4-BE49-F238E27FC236}">
                <a16:creationId xmlns:a16="http://schemas.microsoft.com/office/drawing/2014/main" id="{43A697D1-9FF9-4C2F-A380-33E906E629D3}"/>
              </a:ext>
            </a:extLst>
          </p:cNvPr>
          <p:cNvSpPr/>
          <p:nvPr/>
        </p:nvSpPr>
        <p:spPr>
          <a:xfrm rot="15102708">
            <a:off x="6368954" y="658271"/>
            <a:ext cx="2778125" cy="2578100"/>
          </a:xfrm>
          <a:prstGeom prst="downArrow">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endParaRPr lang="en-US"/>
          </a:p>
        </p:txBody>
      </p:sp>
      <p:sp>
        <p:nvSpPr>
          <p:cNvPr id="175114" name="Rectangle 17">
            <a:extLst>
              <a:ext uri="{FF2B5EF4-FFF2-40B4-BE49-F238E27FC236}">
                <a16:creationId xmlns:a16="http://schemas.microsoft.com/office/drawing/2014/main" id="{5D6DC638-EB71-B04E-9021-3DECD02761C0}"/>
              </a:ext>
            </a:extLst>
          </p:cNvPr>
          <p:cNvSpPr>
            <a:spLocks noChangeArrowheads="1"/>
          </p:cNvSpPr>
          <p:nvPr/>
        </p:nvSpPr>
        <p:spPr bwMode="auto">
          <a:xfrm>
            <a:off x="5341938" y="642938"/>
            <a:ext cx="139700" cy="3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spAutoFit/>
          </a:bodyPr>
          <a:lstStyle>
            <a:lvl1pPr>
              <a:spcBef>
                <a:spcPct val="20000"/>
              </a:spcBef>
              <a:buClr>
                <a:schemeClr val="tx2"/>
              </a:buClr>
              <a:buSzPct val="70000"/>
              <a:buFont typeface="Wingdings" pitchFamily="2" charset="2"/>
              <a:buChar char="l"/>
              <a:defRPr sz="3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l"/>
              <a:defRPr sz="26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accent1"/>
              </a:buClr>
              <a:buSzPct val="70000"/>
              <a:buFont typeface="Wingdings" pitchFamily="2" charset="2"/>
              <a:buChar char="l"/>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tx2"/>
              </a:buClr>
              <a:buSzPct val="7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folHlink"/>
              </a:buClr>
              <a:buSzPct val="80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Tahoma" panose="020B0604030504040204" pitchFamily="34" charset="0"/>
            </a:endParaRPr>
          </a:p>
        </p:txBody>
      </p:sp>
      <p:sp>
        <p:nvSpPr>
          <p:cNvPr id="175115" name="Rectangle 19">
            <a:extLst>
              <a:ext uri="{FF2B5EF4-FFF2-40B4-BE49-F238E27FC236}">
                <a16:creationId xmlns:a16="http://schemas.microsoft.com/office/drawing/2014/main" id="{7AA59054-3960-0347-95E4-B7905B19D1AF}"/>
              </a:ext>
            </a:extLst>
          </p:cNvPr>
          <p:cNvSpPr>
            <a:spLocks noChangeArrowheads="1"/>
          </p:cNvSpPr>
          <p:nvPr/>
        </p:nvSpPr>
        <p:spPr bwMode="auto">
          <a:xfrm>
            <a:off x="5341938" y="985838"/>
            <a:ext cx="139700" cy="3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spAutoFit/>
          </a:bodyPr>
          <a:lstStyle>
            <a:lvl1pPr>
              <a:spcBef>
                <a:spcPct val="20000"/>
              </a:spcBef>
              <a:buClr>
                <a:schemeClr val="tx2"/>
              </a:buClr>
              <a:buSzPct val="70000"/>
              <a:buFont typeface="Wingdings" pitchFamily="2" charset="2"/>
              <a:buChar char="l"/>
              <a:defRPr sz="3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l"/>
              <a:defRPr sz="26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accent1"/>
              </a:buClr>
              <a:buSzPct val="70000"/>
              <a:buFont typeface="Wingdings" pitchFamily="2" charset="2"/>
              <a:buChar char="l"/>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tx2"/>
              </a:buClr>
              <a:buSzPct val="7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folHlink"/>
              </a:buClr>
              <a:buSzPct val="80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Tahoma" panose="020B0604030504040204" pitchFamily="34" charset="0"/>
            </a:endParaRPr>
          </a:p>
        </p:txBody>
      </p:sp>
      <p:sp>
        <p:nvSpPr>
          <p:cNvPr id="175116" name="Rectangle 26">
            <a:extLst>
              <a:ext uri="{FF2B5EF4-FFF2-40B4-BE49-F238E27FC236}">
                <a16:creationId xmlns:a16="http://schemas.microsoft.com/office/drawing/2014/main" id="{2F535FD4-0C5D-6949-A77E-87ACAB3E47A7}"/>
              </a:ext>
            </a:extLst>
          </p:cNvPr>
          <p:cNvSpPr>
            <a:spLocks noChangeArrowheads="1"/>
          </p:cNvSpPr>
          <p:nvPr/>
        </p:nvSpPr>
        <p:spPr bwMode="auto">
          <a:xfrm rot="3144566">
            <a:off x="13807282" y="3520282"/>
            <a:ext cx="138112"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spAutoFit/>
          </a:bodyPr>
          <a:lstStyle>
            <a:lvl1pPr>
              <a:spcBef>
                <a:spcPct val="20000"/>
              </a:spcBef>
              <a:buClr>
                <a:schemeClr val="tx2"/>
              </a:buClr>
              <a:buSzPct val="70000"/>
              <a:buFont typeface="Wingdings" pitchFamily="2" charset="2"/>
              <a:buChar char="l"/>
              <a:defRPr sz="3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l"/>
              <a:defRPr sz="26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accent1"/>
              </a:buClr>
              <a:buSzPct val="70000"/>
              <a:buFont typeface="Wingdings" pitchFamily="2" charset="2"/>
              <a:buChar char="l"/>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tx2"/>
              </a:buClr>
              <a:buSzPct val="7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folHlink"/>
              </a:buClr>
              <a:buSzPct val="80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Tahoma" panose="020B0604030504040204" pitchFamily="34" charset="0"/>
            </a:endParaRPr>
          </a:p>
        </p:txBody>
      </p:sp>
      <p:sp>
        <p:nvSpPr>
          <p:cNvPr id="31" name="Rectangle: Rounded Corners 30">
            <a:extLst>
              <a:ext uri="{FF2B5EF4-FFF2-40B4-BE49-F238E27FC236}">
                <a16:creationId xmlns:a16="http://schemas.microsoft.com/office/drawing/2014/main" id="{70EC64D7-7D7A-43CA-8781-3D9E0F0B8528}"/>
              </a:ext>
            </a:extLst>
          </p:cNvPr>
          <p:cNvSpPr/>
          <p:nvPr/>
        </p:nvSpPr>
        <p:spPr>
          <a:xfrm>
            <a:off x="9182382" y="352426"/>
            <a:ext cx="2054225" cy="16986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endParaRPr lang="en-US"/>
          </a:p>
        </p:txBody>
      </p:sp>
      <p:sp>
        <p:nvSpPr>
          <p:cNvPr id="175118" name="Rectangle 30">
            <a:extLst>
              <a:ext uri="{FF2B5EF4-FFF2-40B4-BE49-F238E27FC236}">
                <a16:creationId xmlns:a16="http://schemas.microsoft.com/office/drawing/2014/main" id="{A6293D0D-E03E-4D47-A143-5BDF8D371CE0}"/>
              </a:ext>
            </a:extLst>
          </p:cNvPr>
          <p:cNvSpPr>
            <a:spLocks noChangeArrowheads="1"/>
          </p:cNvSpPr>
          <p:nvPr/>
        </p:nvSpPr>
        <p:spPr bwMode="auto">
          <a:xfrm>
            <a:off x="5127626" y="-3319463"/>
            <a:ext cx="138113"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spAutoFit/>
          </a:bodyPr>
          <a:lstStyle>
            <a:lvl1pPr>
              <a:spcBef>
                <a:spcPct val="20000"/>
              </a:spcBef>
              <a:buClr>
                <a:schemeClr val="tx2"/>
              </a:buClr>
              <a:buSzPct val="70000"/>
              <a:buFont typeface="Wingdings" pitchFamily="2" charset="2"/>
              <a:buChar char="l"/>
              <a:defRPr sz="3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l"/>
              <a:defRPr sz="26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accent1"/>
              </a:buClr>
              <a:buSzPct val="70000"/>
              <a:buFont typeface="Wingdings" pitchFamily="2" charset="2"/>
              <a:buChar char="l"/>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tx2"/>
              </a:buClr>
              <a:buSzPct val="7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folHlink"/>
              </a:buClr>
              <a:buSzPct val="80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Tahoma" panose="020B0604030504040204" pitchFamily="34" charset="0"/>
            </a:endParaRPr>
          </a:p>
        </p:txBody>
      </p:sp>
      <p:sp>
        <p:nvSpPr>
          <p:cNvPr id="175119" name="Rectangle 32">
            <a:extLst>
              <a:ext uri="{FF2B5EF4-FFF2-40B4-BE49-F238E27FC236}">
                <a16:creationId xmlns:a16="http://schemas.microsoft.com/office/drawing/2014/main" id="{10E6A70C-026D-ED4C-9922-83584233C0A1}"/>
              </a:ext>
            </a:extLst>
          </p:cNvPr>
          <p:cNvSpPr>
            <a:spLocks noChangeArrowheads="1"/>
          </p:cNvSpPr>
          <p:nvPr/>
        </p:nvSpPr>
        <p:spPr bwMode="auto">
          <a:xfrm>
            <a:off x="5127626" y="-2976563"/>
            <a:ext cx="138113"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spAutoFit/>
          </a:bodyPr>
          <a:lstStyle>
            <a:lvl1pPr>
              <a:spcBef>
                <a:spcPct val="20000"/>
              </a:spcBef>
              <a:buClr>
                <a:schemeClr val="tx2"/>
              </a:buClr>
              <a:buSzPct val="70000"/>
              <a:buFont typeface="Wingdings" pitchFamily="2" charset="2"/>
              <a:buChar char="l"/>
              <a:defRPr sz="3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l"/>
              <a:defRPr sz="26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accent1"/>
              </a:buClr>
              <a:buSzPct val="70000"/>
              <a:buFont typeface="Wingdings" pitchFamily="2" charset="2"/>
              <a:buChar char="l"/>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tx2"/>
              </a:buClr>
              <a:buSzPct val="75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folHlink"/>
              </a:buClr>
              <a:buSzPct val="80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Tahoma" panose="020B0604030504040204" pitchFamily="34" charset="0"/>
            </a:endParaRPr>
          </a:p>
        </p:txBody>
      </p:sp>
      <p:sp>
        <p:nvSpPr>
          <p:cNvPr id="34" name="Rectangle 33">
            <a:extLst>
              <a:ext uri="{FF2B5EF4-FFF2-40B4-BE49-F238E27FC236}">
                <a16:creationId xmlns:a16="http://schemas.microsoft.com/office/drawing/2014/main" id="{609602CE-E5C9-457C-B450-82DE1BC1527F}"/>
              </a:ext>
            </a:extLst>
          </p:cNvPr>
          <p:cNvSpPr/>
          <p:nvPr/>
        </p:nvSpPr>
        <p:spPr>
          <a:xfrm>
            <a:off x="9182382" y="454514"/>
            <a:ext cx="2054225" cy="1606550"/>
          </a:xfrm>
          <a:prstGeom prst="rect">
            <a:avLst/>
          </a:prstGeom>
        </p:spPr>
        <p:txBody>
          <a:bodyPr>
            <a:spAutoFit/>
          </a:bodyPr>
          <a:lstStyle/>
          <a:p>
            <a:pPr algn="ctr">
              <a:lnSpc>
                <a:spcPct val="107000"/>
              </a:lnSpc>
              <a:spcAft>
                <a:spcPts val="600"/>
              </a:spcAft>
              <a:defRPr/>
            </a:pPr>
            <a:r>
              <a:rPr lang="en-US"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 </a:t>
            </a:r>
            <a:r>
              <a:rPr lang="en-US" b="1" u="sng"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PLAN</a:t>
            </a:r>
            <a:endParaRPr lang="en-US" b="1" u="sng"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mj-lt"/>
              <a:buAutoNum type="arabicPeriod"/>
              <a:defRPr/>
            </a:pPr>
            <a:r>
              <a:rPr lang="en-US" sz="14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RECAP all change talk</a:t>
            </a:r>
            <a:endParaRPr lang="en-US" sz="14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mj-lt"/>
              <a:buAutoNum type="arabicPeriod" startAt="2"/>
              <a:defRPr/>
            </a:pPr>
            <a:r>
              <a:rPr lang="en-US" sz="14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Evoke </a:t>
            </a:r>
            <a:endParaRPr lang="en-US" sz="14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defRPr/>
            </a:pPr>
            <a:r>
              <a:rPr lang="en-US" sz="14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       - Menu of options</a:t>
            </a:r>
            <a:endParaRPr lang="en-US" sz="14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defRPr/>
            </a:pPr>
            <a:r>
              <a:rPr lang="en-US" sz="1400" b="1" dirty="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        - First steps</a:t>
            </a:r>
            <a:endParaRPr lang="en-US" sz="14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2" name="Arrow: Right 10">
            <a:extLst>
              <a:ext uri="{FF2B5EF4-FFF2-40B4-BE49-F238E27FC236}">
                <a16:creationId xmlns:a16="http://schemas.microsoft.com/office/drawing/2014/main" id="{44D159F9-36E6-0E40-97BA-0698C5F92DB7}"/>
              </a:ext>
            </a:extLst>
          </p:cNvPr>
          <p:cNvSpPr/>
          <p:nvPr/>
        </p:nvSpPr>
        <p:spPr>
          <a:xfrm rot="20337903">
            <a:off x="1554392" y="2347831"/>
            <a:ext cx="2216150" cy="2613025"/>
          </a:xfrm>
          <a:prstGeom prst="rightArrow">
            <a:avLst/>
          </a:prstGeom>
          <a:noFill/>
          <a:ln>
            <a:solidFill>
              <a:schemeClr val="accent1">
                <a:lumMod val="75000"/>
              </a:schemeClr>
            </a:solidFill>
          </a:ln>
        </p:spPr>
        <p:style>
          <a:lnRef idx="1">
            <a:schemeClr val="accent5"/>
          </a:lnRef>
          <a:fillRef idx="2">
            <a:schemeClr val="accent5"/>
          </a:fillRef>
          <a:effectRef idx="1">
            <a:schemeClr val="accent5"/>
          </a:effectRef>
          <a:fontRef idx="minor">
            <a:schemeClr val="dk1"/>
          </a:fontRef>
        </p:style>
        <p:txBody>
          <a:bodyPr lIns="68580" tIns="34290" rIns="68580" bIns="34290" anchor="ctr"/>
          <a:lstStyle/>
          <a:p>
            <a:pPr>
              <a:defRPr/>
            </a:pPr>
            <a:endParaRPr lang="en-US"/>
          </a:p>
        </p:txBody>
      </p:sp>
      <p:sp useBgFill="1">
        <p:nvSpPr>
          <p:cNvPr id="19" name="Text Box 2" descr="Title: Engage - Description: • Role Clarity&#10;• Drain Swamp&#10;• Build Trust&#10;">
            <a:extLst>
              <a:ext uri="{FF2B5EF4-FFF2-40B4-BE49-F238E27FC236}">
                <a16:creationId xmlns:a16="http://schemas.microsoft.com/office/drawing/2014/main" id="{2F7AEF87-553B-F245-AD03-05AB4F2185A7}"/>
              </a:ext>
            </a:extLst>
          </p:cNvPr>
          <p:cNvSpPr txBox="1">
            <a:spLocks noChangeArrowheads="1"/>
          </p:cNvSpPr>
          <p:nvPr/>
        </p:nvSpPr>
        <p:spPr bwMode="auto">
          <a:xfrm>
            <a:off x="1918528" y="4819747"/>
            <a:ext cx="2247130" cy="142508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t"/>
          <a:lstStyle/>
          <a:p>
            <a:pPr defTabSz="685800">
              <a:defRPr/>
            </a:pPr>
            <a:r>
              <a:rPr lang="en-US" altLang="en-US" sz="1600" b="1">
                <a:solidFill>
                  <a:srgbClr val="7030A0"/>
                </a:solidFill>
                <a:latin typeface="Arial"/>
                <a:cs typeface="Arial"/>
              </a:rPr>
              <a:t>OARS</a:t>
            </a:r>
          </a:p>
          <a:p>
            <a:pPr defTabSz="685800">
              <a:defRPr/>
            </a:pPr>
            <a:r>
              <a:rPr lang="en-US" altLang="en-US" sz="1600" b="1">
                <a:solidFill>
                  <a:srgbClr val="7030A0"/>
                </a:solidFill>
                <a:latin typeface="Arial"/>
                <a:cs typeface="Arial"/>
              </a:rPr>
              <a:t>Simple reflections</a:t>
            </a:r>
          </a:p>
        </p:txBody>
      </p:sp>
      <p:sp useBgFill="1">
        <p:nvSpPr>
          <p:cNvPr id="20" name="Text Box 2" descr="Title: Engage - Description: • Role Clarity&#10;• Drain Swamp&#10;• Build Trust&#10;">
            <a:extLst>
              <a:ext uri="{FF2B5EF4-FFF2-40B4-BE49-F238E27FC236}">
                <a16:creationId xmlns:a16="http://schemas.microsoft.com/office/drawing/2014/main" id="{C5DD07E0-D2C6-0348-8513-CEC11AE68641}"/>
              </a:ext>
            </a:extLst>
          </p:cNvPr>
          <p:cNvSpPr txBox="1">
            <a:spLocks noChangeArrowheads="1"/>
          </p:cNvSpPr>
          <p:nvPr/>
        </p:nvSpPr>
        <p:spPr bwMode="auto">
          <a:xfrm>
            <a:off x="4414108" y="4022418"/>
            <a:ext cx="2629014" cy="142508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t"/>
          <a:lstStyle/>
          <a:p>
            <a:pPr defTabSz="685800">
              <a:defRPr/>
            </a:pPr>
            <a:r>
              <a:rPr lang="en-US" altLang="en-US" sz="1600" b="1">
                <a:solidFill>
                  <a:srgbClr val="7030A0"/>
                </a:solidFill>
                <a:latin typeface="Arial"/>
                <a:cs typeface="Arial"/>
              </a:rPr>
              <a:t>OARS</a:t>
            </a:r>
          </a:p>
          <a:p>
            <a:pPr defTabSz="685800">
              <a:defRPr/>
            </a:pPr>
            <a:r>
              <a:rPr lang="en-US" altLang="en-US" sz="1600" b="1">
                <a:solidFill>
                  <a:srgbClr val="7030A0"/>
                </a:solidFill>
                <a:latin typeface="Arial"/>
                <a:cs typeface="Arial"/>
              </a:rPr>
              <a:t>Deeper reflections</a:t>
            </a:r>
          </a:p>
          <a:p>
            <a:pPr defTabSz="685800">
              <a:defRPr/>
            </a:pPr>
            <a:r>
              <a:rPr lang="en-US" altLang="en-US" sz="1600" b="1">
                <a:solidFill>
                  <a:srgbClr val="7030A0"/>
                </a:solidFill>
                <a:latin typeface="Arial"/>
                <a:cs typeface="Arial"/>
              </a:rPr>
              <a:t>Double-sided  </a:t>
            </a:r>
            <a:endParaRPr lang="en-US" altLang="en-US" sz="1600" b="1">
              <a:solidFill>
                <a:srgbClr val="7030A0"/>
              </a:solidFill>
              <a:latin typeface="Arial" panose="020B0604020202020204" pitchFamily="34" charset="0"/>
              <a:cs typeface="Arial" panose="020B0604020202020204" pitchFamily="34" charset="0"/>
            </a:endParaRPr>
          </a:p>
          <a:p>
            <a:pPr defTabSz="685800">
              <a:defRPr/>
            </a:pPr>
            <a:r>
              <a:rPr lang="en-US" altLang="en-US" sz="1600" b="1">
                <a:solidFill>
                  <a:srgbClr val="7030A0"/>
                </a:solidFill>
                <a:latin typeface="Arial"/>
                <a:cs typeface="Arial"/>
              </a:rPr>
              <a:t>  reflections to develop</a:t>
            </a:r>
          </a:p>
          <a:p>
            <a:pPr defTabSz="685800">
              <a:defRPr/>
            </a:pPr>
            <a:r>
              <a:rPr lang="en-US" altLang="en-US" sz="1600" b="1">
                <a:solidFill>
                  <a:srgbClr val="7030A0"/>
                </a:solidFill>
                <a:latin typeface="Arial"/>
                <a:cs typeface="Arial"/>
              </a:rPr>
              <a:t>  discrepancy</a:t>
            </a:r>
          </a:p>
          <a:p>
            <a:pPr defTabSz="685800">
              <a:defRPr/>
            </a:pPr>
            <a:r>
              <a:rPr lang="en-US" altLang="en-US" sz="1600" b="1">
                <a:solidFill>
                  <a:srgbClr val="7030A0"/>
                </a:solidFill>
                <a:latin typeface="Arial"/>
                <a:cs typeface="Arial"/>
              </a:rPr>
              <a:t>Exploring ambivalence</a:t>
            </a:r>
          </a:p>
        </p:txBody>
      </p:sp>
      <p:sp useBgFill="1">
        <p:nvSpPr>
          <p:cNvPr id="21" name="Text Box 2" descr="Title: Engage - Description: • Role Clarity&#10;• Drain Swamp&#10;• Build Trust&#10;">
            <a:extLst>
              <a:ext uri="{FF2B5EF4-FFF2-40B4-BE49-F238E27FC236}">
                <a16:creationId xmlns:a16="http://schemas.microsoft.com/office/drawing/2014/main" id="{9C29D334-462B-4142-BA14-451D4F05A3A4}"/>
              </a:ext>
            </a:extLst>
          </p:cNvPr>
          <p:cNvSpPr txBox="1">
            <a:spLocks noChangeArrowheads="1"/>
          </p:cNvSpPr>
          <p:nvPr/>
        </p:nvSpPr>
        <p:spPr bwMode="auto">
          <a:xfrm>
            <a:off x="6970877" y="3307181"/>
            <a:ext cx="2629014" cy="142508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t"/>
          <a:lstStyle/>
          <a:p>
            <a:pPr defTabSz="685800">
              <a:defRPr/>
            </a:pPr>
            <a:r>
              <a:rPr lang="en-US" altLang="en-US" sz="1600" b="1">
                <a:solidFill>
                  <a:srgbClr val="7030A0"/>
                </a:solidFill>
                <a:latin typeface="Arial"/>
                <a:cs typeface="Arial"/>
              </a:rPr>
              <a:t>OARS</a:t>
            </a:r>
          </a:p>
          <a:p>
            <a:pPr defTabSz="685800">
              <a:defRPr/>
            </a:pPr>
            <a:r>
              <a:rPr lang="en-US" altLang="en-US" sz="1600" b="1">
                <a:solidFill>
                  <a:srgbClr val="7030A0"/>
                </a:solidFill>
                <a:latin typeface="Arial"/>
                <a:cs typeface="Arial"/>
              </a:rPr>
              <a:t>Evoke Change Talk w</a:t>
            </a:r>
          </a:p>
          <a:p>
            <a:pPr defTabSz="685800">
              <a:defRPr/>
            </a:pPr>
            <a:r>
              <a:rPr lang="en-US" altLang="en-US" sz="1600" b="1">
                <a:solidFill>
                  <a:srgbClr val="7030A0"/>
                </a:solidFill>
                <a:latin typeface="Arial"/>
                <a:cs typeface="Arial"/>
              </a:rPr>
              <a:t>  emphasis on DARN</a:t>
            </a:r>
          </a:p>
          <a:p>
            <a:pPr defTabSz="685800">
              <a:defRPr/>
            </a:pPr>
            <a:r>
              <a:rPr lang="en-US" altLang="en-US" sz="1600" b="1">
                <a:solidFill>
                  <a:srgbClr val="7030A0"/>
                </a:solidFill>
                <a:latin typeface="Arial"/>
                <a:cs typeface="Arial"/>
              </a:rPr>
              <a:t>Don’t evoke Sustain Talk</a:t>
            </a:r>
          </a:p>
        </p:txBody>
      </p:sp>
      <p:sp useBgFill="1">
        <p:nvSpPr>
          <p:cNvPr id="23" name="Text Box 2" descr="Title: Engage - Description: • Role Clarity&#10;• Drain Swamp&#10;• Build Trust&#10;">
            <a:extLst>
              <a:ext uri="{FF2B5EF4-FFF2-40B4-BE49-F238E27FC236}">
                <a16:creationId xmlns:a16="http://schemas.microsoft.com/office/drawing/2014/main" id="{D13AE98E-C3E4-4446-9392-B38F5C6728B0}"/>
              </a:ext>
            </a:extLst>
          </p:cNvPr>
          <p:cNvSpPr txBox="1">
            <a:spLocks noChangeArrowheads="1"/>
          </p:cNvSpPr>
          <p:nvPr/>
        </p:nvSpPr>
        <p:spPr bwMode="auto">
          <a:xfrm>
            <a:off x="9282923" y="2153708"/>
            <a:ext cx="2629014" cy="142508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t"/>
          <a:lstStyle/>
          <a:p>
            <a:pPr defTabSz="685800">
              <a:defRPr/>
            </a:pPr>
            <a:r>
              <a:rPr lang="en-US" altLang="en-US" sz="1600" b="1">
                <a:solidFill>
                  <a:srgbClr val="7030A0"/>
                </a:solidFill>
                <a:latin typeface="Arial"/>
                <a:cs typeface="Arial"/>
              </a:rPr>
              <a:t>OARS</a:t>
            </a:r>
          </a:p>
          <a:p>
            <a:pPr defTabSz="685800">
              <a:defRPr/>
            </a:pPr>
            <a:r>
              <a:rPr lang="en-US" altLang="en-US" sz="1600" b="1">
                <a:solidFill>
                  <a:srgbClr val="7030A0"/>
                </a:solidFill>
                <a:latin typeface="Arial"/>
                <a:cs typeface="Arial"/>
              </a:rPr>
              <a:t>Evoking Change Talk</a:t>
            </a:r>
          </a:p>
          <a:p>
            <a:pPr defTabSz="685800">
              <a:defRPr/>
            </a:pPr>
            <a:r>
              <a:rPr lang="en-US" altLang="en-US" sz="1600" b="1">
                <a:solidFill>
                  <a:srgbClr val="7030A0"/>
                </a:solidFill>
                <a:latin typeface="Arial"/>
                <a:cs typeface="Arial"/>
              </a:rPr>
              <a:t>DARN-C</a:t>
            </a:r>
          </a:p>
        </p:txBody>
      </p:sp>
      <p:sp>
        <p:nvSpPr>
          <p:cNvPr id="25" name="Text Box 2" descr="Title: Engage - Description: • Role Clarity&#10;• Drain Swamp&#10;• Build Trust&#10;">
            <a:extLst>
              <a:ext uri="{FF2B5EF4-FFF2-40B4-BE49-F238E27FC236}">
                <a16:creationId xmlns:a16="http://schemas.microsoft.com/office/drawing/2014/main" id="{2C45ECA8-6F07-B94F-BE3D-778FED0479AC}"/>
              </a:ext>
            </a:extLst>
          </p:cNvPr>
          <p:cNvSpPr txBox="1">
            <a:spLocks noChangeArrowheads="1"/>
          </p:cNvSpPr>
          <p:nvPr/>
        </p:nvSpPr>
        <p:spPr bwMode="auto">
          <a:xfrm rot="20425206">
            <a:off x="6619161" y="1303188"/>
            <a:ext cx="2184400" cy="1790700"/>
          </a:xfrm>
          <a:prstGeom prst="rect">
            <a:avLst/>
          </a:prstGeom>
          <a:noFill/>
          <a:ln>
            <a:noFill/>
          </a:ln>
        </p:spPr>
        <p:txBody>
          <a:bodyPr lIns="68580" tIns="34290" rIns="68580" bIns="34290"/>
          <a:lstStyle/>
          <a:p>
            <a:pPr defTabSz="685800">
              <a:defRPr/>
            </a:pPr>
            <a:r>
              <a:rPr lang="en-US" altLang="en-US" b="1" u="sng">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EVOKE</a:t>
            </a:r>
            <a:r>
              <a:rPr lang="en-US" altLang="en-US" sz="1500" b="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Change Talk</a:t>
            </a:r>
            <a:endParaRPr lang="en-US" altLang="en-US" sz="800" b="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endParaRPr>
          </a:p>
          <a:p>
            <a:pPr defTabSz="685800">
              <a:defRPr/>
            </a:pPr>
            <a:r>
              <a:rPr lang="en-US" altLang="en-US" sz="800">
                <a:latin typeface="Calibri" panose="020F0502020204030204" pitchFamily="34" charset="0"/>
                <a:ea typeface="Calibri" panose="020F0502020204030204" pitchFamily="34" charset="0"/>
                <a:cs typeface="Arial" panose="020B0604020202020204" pitchFamily="34" charset="0"/>
              </a:rPr>
              <a:t>     </a:t>
            </a:r>
          </a:p>
          <a:p>
            <a:pPr defTabSz="685800">
              <a:defRPr/>
            </a:pPr>
            <a:r>
              <a:rPr lang="en-US" altLang="en-US" sz="1500" b="1">
                <a:solidFill>
                  <a:schemeClr val="accent1">
                    <a:lumMod val="50000"/>
                  </a:schemeClr>
                </a:solidFill>
                <a:latin typeface="Arial" panose="020B0604020202020204" pitchFamily="34" charset="0"/>
                <a:cs typeface="Arial" panose="020B0604020202020204" pitchFamily="34" charset="0"/>
              </a:rPr>
              <a:t>  Desire, Ability,</a:t>
            </a:r>
          </a:p>
          <a:p>
            <a:pPr defTabSz="685800">
              <a:defRPr/>
            </a:pPr>
            <a:r>
              <a:rPr lang="en-US" altLang="en-US" sz="1500" b="1">
                <a:solidFill>
                  <a:schemeClr val="accent1">
                    <a:lumMod val="50000"/>
                  </a:schemeClr>
                </a:solidFill>
                <a:latin typeface="Arial" panose="020B0604020202020204" pitchFamily="34" charset="0"/>
                <a:cs typeface="Arial" panose="020B0604020202020204" pitchFamily="34" charset="0"/>
              </a:rPr>
              <a:t>  Reasons, Need</a:t>
            </a:r>
          </a:p>
          <a:p>
            <a:pPr defTabSz="685800">
              <a:defRPr/>
            </a:pPr>
            <a:r>
              <a:rPr lang="en-US" altLang="en-US" sz="1500" b="1">
                <a:solidFill>
                  <a:schemeClr val="accent1">
                    <a:lumMod val="50000"/>
                  </a:schemeClr>
                </a:solidFill>
                <a:latin typeface="Arial" panose="020B0604020202020204" pitchFamily="34" charset="0"/>
                <a:cs typeface="Arial" panose="020B0604020202020204" pitchFamily="34" charset="0"/>
              </a:rPr>
              <a:t>  8 strategies..</a:t>
            </a:r>
          </a:p>
          <a:p>
            <a:pPr defTabSz="685800">
              <a:defRPr/>
            </a:pPr>
            <a:endParaRPr lang="en-US" altLang="en-US" sz="600"/>
          </a:p>
          <a:p>
            <a:pPr defTabSz="685800">
              <a:defRPr/>
            </a:pPr>
            <a:endParaRPr lang="en-US" altLang="en-US" sz="600"/>
          </a:p>
        </p:txBody>
      </p:sp>
      <p:sp>
        <p:nvSpPr>
          <p:cNvPr id="5" name="TextBox 4">
            <a:extLst>
              <a:ext uri="{FF2B5EF4-FFF2-40B4-BE49-F238E27FC236}">
                <a16:creationId xmlns:a16="http://schemas.microsoft.com/office/drawing/2014/main" id="{2A9F60E0-E394-DA4A-82B2-02B216601706}"/>
              </a:ext>
            </a:extLst>
          </p:cNvPr>
          <p:cNvSpPr txBox="1"/>
          <p:nvPr/>
        </p:nvSpPr>
        <p:spPr>
          <a:xfrm>
            <a:off x="762000" y="627528"/>
            <a:ext cx="457199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chemeClr val="accent1">
                    <a:lumMod val="50000"/>
                  </a:schemeClr>
                </a:solidFill>
                <a:ea typeface="Calibri"/>
                <a:cs typeface="Calibri"/>
              </a:rPr>
              <a:t>The Four Processes</a:t>
            </a:r>
            <a:endParaRPr lang="en-US" sz="4000" b="1">
              <a:solidFill>
                <a:schemeClr val="accent1">
                  <a:lumMod val="50000"/>
                </a:schemeClr>
              </a:solidFill>
            </a:endParaRPr>
          </a:p>
        </p:txBody>
      </p:sp>
    </p:spTree>
    <p:extLst>
      <p:ext uri="{BB962C8B-B14F-4D97-AF65-F5344CB8AC3E}">
        <p14:creationId xmlns:p14="http://schemas.microsoft.com/office/powerpoint/2010/main" val="1233760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4">
                                            <p:txEl>
                                              <p:pRg st="0" end="0"/>
                                            </p:txEl>
                                          </p:spTgt>
                                        </p:tgtEl>
                                        <p:attrNameLst>
                                          <p:attrName>style.visibility</p:attrName>
                                        </p:attrNameLst>
                                      </p:cBhvr>
                                      <p:to>
                                        <p:strVal val="visible"/>
                                      </p:to>
                                    </p:set>
                                    <p:anim calcmode="lin" valueType="num">
                                      <p:cBhvr additive="base">
                                        <p:cTn id="19"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4">
                                            <p:txEl>
                                              <p:pRg st="1" end="1"/>
                                            </p:txEl>
                                          </p:spTgt>
                                        </p:tgtEl>
                                        <p:attrNameLst>
                                          <p:attrName>style.visibility</p:attrName>
                                        </p:attrNameLst>
                                      </p:cBhvr>
                                      <p:to>
                                        <p:strVal val="visible"/>
                                      </p:to>
                                    </p:set>
                                    <p:anim calcmode="lin" valueType="num">
                                      <p:cBhvr additive="base">
                                        <p:cTn id="23"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4">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4">
                                            <p:txEl>
                                              <p:pRg st="2" end="2"/>
                                            </p:txEl>
                                          </p:spTgt>
                                        </p:tgtEl>
                                        <p:attrNameLst>
                                          <p:attrName>style.visibility</p:attrName>
                                        </p:attrNameLst>
                                      </p:cBhvr>
                                      <p:to>
                                        <p:strVal val="visible"/>
                                      </p:to>
                                    </p:set>
                                    <p:anim calcmode="lin" valueType="num">
                                      <p:cBhvr additive="base">
                                        <p:cTn id="27" dur="500" fill="hold"/>
                                        <p:tgtEl>
                                          <p:spTgt spid="34">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4">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4">
                                            <p:txEl>
                                              <p:pRg st="3" end="3"/>
                                            </p:txEl>
                                          </p:spTgt>
                                        </p:tgtEl>
                                        <p:attrNameLst>
                                          <p:attrName>style.visibility</p:attrName>
                                        </p:attrNameLst>
                                      </p:cBhvr>
                                      <p:to>
                                        <p:strVal val="visible"/>
                                      </p:to>
                                    </p:set>
                                    <p:anim calcmode="lin" valueType="num">
                                      <p:cBhvr additive="base">
                                        <p:cTn id="31" dur="500" fill="hold"/>
                                        <p:tgtEl>
                                          <p:spTgt spid="3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4">
                                            <p:txEl>
                                              <p:pRg st="4" end="4"/>
                                            </p:txEl>
                                          </p:spTgt>
                                        </p:tgtEl>
                                        <p:attrNameLst>
                                          <p:attrName>style.visibility</p:attrName>
                                        </p:attrNameLst>
                                      </p:cBhvr>
                                      <p:to>
                                        <p:strVal val="visible"/>
                                      </p:to>
                                    </p:set>
                                    <p:anim calcmode="lin" valueType="num">
                                      <p:cBhvr additive="base">
                                        <p:cTn id="35" dur="500" fill="hold"/>
                                        <p:tgtEl>
                                          <p:spTgt spid="3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22" grpId="0" animBg="1"/>
      <p:bldP spid="19" grpId="0" animBg="1"/>
      <p:bldP spid="20" grpId="0" animBg="1"/>
      <p:bldP spid="21" grpId="0" animBg="1"/>
      <p:bldP spid="23" grpId="0" animBg="1"/>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E1671-BEF5-385A-35B5-56EE60FC4A34}"/>
              </a:ext>
            </a:extLst>
          </p:cNvPr>
          <p:cNvSpPr>
            <a:spLocks noGrp="1"/>
          </p:cNvSpPr>
          <p:nvPr>
            <p:ph type="title"/>
          </p:nvPr>
        </p:nvSpPr>
        <p:spPr/>
        <p:txBody>
          <a:bodyPr/>
          <a:lstStyle/>
          <a:p>
            <a:r>
              <a:rPr lang="en-US">
                <a:ea typeface="Calibri Light"/>
                <a:cs typeface="Calibri Light"/>
              </a:rPr>
              <a:t>MI and Psychotherapy</a:t>
            </a:r>
            <a:endParaRPr lang="en-US"/>
          </a:p>
        </p:txBody>
      </p:sp>
      <p:sp>
        <p:nvSpPr>
          <p:cNvPr id="3" name="Content Placeholder 2">
            <a:extLst>
              <a:ext uri="{FF2B5EF4-FFF2-40B4-BE49-F238E27FC236}">
                <a16:creationId xmlns:a16="http://schemas.microsoft.com/office/drawing/2014/main" id="{37F52287-701B-B284-19C0-FB64DB4C5BFB}"/>
              </a:ext>
            </a:extLst>
          </p:cNvPr>
          <p:cNvSpPr>
            <a:spLocks noGrp="1"/>
          </p:cNvSpPr>
          <p:nvPr>
            <p:ph idx="1"/>
          </p:nvPr>
        </p:nvSpPr>
        <p:spPr/>
        <p:txBody>
          <a:bodyPr vert="horz" lIns="91440" tIns="45720" rIns="91440" bIns="45720" rtlCol="0" anchor="t">
            <a:normAutofit/>
          </a:bodyPr>
          <a:lstStyle/>
          <a:p>
            <a:r>
              <a:rPr lang="en-US" dirty="0">
                <a:cs typeface="Calibri"/>
              </a:rPr>
              <a:t>Useful as adjunct to increase motivation to engage in specific psychotherapy activities.</a:t>
            </a:r>
          </a:p>
          <a:p>
            <a:pPr lvl="1"/>
            <a:r>
              <a:rPr lang="en-US" dirty="0">
                <a:cs typeface="Calibri"/>
              </a:rPr>
              <a:t>Exposure in anxiety</a:t>
            </a:r>
          </a:p>
          <a:p>
            <a:pPr lvl="1"/>
            <a:r>
              <a:rPr lang="en-US" dirty="0">
                <a:cs typeface="Calibri"/>
              </a:rPr>
              <a:t>Behavioral Activation in depression</a:t>
            </a:r>
            <a:endParaRPr lang="en-US" dirty="0"/>
          </a:p>
          <a:p>
            <a:r>
              <a:rPr lang="en-US" dirty="0">
                <a:ea typeface="Calibri"/>
                <a:cs typeface="Calibri"/>
              </a:rPr>
              <a:t>Useful as general framework in which to deliver therapy approaches.</a:t>
            </a:r>
            <a:endParaRPr lang="en-US" dirty="0">
              <a:highlight>
                <a:srgbClr val="FFFF00"/>
              </a:highlight>
              <a:ea typeface="Calibri"/>
              <a:cs typeface="Calibri"/>
            </a:endParaRPr>
          </a:p>
          <a:p>
            <a:pPr lvl="1"/>
            <a:r>
              <a:rPr lang="en-US" dirty="0">
                <a:ea typeface="Calibri"/>
                <a:cs typeface="Calibri"/>
              </a:rPr>
              <a:t>Maximize engagement</a:t>
            </a:r>
          </a:p>
          <a:p>
            <a:pPr lvl="1"/>
            <a:r>
              <a:rPr lang="en-US" dirty="0">
                <a:ea typeface="Calibri"/>
                <a:cs typeface="Calibri"/>
              </a:rPr>
              <a:t>Build intrinsic motivation</a:t>
            </a:r>
          </a:p>
          <a:p>
            <a:r>
              <a:rPr lang="en-US" dirty="0">
                <a:ea typeface="Calibri"/>
                <a:cs typeface="Calibri"/>
              </a:rPr>
              <a:t>Not a stand-alone psychotherapy</a:t>
            </a:r>
          </a:p>
        </p:txBody>
      </p:sp>
      <p:sp>
        <p:nvSpPr>
          <p:cNvPr id="4" name="TextBox 3">
            <a:extLst>
              <a:ext uri="{FF2B5EF4-FFF2-40B4-BE49-F238E27FC236}">
                <a16:creationId xmlns:a16="http://schemas.microsoft.com/office/drawing/2014/main" id="{809ED2F6-212B-103B-CCD9-FA13DEBB53EF}"/>
              </a:ext>
            </a:extLst>
          </p:cNvPr>
          <p:cNvSpPr txBox="1"/>
          <p:nvPr/>
        </p:nvSpPr>
        <p:spPr>
          <a:xfrm>
            <a:off x="3600824" y="5797176"/>
            <a:ext cx="6917763" cy="76944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err="1">
                <a:cs typeface="Calibri"/>
              </a:rPr>
              <a:t>Arkowitz</a:t>
            </a:r>
            <a:r>
              <a:rPr lang="en-US" sz="2200">
                <a:cs typeface="Calibri"/>
              </a:rPr>
              <a:t>, Miller &amp; Rollnick (2015); Atkinson &amp; Earnshaw (2020); Iarussi (2020)</a:t>
            </a:r>
            <a:endParaRPr lang="en-US" sz="2200"/>
          </a:p>
        </p:txBody>
      </p:sp>
    </p:spTree>
    <p:extLst>
      <p:ext uri="{BB962C8B-B14F-4D97-AF65-F5344CB8AC3E}">
        <p14:creationId xmlns:p14="http://schemas.microsoft.com/office/powerpoint/2010/main" val="3371702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4EE63-F4F4-145E-878C-F9C47084C4E8}"/>
              </a:ext>
            </a:extLst>
          </p:cNvPr>
          <p:cNvSpPr>
            <a:spLocks noGrp="1"/>
          </p:cNvSpPr>
          <p:nvPr>
            <p:ph type="title"/>
          </p:nvPr>
        </p:nvSpPr>
        <p:spPr/>
        <p:txBody>
          <a:bodyPr/>
          <a:lstStyle/>
          <a:p>
            <a:r>
              <a:rPr lang="en-US" dirty="0">
                <a:ea typeface="Calibri Light"/>
                <a:cs typeface="Calibri Light"/>
              </a:rPr>
              <a:t>Why is MI not considered a Psychotherapy?</a:t>
            </a:r>
            <a:endParaRPr lang="en-US" dirty="0"/>
          </a:p>
        </p:txBody>
      </p:sp>
      <p:sp>
        <p:nvSpPr>
          <p:cNvPr id="3" name="Content Placeholder 2">
            <a:extLst>
              <a:ext uri="{FF2B5EF4-FFF2-40B4-BE49-F238E27FC236}">
                <a16:creationId xmlns:a16="http://schemas.microsoft.com/office/drawing/2014/main" id="{A3821BD2-947D-F7F5-A2FC-64C64309E2D2}"/>
              </a:ext>
            </a:extLst>
          </p:cNvPr>
          <p:cNvSpPr>
            <a:spLocks noGrp="1"/>
          </p:cNvSpPr>
          <p:nvPr>
            <p:ph idx="1"/>
          </p:nvPr>
        </p:nvSpPr>
        <p:spPr>
          <a:xfrm>
            <a:off x="838200" y="2125361"/>
            <a:ext cx="10515600" cy="4051601"/>
          </a:xfrm>
        </p:spPr>
        <p:txBody>
          <a:bodyPr vert="horz" lIns="91440" tIns="45720" rIns="91440" bIns="45720" rtlCol="0" anchor="t">
            <a:normAutofit/>
          </a:bodyPr>
          <a:lstStyle/>
          <a:p>
            <a:pPr marL="0" indent="0">
              <a:buNone/>
            </a:pPr>
            <a:r>
              <a:rPr lang="en-US" dirty="0">
                <a:ea typeface="Calibri"/>
                <a:cs typeface="Calibri"/>
              </a:rPr>
              <a:t>MI is a generic tool for increasing intrinsic motivation for ANY change.</a:t>
            </a:r>
          </a:p>
          <a:p>
            <a:pPr marL="0" indent="0">
              <a:buNone/>
            </a:pPr>
            <a:r>
              <a:rPr lang="en-US" dirty="0">
                <a:ea typeface="Calibri"/>
                <a:cs typeface="Calibri"/>
              </a:rPr>
              <a:t>       BUT</a:t>
            </a:r>
            <a:endParaRPr lang="en-US" dirty="0"/>
          </a:p>
          <a:p>
            <a:pPr marL="0" indent="0">
              <a:buNone/>
            </a:pPr>
            <a:r>
              <a:rPr lang="en-US" dirty="0">
                <a:ea typeface="Calibri"/>
                <a:cs typeface="Calibri"/>
              </a:rPr>
              <a:t>It does not provide targeted intervention for any specific conditions, such as depression or anxiety. It ends at "Planning".</a:t>
            </a:r>
          </a:p>
          <a:p>
            <a:pPr marL="0" indent="0">
              <a:buNone/>
            </a:pPr>
            <a:endParaRPr lang="en-US" dirty="0">
              <a:ea typeface="Calibri"/>
              <a:cs typeface="Calibri"/>
            </a:endParaRPr>
          </a:p>
          <a:p>
            <a:pPr marL="0" indent="0" algn="ctr">
              <a:buNone/>
            </a:pPr>
            <a:r>
              <a:rPr lang="en-US" sz="3400" i="1" dirty="0">
                <a:ea typeface="Calibri"/>
                <a:cs typeface="Calibri"/>
              </a:rPr>
              <a:t>MI does not pass "The OCD Test."</a:t>
            </a:r>
            <a:endParaRPr lang="en-US" sz="3400"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3835518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71F1C6A6-CA76-A280-F352-70030DCA93C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83415" y="1553283"/>
            <a:ext cx="11832637" cy="6261549"/>
          </a:xfrm>
          <a:prstGeom prst="rect">
            <a:avLst/>
          </a:prstGeom>
        </p:spPr>
      </p:pic>
      <p:sp>
        <p:nvSpPr>
          <p:cNvPr id="2" name="Title 1"/>
          <p:cNvSpPr>
            <a:spLocks noGrp="1"/>
          </p:cNvSpPr>
          <p:nvPr>
            <p:ph type="ctrTitle"/>
          </p:nvPr>
        </p:nvSpPr>
        <p:spPr>
          <a:xfrm>
            <a:off x="1524000" y="1345948"/>
            <a:ext cx="9144000" cy="2385793"/>
          </a:xfrm>
        </p:spPr>
        <p:txBody>
          <a:bodyPr>
            <a:normAutofit/>
          </a:bodyPr>
          <a:lstStyle/>
          <a:p>
            <a:br>
              <a:rPr lang="en-US" dirty="0"/>
            </a:br>
            <a:r>
              <a:rPr lang="en-US" dirty="0">
                <a:ea typeface="Calibri Light"/>
                <a:cs typeface="Calibri Light"/>
              </a:rPr>
              <a:t>Summary of MI</a:t>
            </a:r>
          </a:p>
        </p:txBody>
      </p:sp>
    </p:spTree>
    <p:extLst>
      <p:ext uri="{BB962C8B-B14F-4D97-AF65-F5344CB8AC3E}">
        <p14:creationId xmlns:p14="http://schemas.microsoft.com/office/powerpoint/2010/main" val="1490776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77CC8-24AE-6649-1375-2AB3F4B54B75}"/>
              </a:ext>
            </a:extLst>
          </p:cNvPr>
          <p:cNvSpPr>
            <a:spLocks noGrp="1"/>
          </p:cNvSpPr>
          <p:nvPr>
            <p:ph type="title"/>
          </p:nvPr>
        </p:nvSpPr>
        <p:spPr>
          <a:xfrm>
            <a:off x="838200" y="74839"/>
            <a:ext cx="10515600" cy="1632925"/>
          </a:xfrm>
        </p:spPr>
        <p:txBody>
          <a:bodyPr/>
          <a:lstStyle/>
          <a:p>
            <a:pPr algn="ctr"/>
            <a:r>
              <a:rPr lang="en-US" dirty="0">
                <a:ea typeface="Calibri Light"/>
                <a:cs typeface="Calibri Light"/>
              </a:rPr>
              <a:t>Where is the change your client needs?</a:t>
            </a:r>
            <a:endParaRPr lang="en-US" dirty="0"/>
          </a:p>
        </p:txBody>
      </p:sp>
      <p:pic>
        <p:nvPicPr>
          <p:cNvPr id="7" name="Picture 7" descr="Timeline&#10;&#10;Description automatically generated">
            <a:extLst>
              <a:ext uri="{FF2B5EF4-FFF2-40B4-BE49-F238E27FC236}">
                <a16:creationId xmlns:a16="http://schemas.microsoft.com/office/drawing/2014/main" id="{4CE63EEC-1FF8-3E2E-2B7D-5720F2C6B330}"/>
              </a:ext>
            </a:extLst>
          </p:cNvPr>
          <p:cNvPicPr>
            <a:picLocks noChangeAspect="1"/>
          </p:cNvPicPr>
          <p:nvPr/>
        </p:nvPicPr>
        <p:blipFill>
          <a:blip r:embed="rId2"/>
          <a:stretch>
            <a:fillRect/>
          </a:stretch>
        </p:blipFill>
        <p:spPr>
          <a:xfrm>
            <a:off x="2988" y="1714262"/>
            <a:ext cx="12171082" cy="5140242"/>
          </a:xfrm>
          <a:prstGeom prst="rect">
            <a:avLst/>
          </a:prstGeom>
        </p:spPr>
      </p:pic>
      <p:sp>
        <p:nvSpPr>
          <p:cNvPr id="5" name="Arrow: Down 4">
            <a:extLst>
              <a:ext uri="{FF2B5EF4-FFF2-40B4-BE49-F238E27FC236}">
                <a16:creationId xmlns:a16="http://schemas.microsoft.com/office/drawing/2014/main" id="{685A6A49-82FB-7597-9C50-0CEE20053A56}"/>
              </a:ext>
            </a:extLst>
          </p:cNvPr>
          <p:cNvSpPr/>
          <p:nvPr/>
        </p:nvSpPr>
        <p:spPr>
          <a:xfrm rot="-120000">
            <a:off x="9562351" y="1322294"/>
            <a:ext cx="732117" cy="806823"/>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200" b="1">
              <a:ea typeface="Calibri"/>
              <a:cs typeface="Calibri"/>
            </a:endParaRPr>
          </a:p>
        </p:txBody>
      </p:sp>
      <p:sp>
        <p:nvSpPr>
          <p:cNvPr id="3" name="TextBox 2">
            <a:extLst>
              <a:ext uri="{FF2B5EF4-FFF2-40B4-BE49-F238E27FC236}">
                <a16:creationId xmlns:a16="http://schemas.microsoft.com/office/drawing/2014/main" id="{8037B677-F3F5-2A90-274C-3B21368A0AF8}"/>
              </a:ext>
            </a:extLst>
          </p:cNvPr>
          <p:cNvSpPr txBox="1"/>
          <p:nvPr/>
        </p:nvSpPr>
        <p:spPr>
          <a:xfrm>
            <a:off x="8994588" y="2667000"/>
            <a:ext cx="209176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"Can you teach me to beat my OCD?"</a:t>
            </a:r>
            <a:endParaRPr lang="en-US" dirty="0"/>
          </a:p>
        </p:txBody>
      </p:sp>
    </p:spTree>
    <p:extLst>
      <p:ext uri="{BB962C8B-B14F-4D97-AF65-F5344CB8AC3E}">
        <p14:creationId xmlns:p14="http://schemas.microsoft.com/office/powerpoint/2010/main" val="1208399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2DA0E-CC28-6A65-A151-E79A9E6E709C}"/>
              </a:ext>
            </a:extLst>
          </p:cNvPr>
          <p:cNvSpPr>
            <a:spLocks noGrp="1"/>
          </p:cNvSpPr>
          <p:nvPr>
            <p:ph type="title"/>
          </p:nvPr>
        </p:nvSpPr>
        <p:spPr/>
        <p:txBody>
          <a:bodyPr/>
          <a:lstStyle/>
          <a:p>
            <a:r>
              <a:rPr lang="en-US" sz="4000">
                <a:ea typeface="Calibri Light"/>
                <a:cs typeface="Calibri Light"/>
              </a:rPr>
              <a:t>What does MI need to become a Psychotherapy?</a:t>
            </a:r>
            <a:endParaRPr lang="en-US" sz="4000"/>
          </a:p>
        </p:txBody>
      </p:sp>
      <p:sp>
        <p:nvSpPr>
          <p:cNvPr id="3" name="Content Placeholder 2">
            <a:extLst>
              <a:ext uri="{FF2B5EF4-FFF2-40B4-BE49-F238E27FC236}">
                <a16:creationId xmlns:a16="http://schemas.microsoft.com/office/drawing/2014/main" id="{9E4F3A0E-7F65-8827-D530-BA6214664FA7}"/>
              </a:ext>
            </a:extLst>
          </p:cNvPr>
          <p:cNvSpPr>
            <a:spLocks noGrp="1"/>
          </p:cNvSpPr>
          <p:nvPr>
            <p:ph idx="1"/>
          </p:nvPr>
        </p:nvSpPr>
        <p:spPr>
          <a:xfrm>
            <a:off x="793376" y="2124448"/>
            <a:ext cx="10515600" cy="3783574"/>
          </a:xfrm>
        </p:spPr>
        <p:txBody>
          <a:bodyPr vert="horz" lIns="91440" tIns="45720" rIns="91440" bIns="45720" rtlCol="0" anchor="t">
            <a:normAutofit/>
          </a:bodyPr>
          <a:lstStyle/>
          <a:p>
            <a:pPr marL="514350" indent="-514350">
              <a:buAutoNum type="arabicPeriod"/>
            </a:pPr>
            <a:r>
              <a:rPr lang="en-US" sz="3000" dirty="0">
                <a:ea typeface="Calibri"/>
                <a:cs typeface="Calibri"/>
              </a:rPr>
              <a:t>A psychotherapeutic theory and frame.</a:t>
            </a:r>
            <a:endParaRPr lang="en-US" sz="3000" dirty="0">
              <a:cs typeface="Calibri"/>
            </a:endParaRPr>
          </a:p>
          <a:p>
            <a:pPr marL="514350" indent="-514350">
              <a:buAutoNum type="arabicPeriod"/>
            </a:pPr>
            <a:r>
              <a:rPr lang="en-US" sz="3000" dirty="0">
                <a:ea typeface="Calibri"/>
                <a:cs typeface="Calibri"/>
              </a:rPr>
              <a:t>Targeted change tools that pass the OCD test.</a:t>
            </a:r>
          </a:p>
          <a:p>
            <a:endParaRPr lang="en-US" dirty="0">
              <a:ea typeface="Calibri"/>
              <a:cs typeface="Calibri"/>
            </a:endParaRPr>
          </a:p>
          <a:p>
            <a:pPr marL="0" indent="0">
              <a:buNone/>
            </a:pPr>
            <a:r>
              <a:rPr lang="en-US" b="1" dirty="0">
                <a:solidFill>
                  <a:schemeClr val="accent2"/>
                </a:solidFill>
                <a:ea typeface="Calibri"/>
                <a:cs typeface="Calibri"/>
              </a:rPr>
              <a:t>Reflective Psychotherapy</a:t>
            </a:r>
            <a:r>
              <a:rPr lang="en-US" dirty="0">
                <a:ea typeface="Calibri"/>
                <a:cs typeface="Calibri"/>
              </a:rPr>
              <a:t> is my effort to incorporate these in order to use MI as a comprehensive psychotherapy in community practice settings.</a:t>
            </a:r>
          </a:p>
        </p:txBody>
      </p:sp>
    </p:spTree>
    <p:extLst>
      <p:ext uri="{BB962C8B-B14F-4D97-AF65-F5344CB8AC3E}">
        <p14:creationId xmlns:p14="http://schemas.microsoft.com/office/powerpoint/2010/main" val="667053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71F1C6A6-CA76-A280-F352-70030DCA93C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83415" y="1553283"/>
            <a:ext cx="11832637" cy="6261549"/>
          </a:xfrm>
          <a:prstGeom prst="rect">
            <a:avLst/>
          </a:prstGeom>
        </p:spPr>
      </p:pic>
      <p:sp>
        <p:nvSpPr>
          <p:cNvPr id="2" name="Title 1"/>
          <p:cNvSpPr>
            <a:spLocks noGrp="1"/>
          </p:cNvSpPr>
          <p:nvPr>
            <p:ph type="ctrTitle"/>
          </p:nvPr>
        </p:nvSpPr>
        <p:spPr>
          <a:xfrm>
            <a:off x="1524000" y="1345948"/>
            <a:ext cx="9144000" cy="2824861"/>
          </a:xfrm>
        </p:spPr>
        <p:txBody>
          <a:bodyPr>
            <a:normAutofit/>
          </a:bodyPr>
          <a:lstStyle/>
          <a:p>
            <a:br>
              <a:rPr lang="en-US"/>
            </a:br>
            <a:r>
              <a:rPr lang="en-US">
                <a:ea typeface="Calibri Light"/>
                <a:cs typeface="Calibri Light"/>
              </a:rPr>
              <a:t>Reflective Psychotherapy</a:t>
            </a:r>
            <a:br>
              <a:rPr lang="en-US">
                <a:ea typeface="Calibri Light"/>
                <a:cs typeface="Calibri Light"/>
              </a:rPr>
            </a:br>
            <a:r>
              <a:rPr lang="en-US">
                <a:ea typeface="Calibri Light"/>
                <a:cs typeface="Calibri Light"/>
              </a:rPr>
              <a:t>(RP)</a:t>
            </a:r>
          </a:p>
        </p:txBody>
      </p:sp>
    </p:spTree>
    <p:extLst>
      <p:ext uri="{BB962C8B-B14F-4D97-AF65-F5344CB8AC3E}">
        <p14:creationId xmlns:p14="http://schemas.microsoft.com/office/powerpoint/2010/main" val="601521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2965A-E6FE-0269-A834-2FBE958191A1}"/>
              </a:ext>
            </a:extLst>
          </p:cNvPr>
          <p:cNvSpPr>
            <a:spLocks noGrp="1"/>
          </p:cNvSpPr>
          <p:nvPr>
            <p:ph type="title"/>
          </p:nvPr>
        </p:nvSpPr>
        <p:spPr>
          <a:xfrm>
            <a:off x="839788" y="185831"/>
            <a:ext cx="10515600" cy="1131328"/>
          </a:xfrm>
        </p:spPr>
        <p:txBody>
          <a:bodyPr/>
          <a:lstStyle/>
          <a:p>
            <a:pPr algn="ctr"/>
            <a:r>
              <a:rPr lang="en-US">
                <a:ea typeface="Calibri Light"/>
                <a:cs typeface="Calibri Light"/>
              </a:rPr>
              <a:t>Reflective Psychotherapy: The Theory</a:t>
            </a:r>
          </a:p>
        </p:txBody>
      </p:sp>
      <p:sp>
        <p:nvSpPr>
          <p:cNvPr id="4" name="Text Placeholder 3">
            <a:extLst>
              <a:ext uri="{FF2B5EF4-FFF2-40B4-BE49-F238E27FC236}">
                <a16:creationId xmlns:a16="http://schemas.microsoft.com/office/drawing/2014/main" id="{3FD97244-C2BE-B000-67EA-E7E3F689A3B5}"/>
              </a:ext>
            </a:extLst>
          </p:cNvPr>
          <p:cNvSpPr>
            <a:spLocks noGrp="1"/>
          </p:cNvSpPr>
          <p:nvPr>
            <p:ph type="body" idx="1"/>
          </p:nvPr>
        </p:nvSpPr>
        <p:spPr>
          <a:xfrm>
            <a:off x="6368024" y="1083516"/>
            <a:ext cx="5157787" cy="823912"/>
          </a:xfrm>
        </p:spPr>
        <p:txBody>
          <a:bodyPr>
            <a:normAutofit/>
          </a:bodyPr>
          <a:lstStyle/>
          <a:p>
            <a:r>
              <a:rPr lang="en-US" sz="3000" dirty="0">
                <a:ea typeface="Calibri"/>
                <a:cs typeface="Calibri"/>
              </a:rPr>
              <a:t>Three types of Ambivalence</a:t>
            </a:r>
            <a:endParaRPr lang="en-US" sz="3000" dirty="0"/>
          </a:p>
        </p:txBody>
      </p:sp>
      <p:sp>
        <p:nvSpPr>
          <p:cNvPr id="3" name="Content Placeholder 2">
            <a:extLst>
              <a:ext uri="{FF2B5EF4-FFF2-40B4-BE49-F238E27FC236}">
                <a16:creationId xmlns:a16="http://schemas.microsoft.com/office/drawing/2014/main" id="{2F928E89-1885-700F-D340-8D24DEA13269}"/>
              </a:ext>
            </a:extLst>
          </p:cNvPr>
          <p:cNvSpPr>
            <a:spLocks noGrp="1"/>
          </p:cNvSpPr>
          <p:nvPr>
            <p:ph sz="half" idx="2"/>
          </p:nvPr>
        </p:nvSpPr>
        <p:spPr>
          <a:xfrm>
            <a:off x="6495024" y="1907429"/>
            <a:ext cx="5157787" cy="3684588"/>
          </a:xfrm>
        </p:spPr>
        <p:txBody>
          <a:bodyPr vert="horz" lIns="91440" tIns="45720" rIns="91440" bIns="45720" rtlCol="0" anchor="t">
            <a:noAutofit/>
          </a:bodyPr>
          <a:lstStyle/>
          <a:p>
            <a:pPr marL="514350" indent="-514350">
              <a:buAutoNum type="arabicPeriod"/>
            </a:pPr>
            <a:r>
              <a:rPr lang="en-US" dirty="0">
                <a:ea typeface="Calibri"/>
                <a:cs typeface="Calibri"/>
              </a:rPr>
              <a:t>Client's ambivalence between change and status quo</a:t>
            </a:r>
          </a:p>
          <a:p>
            <a:pPr marL="514350" indent="-514350">
              <a:buAutoNum type="arabicPeriod"/>
            </a:pPr>
            <a:r>
              <a:rPr lang="en-US" dirty="0">
                <a:ea typeface="Calibri"/>
                <a:cs typeface="Calibri"/>
              </a:rPr>
              <a:t>Client's ambivalence about collaborating with the therapist to change</a:t>
            </a:r>
          </a:p>
          <a:p>
            <a:pPr marL="514350" indent="-514350">
              <a:buAutoNum type="arabicPeriod"/>
            </a:pPr>
            <a:r>
              <a:rPr lang="en-US" dirty="0">
                <a:ea typeface="Calibri"/>
                <a:cs typeface="Calibri"/>
              </a:rPr>
              <a:t>Therapist's ambivalence between non-directive and directive therapy approaches</a:t>
            </a:r>
          </a:p>
          <a:p>
            <a:pPr lvl="1"/>
            <a:r>
              <a:rPr lang="en-US" dirty="0">
                <a:cs typeface="Calibri"/>
              </a:rPr>
              <a:t>See next slide</a:t>
            </a:r>
            <a:endParaRPr lang="en-US" dirty="0"/>
          </a:p>
        </p:txBody>
      </p:sp>
      <p:sp>
        <p:nvSpPr>
          <p:cNvPr id="5" name="Text Placeholder 4">
            <a:extLst>
              <a:ext uri="{FF2B5EF4-FFF2-40B4-BE49-F238E27FC236}">
                <a16:creationId xmlns:a16="http://schemas.microsoft.com/office/drawing/2014/main" id="{6785586E-DFA4-071A-50C4-95BE07882111}"/>
              </a:ext>
            </a:extLst>
          </p:cNvPr>
          <p:cNvSpPr>
            <a:spLocks noGrp="1"/>
          </p:cNvSpPr>
          <p:nvPr>
            <p:ph type="body" sz="quarter" idx="3"/>
          </p:nvPr>
        </p:nvSpPr>
        <p:spPr>
          <a:xfrm>
            <a:off x="987612" y="1083516"/>
            <a:ext cx="5183188" cy="823912"/>
          </a:xfrm>
        </p:spPr>
        <p:txBody>
          <a:bodyPr>
            <a:normAutofit/>
          </a:bodyPr>
          <a:lstStyle/>
          <a:p>
            <a:r>
              <a:rPr lang="en-US" sz="2800">
                <a:ea typeface="Calibri"/>
                <a:cs typeface="Calibri"/>
              </a:rPr>
              <a:t>The Need for Therapy</a:t>
            </a:r>
            <a:endParaRPr lang="en-US" sz="2800"/>
          </a:p>
        </p:txBody>
      </p:sp>
      <p:sp>
        <p:nvSpPr>
          <p:cNvPr id="6" name="Content Placeholder 5">
            <a:extLst>
              <a:ext uri="{FF2B5EF4-FFF2-40B4-BE49-F238E27FC236}">
                <a16:creationId xmlns:a16="http://schemas.microsoft.com/office/drawing/2014/main" id="{9C2596BB-69F2-1E8B-53DF-7D74664BCC6D}"/>
              </a:ext>
            </a:extLst>
          </p:cNvPr>
          <p:cNvSpPr>
            <a:spLocks noGrp="1"/>
          </p:cNvSpPr>
          <p:nvPr>
            <p:ph sz="quarter" idx="4"/>
          </p:nvPr>
        </p:nvSpPr>
        <p:spPr>
          <a:xfrm>
            <a:off x="838200" y="4649133"/>
            <a:ext cx="5183188" cy="1742236"/>
          </a:xfrm>
        </p:spPr>
        <p:txBody>
          <a:bodyPr vert="horz" lIns="91440" tIns="45720" rIns="91440" bIns="45720" rtlCol="0" anchor="t">
            <a:normAutofit/>
          </a:bodyPr>
          <a:lstStyle/>
          <a:p>
            <a:pPr marL="514350" indent="-514350">
              <a:buAutoNum type="arabicPeriod"/>
            </a:pPr>
            <a:r>
              <a:rPr lang="en-US" sz="2600" dirty="0">
                <a:ea typeface="Calibri"/>
                <a:cs typeface="Calibri"/>
              </a:rPr>
              <a:t>From Resistance to Ambivalence</a:t>
            </a:r>
          </a:p>
          <a:p>
            <a:pPr marL="514350" indent="-514350">
              <a:buAutoNum type="arabicPeriod"/>
            </a:pPr>
            <a:r>
              <a:rPr lang="en-US" sz="2600" dirty="0">
                <a:ea typeface="Calibri"/>
                <a:cs typeface="Calibri"/>
              </a:rPr>
              <a:t>From Ambivalence to Change</a:t>
            </a:r>
          </a:p>
        </p:txBody>
      </p:sp>
      <p:sp>
        <p:nvSpPr>
          <p:cNvPr id="8" name="Text Placeholder 4">
            <a:extLst>
              <a:ext uri="{FF2B5EF4-FFF2-40B4-BE49-F238E27FC236}">
                <a16:creationId xmlns:a16="http://schemas.microsoft.com/office/drawing/2014/main" id="{7BB49D1A-9A21-10B1-8C28-ED61704CB00C}"/>
              </a:ext>
            </a:extLst>
          </p:cNvPr>
          <p:cNvSpPr txBox="1">
            <a:spLocks/>
          </p:cNvSpPr>
          <p:nvPr/>
        </p:nvSpPr>
        <p:spPr>
          <a:xfrm>
            <a:off x="998071" y="3731093"/>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800" dirty="0">
                <a:ea typeface="Calibri"/>
                <a:cs typeface="Calibri"/>
              </a:rPr>
              <a:t>The Process of Therapy</a:t>
            </a:r>
            <a:endParaRPr lang="en-US" sz="2800" dirty="0"/>
          </a:p>
        </p:txBody>
      </p:sp>
      <p:sp>
        <p:nvSpPr>
          <p:cNvPr id="14" name="Content Placeholder 5">
            <a:extLst>
              <a:ext uri="{FF2B5EF4-FFF2-40B4-BE49-F238E27FC236}">
                <a16:creationId xmlns:a16="http://schemas.microsoft.com/office/drawing/2014/main" id="{D9A46CA7-6D3D-0DB4-6693-CC9ED5210FB5}"/>
              </a:ext>
            </a:extLst>
          </p:cNvPr>
          <p:cNvSpPr txBox="1">
            <a:spLocks/>
          </p:cNvSpPr>
          <p:nvPr/>
        </p:nvSpPr>
        <p:spPr>
          <a:xfrm>
            <a:off x="841189" y="1902945"/>
            <a:ext cx="5190658" cy="2100824"/>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en-US" dirty="0">
                <a:ea typeface="Calibri"/>
                <a:cs typeface="Calibri"/>
              </a:rPr>
              <a:t>People are intrinsically motivated toward growth/health.</a:t>
            </a:r>
          </a:p>
          <a:p>
            <a:pPr marL="514350" indent="-514350">
              <a:buFont typeface="Arial" panose="020B0604020202020204" pitchFamily="34" charset="0"/>
              <a:buAutoNum type="arabicPeriod"/>
            </a:pPr>
            <a:r>
              <a:rPr lang="en-US" dirty="0">
                <a:ea typeface="Calibri"/>
                <a:cs typeface="Calibri"/>
              </a:rPr>
              <a:t>Difficulty overcoming obstacles can diminish intrinsic motivation &amp; foster resistance to growth.</a:t>
            </a:r>
          </a:p>
        </p:txBody>
      </p:sp>
    </p:spTree>
    <p:extLst>
      <p:ext uri="{BB962C8B-B14F-4D97-AF65-F5344CB8AC3E}">
        <p14:creationId xmlns:p14="http://schemas.microsoft.com/office/powerpoint/2010/main" val="4293838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C16E1-AAB9-98BA-5B36-405DB2460AA0}"/>
              </a:ext>
            </a:extLst>
          </p:cNvPr>
          <p:cNvSpPr>
            <a:spLocks noGrp="1"/>
          </p:cNvSpPr>
          <p:nvPr>
            <p:ph type="title"/>
          </p:nvPr>
        </p:nvSpPr>
        <p:spPr/>
        <p:txBody>
          <a:bodyPr/>
          <a:lstStyle/>
          <a:p>
            <a:r>
              <a:rPr lang="en-US" dirty="0">
                <a:ea typeface="Calibri Light"/>
                <a:cs typeface="Calibri Light"/>
              </a:rPr>
              <a:t>Therapist's Ambivalence between </a:t>
            </a:r>
            <a:br>
              <a:rPr lang="en-US" dirty="0">
                <a:ea typeface="Calibri Light"/>
                <a:cs typeface="Calibri Light"/>
              </a:rPr>
            </a:br>
            <a:r>
              <a:rPr lang="en-US" dirty="0">
                <a:ea typeface="Calibri Light"/>
                <a:cs typeface="Calibri Light"/>
              </a:rPr>
              <a:t>Non-Directive &amp; Directive Techniques</a:t>
            </a:r>
            <a:endParaRPr lang="en-US" dirty="0"/>
          </a:p>
        </p:txBody>
      </p:sp>
      <p:sp>
        <p:nvSpPr>
          <p:cNvPr id="4" name="Text Placeholder 3">
            <a:extLst>
              <a:ext uri="{FF2B5EF4-FFF2-40B4-BE49-F238E27FC236}">
                <a16:creationId xmlns:a16="http://schemas.microsoft.com/office/drawing/2014/main" id="{15D1B716-FEFE-755D-474E-59675352B620}"/>
              </a:ext>
            </a:extLst>
          </p:cNvPr>
          <p:cNvSpPr>
            <a:spLocks noGrp="1"/>
          </p:cNvSpPr>
          <p:nvPr>
            <p:ph type="body" idx="1"/>
          </p:nvPr>
        </p:nvSpPr>
        <p:spPr/>
        <p:txBody>
          <a:bodyPr/>
          <a:lstStyle/>
          <a:p>
            <a:r>
              <a:rPr lang="en-US">
                <a:ea typeface="Calibri"/>
                <a:cs typeface="Calibri"/>
              </a:rPr>
              <a:t>Non-Directive</a:t>
            </a:r>
            <a:endParaRPr lang="en-US"/>
          </a:p>
        </p:txBody>
      </p:sp>
      <p:sp>
        <p:nvSpPr>
          <p:cNvPr id="3" name="Content Placeholder 2">
            <a:extLst>
              <a:ext uri="{FF2B5EF4-FFF2-40B4-BE49-F238E27FC236}">
                <a16:creationId xmlns:a16="http://schemas.microsoft.com/office/drawing/2014/main" id="{093A1F46-A8C3-0E73-8D15-0FD4D8F14A68}"/>
              </a:ext>
            </a:extLst>
          </p:cNvPr>
          <p:cNvSpPr>
            <a:spLocks noGrp="1"/>
          </p:cNvSpPr>
          <p:nvPr>
            <p:ph sz="half" idx="2"/>
          </p:nvPr>
        </p:nvSpPr>
        <p:spPr>
          <a:xfrm>
            <a:off x="839788" y="2505075"/>
            <a:ext cx="4918729" cy="3684588"/>
          </a:xfrm>
        </p:spPr>
        <p:txBody>
          <a:bodyPr vert="horz" lIns="91440" tIns="45720" rIns="91440" bIns="45720" rtlCol="0" anchor="t">
            <a:normAutofit lnSpcReduction="10000"/>
          </a:bodyPr>
          <a:lstStyle/>
          <a:p>
            <a:pPr marL="457200" indent="-457200"/>
            <a:r>
              <a:rPr lang="en-US" dirty="0">
                <a:ea typeface="Calibri"/>
                <a:cs typeface="Calibri"/>
              </a:rPr>
              <a:t>Client defines the problem &amp; the path to change</a:t>
            </a:r>
          </a:p>
          <a:p>
            <a:pPr marL="457200" indent="-457200"/>
            <a:r>
              <a:rPr lang="en-US" dirty="0">
                <a:ea typeface="Calibri"/>
                <a:cs typeface="Calibri"/>
              </a:rPr>
              <a:t>OARS &amp; MI Spirit</a:t>
            </a:r>
          </a:p>
          <a:p>
            <a:pPr lvl="1"/>
            <a:r>
              <a:rPr lang="en-US" dirty="0">
                <a:ea typeface="Calibri"/>
                <a:cs typeface="Calibri"/>
              </a:rPr>
              <a:t>Evoking (vs. Telling)</a:t>
            </a:r>
          </a:p>
          <a:p>
            <a:pPr lvl="1"/>
            <a:r>
              <a:rPr lang="en-US" dirty="0">
                <a:ea typeface="Calibri"/>
                <a:cs typeface="Calibri"/>
              </a:rPr>
              <a:t>Autonomy Support</a:t>
            </a:r>
          </a:p>
          <a:p>
            <a:pPr lvl="1"/>
            <a:r>
              <a:rPr lang="en-US" dirty="0">
                <a:ea typeface="Calibri"/>
                <a:cs typeface="Calibri"/>
              </a:rPr>
              <a:t>Compassion &amp; Acceptance</a:t>
            </a:r>
          </a:p>
          <a:p>
            <a:pPr indent="-457200"/>
            <a:r>
              <a:rPr lang="en-US" dirty="0">
                <a:ea typeface="Calibri"/>
                <a:cs typeface="Calibri"/>
              </a:rPr>
              <a:t>Good for engagement,          but  can  struggle to achieve change</a:t>
            </a:r>
          </a:p>
        </p:txBody>
      </p:sp>
      <p:sp>
        <p:nvSpPr>
          <p:cNvPr id="5" name="Text Placeholder 4">
            <a:extLst>
              <a:ext uri="{FF2B5EF4-FFF2-40B4-BE49-F238E27FC236}">
                <a16:creationId xmlns:a16="http://schemas.microsoft.com/office/drawing/2014/main" id="{C1A5B8CA-6B82-33DB-3BA0-097FEE0A1FFF}"/>
              </a:ext>
            </a:extLst>
          </p:cNvPr>
          <p:cNvSpPr>
            <a:spLocks noGrp="1"/>
          </p:cNvSpPr>
          <p:nvPr>
            <p:ph type="body" sz="quarter" idx="3"/>
          </p:nvPr>
        </p:nvSpPr>
        <p:spPr/>
        <p:txBody>
          <a:bodyPr/>
          <a:lstStyle/>
          <a:p>
            <a:r>
              <a:rPr lang="en-US" dirty="0">
                <a:ea typeface="Calibri"/>
                <a:cs typeface="Calibri"/>
              </a:rPr>
              <a:t>Directive</a:t>
            </a:r>
            <a:endParaRPr lang="en-US" dirty="0"/>
          </a:p>
        </p:txBody>
      </p:sp>
      <p:sp>
        <p:nvSpPr>
          <p:cNvPr id="6" name="Content Placeholder 5">
            <a:extLst>
              <a:ext uri="{FF2B5EF4-FFF2-40B4-BE49-F238E27FC236}">
                <a16:creationId xmlns:a16="http://schemas.microsoft.com/office/drawing/2014/main" id="{A10DDC77-9AA8-B918-C986-102062C5F035}"/>
              </a:ext>
            </a:extLst>
          </p:cNvPr>
          <p:cNvSpPr>
            <a:spLocks noGrp="1"/>
          </p:cNvSpPr>
          <p:nvPr>
            <p:ph sz="quarter" idx="4"/>
          </p:nvPr>
        </p:nvSpPr>
        <p:spPr/>
        <p:txBody>
          <a:bodyPr vert="horz" lIns="91440" tIns="45720" rIns="91440" bIns="45720" rtlCol="0" anchor="t">
            <a:normAutofit lnSpcReduction="10000"/>
          </a:bodyPr>
          <a:lstStyle/>
          <a:p>
            <a:r>
              <a:rPr lang="en-US" dirty="0">
                <a:ea typeface="Calibri"/>
                <a:cs typeface="Calibri"/>
              </a:rPr>
              <a:t>Empirical or theoretical model defines the problem and the path to change</a:t>
            </a:r>
          </a:p>
          <a:p>
            <a:r>
              <a:rPr lang="en-US" dirty="0">
                <a:ea typeface="Calibri"/>
                <a:cs typeface="Calibri"/>
              </a:rPr>
              <a:t>Therapist engages client in following model-based procedures</a:t>
            </a:r>
          </a:p>
          <a:p>
            <a:r>
              <a:rPr lang="en-US" dirty="0">
                <a:ea typeface="Calibri"/>
                <a:cs typeface="Calibri"/>
              </a:rPr>
              <a:t>Good for fixing symptoms, but can struggle with engagement</a:t>
            </a:r>
          </a:p>
          <a:p>
            <a:endParaRPr lang="en-US" dirty="0">
              <a:ea typeface="Calibri"/>
              <a:cs typeface="Calibri"/>
            </a:endParaRPr>
          </a:p>
        </p:txBody>
      </p:sp>
      <p:sp>
        <p:nvSpPr>
          <p:cNvPr id="7" name="TextBox 6">
            <a:extLst>
              <a:ext uri="{FF2B5EF4-FFF2-40B4-BE49-F238E27FC236}">
                <a16:creationId xmlns:a16="http://schemas.microsoft.com/office/drawing/2014/main" id="{FD2A92DD-2A52-9F8F-E02E-E746726F8760}"/>
              </a:ext>
            </a:extLst>
          </p:cNvPr>
          <p:cNvSpPr txBox="1"/>
          <p:nvPr/>
        </p:nvSpPr>
        <p:spPr>
          <a:xfrm rot="180000">
            <a:off x="4471442" y="5712610"/>
            <a:ext cx="3924085" cy="954107"/>
          </a:xfrm>
          <a:prstGeom prst="rect">
            <a:avLst/>
          </a:prstGeom>
          <a:solidFill>
            <a:schemeClr val="accent4">
              <a:lumMod val="40000"/>
              <a:lumOff val="60000"/>
            </a:schemeClr>
          </a:solidFill>
          <a:ln>
            <a:solidFill>
              <a:schemeClr val="accent4">
                <a:lumMod val="40000"/>
                <a:lumOff val="6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ea typeface="Calibri"/>
                <a:cs typeface="Calibri"/>
              </a:rPr>
              <a:t>Which feels more </a:t>
            </a:r>
          </a:p>
          <a:p>
            <a:pPr algn="ctr"/>
            <a:r>
              <a:rPr lang="en-US" sz="2800" b="1" dirty="0">
                <a:ea typeface="Calibri"/>
                <a:cs typeface="Calibri"/>
              </a:rPr>
              <a:t>natural to you?</a:t>
            </a:r>
            <a:endParaRPr lang="en-US" sz="2800" b="1" dirty="0"/>
          </a:p>
        </p:txBody>
      </p:sp>
    </p:spTree>
    <p:extLst>
      <p:ext uri="{BB962C8B-B14F-4D97-AF65-F5344CB8AC3E}">
        <p14:creationId xmlns:p14="http://schemas.microsoft.com/office/powerpoint/2010/main" val="1062176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A4E267-D9D1-1D35-2765-7821D85A06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9111"/>
            <a:ext cx="12281647" cy="3593726"/>
          </a:xfrm>
          <a:prstGeom prst="rect">
            <a:avLst/>
          </a:prstGeom>
          <a:noFill/>
          <a:ln>
            <a:noFill/>
          </a:ln>
        </p:spPr>
      </p:pic>
      <p:cxnSp>
        <p:nvCxnSpPr>
          <p:cNvPr id="3" name="Straight Arrow Connector 2">
            <a:extLst>
              <a:ext uri="{FF2B5EF4-FFF2-40B4-BE49-F238E27FC236}">
                <a16:creationId xmlns:a16="http://schemas.microsoft.com/office/drawing/2014/main" id="{4370AE1B-B677-7AE9-6790-B7D6AA6C5519}"/>
              </a:ext>
            </a:extLst>
          </p:cNvPr>
          <p:cNvCxnSpPr>
            <a:cxnSpLocks/>
          </p:cNvCxnSpPr>
          <p:nvPr/>
        </p:nvCxnSpPr>
        <p:spPr>
          <a:xfrm>
            <a:off x="1479175" y="4988238"/>
            <a:ext cx="9744636" cy="0"/>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CE9B9942-BF1D-35D1-2584-FDEDBF6DB3B4}"/>
              </a:ext>
            </a:extLst>
          </p:cNvPr>
          <p:cNvCxnSpPr>
            <a:cxnSpLocks/>
          </p:cNvCxnSpPr>
          <p:nvPr/>
        </p:nvCxnSpPr>
        <p:spPr>
          <a:xfrm>
            <a:off x="1479175" y="5895789"/>
            <a:ext cx="9744636" cy="0"/>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325EC9F-4C45-1C98-A677-6FE0477066F4}"/>
              </a:ext>
            </a:extLst>
          </p:cNvPr>
          <p:cNvSpPr txBox="1"/>
          <p:nvPr/>
        </p:nvSpPr>
        <p:spPr>
          <a:xfrm>
            <a:off x="1591235" y="5219576"/>
            <a:ext cx="9520517" cy="646331"/>
          </a:xfrm>
          <a:prstGeom prst="rect">
            <a:avLst/>
          </a:prstGeom>
          <a:noFill/>
        </p:spPr>
        <p:txBody>
          <a:bodyPr wrap="square" lIns="91440" tIns="45720" rIns="91440" bIns="45720" rtlCol="0" anchor="t">
            <a:spAutoFit/>
          </a:bodyPr>
          <a:lstStyle/>
          <a:p>
            <a:pPr algn="ctr"/>
            <a:r>
              <a:rPr lang="en-US" dirty="0"/>
              <a:t>Following                                   </a:t>
            </a:r>
            <a:r>
              <a:rPr lang="en-US" dirty="0">
                <a:solidFill>
                  <a:schemeClr val="accent1">
                    <a:lumMod val="75000"/>
                  </a:schemeClr>
                </a:solidFill>
              </a:rPr>
              <a:t>   </a:t>
            </a:r>
            <a:r>
              <a:rPr lang="en-US" b="1" dirty="0">
                <a:solidFill>
                  <a:schemeClr val="accent1">
                    <a:lumMod val="75000"/>
                  </a:schemeClr>
                </a:solidFill>
              </a:rPr>
              <a:t>Therapist Directiveness (TD)  </a:t>
            </a:r>
            <a:r>
              <a:rPr lang="en-US" b="1" dirty="0"/>
              <a:t>                                     </a:t>
            </a:r>
            <a:r>
              <a:rPr lang="en-US" dirty="0"/>
              <a:t>Directing</a:t>
            </a:r>
            <a:endParaRPr lang="en-US" b="1" dirty="0"/>
          </a:p>
          <a:p>
            <a:pPr algn="ctr"/>
            <a:r>
              <a:rPr lang="en-US" dirty="0"/>
              <a:t>1               2              3               4              5               6               7               8               9               10</a:t>
            </a:r>
            <a:endParaRPr lang="en-US" dirty="0">
              <a:ea typeface="Calibri"/>
              <a:cs typeface="Calibri"/>
            </a:endParaRPr>
          </a:p>
        </p:txBody>
      </p:sp>
      <p:sp>
        <p:nvSpPr>
          <p:cNvPr id="8" name="TextBox 7">
            <a:extLst>
              <a:ext uri="{FF2B5EF4-FFF2-40B4-BE49-F238E27FC236}">
                <a16:creationId xmlns:a16="http://schemas.microsoft.com/office/drawing/2014/main" id="{20D9DFBD-070B-F31B-FC93-C4A07E13BDD9}"/>
              </a:ext>
            </a:extLst>
          </p:cNvPr>
          <p:cNvSpPr txBox="1"/>
          <p:nvPr/>
        </p:nvSpPr>
        <p:spPr>
          <a:xfrm>
            <a:off x="1591234" y="4307542"/>
            <a:ext cx="9520517" cy="646331"/>
          </a:xfrm>
          <a:prstGeom prst="rect">
            <a:avLst/>
          </a:prstGeom>
          <a:noFill/>
        </p:spPr>
        <p:txBody>
          <a:bodyPr wrap="square" lIns="91440" tIns="45720" rIns="91440" bIns="45720" rtlCol="0" anchor="t">
            <a:spAutoFit/>
          </a:bodyPr>
          <a:lstStyle/>
          <a:p>
            <a:pPr algn="ctr"/>
            <a:r>
              <a:rPr lang="en-US" dirty="0"/>
              <a:t>Sustain/Resistance                  </a:t>
            </a:r>
            <a:r>
              <a:rPr lang="en-US" dirty="0">
                <a:solidFill>
                  <a:srgbClr val="000000"/>
                </a:solidFill>
              </a:rPr>
              <a:t>    </a:t>
            </a:r>
            <a:r>
              <a:rPr lang="en-US" dirty="0">
                <a:solidFill>
                  <a:schemeClr val="accent2"/>
                </a:solidFill>
              </a:rPr>
              <a:t> </a:t>
            </a:r>
            <a:r>
              <a:rPr lang="en-US" b="1" dirty="0">
                <a:solidFill>
                  <a:schemeClr val="accent2"/>
                </a:solidFill>
              </a:rPr>
              <a:t>Client Change Orientation (CCO)  </a:t>
            </a:r>
            <a:r>
              <a:rPr lang="en-US" b="1" dirty="0"/>
              <a:t>                               </a:t>
            </a:r>
            <a:r>
              <a:rPr lang="en-US" dirty="0"/>
              <a:t>Change</a:t>
            </a:r>
          </a:p>
          <a:p>
            <a:pPr algn="ctr"/>
            <a:r>
              <a:rPr lang="en-US" dirty="0"/>
              <a:t>1               2              3               4              5               6               7               8               9               10</a:t>
            </a:r>
            <a:endParaRPr lang="en-US" dirty="0">
              <a:ea typeface="Calibri"/>
              <a:cs typeface="Calibri"/>
            </a:endParaRPr>
          </a:p>
        </p:txBody>
      </p:sp>
      <p:sp>
        <p:nvSpPr>
          <p:cNvPr id="2" name="TextBox 1">
            <a:extLst>
              <a:ext uri="{FF2B5EF4-FFF2-40B4-BE49-F238E27FC236}">
                <a16:creationId xmlns:a16="http://schemas.microsoft.com/office/drawing/2014/main" id="{C6ECDFDE-FFA7-F717-021E-D210E4F4CF02}"/>
              </a:ext>
            </a:extLst>
          </p:cNvPr>
          <p:cNvSpPr txBox="1"/>
          <p:nvPr/>
        </p:nvSpPr>
        <p:spPr>
          <a:xfrm>
            <a:off x="4400177" y="164352"/>
            <a:ext cx="389964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ea typeface="Calibri"/>
                <a:cs typeface="Calibri"/>
              </a:rPr>
              <a:t>The Process of Therapy</a:t>
            </a:r>
          </a:p>
        </p:txBody>
      </p:sp>
    </p:spTree>
    <p:extLst>
      <p:ext uri="{BB962C8B-B14F-4D97-AF65-F5344CB8AC3E}">
        <p14:creationId xmlns:p14="http://schemas.microsoft.com/office/powerpoint/2010/main" val="3484487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5A39-61DF-BFE0-56AE-154656BFE24A}"/>
              </a:ext>
            </a:extLst>
          </p:cNvPr>
          <p:cNvSpPr>
            <a:spLocks noGrp="1"/>
          </p:cNvSpPr>
          <p:nvPr>
            <p:ph type="title"/>
          </p:nvPr>
        </p:nvSpPr>
        <p:spPr/>
        <p:txBody>
          <a:bodyPr>
            <a:normAutofit/>
          </a:bodyPr>
          <a:lstStyle/>
          <a:p>
            <a:r>
              <a:rPr lang="en-US">
                <a:ea typeface="Calibri Light"/>
                <a:cs typeface="Calibri Light"/>
              </a:rPr>
              <a:t>Reflective Psychotherapy: The Frame</a:t>
            </a:r>
          </a:p>
        </p:txBody>
      </p:sp>
      <p:sp>
        <p:nvSpPr>
          <p:cNvPr id="3" name="Content Placeholder 2">
            <a:extLst>
              <a:ext uri="{FF2B5EF4-FFF2-40B4-BE49-F238E27FC236}">
                <a16:creationId xmlns:a16="http://schemas.microsoft.com/office/drawing/2014/main" id="{8C3261DD-D35E-029C-8A3F-DB43EB6C3DBF}"/>
              </a:ext>
            </a:extLst>
          </p:cNvPr>
          <p:cNvSpPr>
            <a:spLocks noGrp="1"/>
          </p:cNvSpPr>
          <p:nvPr>
            <p:ph idx="1"/>
          </p:nvPr>
        </p:nvSpPr>
        <p:spPr>
          <a:xfrm>
            <a:off x="838200" y="2094566"/>
            <a:ext cx="10515600" cy="4082397"/>
          </a:xfrm>
        </p:spPr>
        <p:txBody>
          <a:bodyPr vert="horz" lIns="91440" tIns="45720" rIns="91440" bIns="45720" rtlCol="0" anchor="t">
            <a:normAutofit/>
          </a:bodyPr>
          <a:lstStyle/>
          <a:p>
            <a:pPr marL="0" indent="0">
              <a:buNone/>
            </a:pPr>
            <a:r>
              <a:rPr lang="en-US" sz="3200" b="1" dirty="0">
                <a:ea typeface="Calibri"/>
                <a:cs typeface="Calibri"/>
              </a:rPr>
              <a:t>RP is for clients who:</a:t>
            </a:r>
            <a:endParaRPr lang="en-US" sz="1600" b="1" dirty="0">
              <a:ea typeface="Calibri"/>
              <a:cs typeface="Calibri"/>
            </a:endParaRPr>
          </a:p>
          <a:p>
            <a:pPr marL="0" indent="0">
              <a:buNone/>
            </a:pPr>
            <a:endParaRPr lang="en-US" sz="1600" b="1" dirty="0">
              <a:ea typeface="Calibri"/>
              <a:cs typeface="Calibri"/>
            </a:endParaRPr>
          </a:p>
          <a:p>
            <a:pPr marL="971550" lvl="1" indent="-514350">
              <a:buAutoNum type="alphaUcPeriod"/>
            </a:pPr>
            <a:r>
              <a:rPr lang="en-US" sz="2800" dirty="0">
                <a:ea typeface="Calibri"/>
                <a:cs typeface="Calibri"/>
              </a:rPr>
              <a:t>See a problem with the status quo in their life,</a:t>
            </a:r>
          </a:p>
          <a:p>
            <a:pPr marL="971550" lvl="1" indent="-514350">
              <a:buAutoNum type="alphaUcPeriod"/>
            </a:pPr>
            <a:r>
              <a:rPr lang="en-US" sz="2800" dirty="0">
                <a:ea typeface="Calibri"/>
                <a:cs typeface="Calibri"/>
              </a:rPr>
              <a:t>Want a change,</a:t>
            </a:r>
          </a:p>
          <a:p>
            <a:pPr marL="971550" lvl="1" indent="-514350">
              <a:buAutoNum type="alphaUcPeriod"/>
            </a:pPr>
            <a:r>
              <a:rPr lang="en-US" sz="2800" u="sng" dirty="0">
                <a:ea typeface="Calibri"/>
                <a:cs typeface="Calibri"/>
              </a:rPr>
              <a:t>See themself as the person to make the change,</a:t>
            </a:r>
          </a:p>
          <a:p>
            <a:pPr marL="971550" lvl="1" indent="-514350">
              <a:buAutoNum type="alphaUcPeriod"/>
            </a:pPr>
            <a:r>
              <a:rPr lang="en-US" sz="2800" dirty="0">
                <a:ea typeface="Calibri"/>
                <a:cs typeface="Calibri"/>
              </a:rPr>
              <a:t>See the therapist as a collaborator in the change process.</a:t>
            </a:r>
          </a:p>
        </p:txBody>
      </p:sp>
      <p:sp>
        <p:nvSpPr>
          <p:cNvPr id="4" name="TextBox 3">
            <a:extLst>
              <a:ext uri="{FF2B5EF4-FFF2-40B4-BE49-F238E27FC236}">
                <a16:creationId xmlns:a16="http://schemas.microsoft.com/office/drawing/2014/main" id="{CC862195-4985-2D53-05E3-B6588E918B56}"/>
              </a:ext>
            </a:extLst>
          </p:cNvPr>
          <p:cNvSpPr txBox="1"/>
          <p:nvPr/>
        </p:nvSpPr>
        <p:spPr>
          <a:xfrm>
            <a:off x="1262529" y="5080000"/>
            <a:ext cx="966694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ea typeface="Calibri"/>
                <a:cs typeface="Calibri"/>
              </a:rPr>
              <a:t>Achieving A through D can be tasks of Engaging &amp; Focusing.</a:t>
            </a:r>
          </a:p>
        </p:txBody>
      </p:sp>
    </p:spTree>
    <p:extLst>
      <p:ext uri="{BB962C8B-B14F-4D97-AF65-F5344CB8AC3E}">
        <p14:creationId xmlns:p14="http://schemas.microsoft.com/office/powerpoint/2010/main" val="929532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E1D03B6-5256-AF64-CCA8-C0204B1F5A9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38592" y="1530872"/>
            <a:ext cx="11832637" cy="6261549"/>
          </a:xfrm>
          <a:prstGeom prst="rect">
            <a:avLst/>
          </a:prstGeom>
        </p:spPr>
      </p:pic>
      <p:sp>
        <p:nvSpPr>
          <p:cNvPr id="2" name="Title 1">
            <a:extLst>
              <a:ext uri="{FF2B5EF4-FFF2-40B4-BE49-F238E27FC236}">
                <a16:creationId xmlns:a16="http://schemas.microsoft.com/office/drawing/2014/main" id="{92D962E3-B3C4-87CE-A443-69130BCBA254}"/>
              </a:ext>
            </a:extLst>
          </p:cNvPr>
          <p:cNvSpPr>
            <a:spLocks noGrp="1"/>
          </p:cNvSpPr>
          <p:nvPr>
            <p:ph type="ctrTitle"/>
          </p:nvPr>
        </p:nvSpPr>
        <p:spPr>
          <a:xfrm>
            <a:off x="1524000" y="756304"/>
            <a:ext cx="9144000" cy="1909482"/>
          </a:xfrm>
        </p:spPr>
        <p:txBody>
          <a:bodyPr>
            <a:normAutofit fontScale="90000"/>
          </a:bodyPr>
          <a:lstStyle/>
          <a:p>
            <a:r>
              <a:rPr lang="en-US">
                <a:ea typeface="Calibri Light"/>
                <a:cs typeface="Calibri Light"/>
              </a:rPr>
              <a:t>From Resistance to Ambivalence</a:t>
            </a:r>
            <a:br>
              <a:rPr lang="en-US">
                <a:ea typeface="Calibri Light"/>
                <a:cs typeface="Calibri Light"/>
              </a:rPr>
            </a:br>
            <a:endParaRPr lang="en-US" sz="3200">
              <a:ea typeface="Calibri Light"/>
              <a:cs typeface="Calibri Light"/>
            </a:endParaRPr>
          </a:p>
        </p:txBody>
      </p:sp>
      <p:sp>
        <p:nvSpPr>
          <p:cNvPr id="3" name="TextBox 2">
            <a:extLst>
              <a:ext uri="{FF2B5EF4-FFF2-40B4-BE49-F238E27FC236}">
                <a16:creationId xmlns:a16="http://schemas.microsoft.com/office/drawing/2014/main" id="{6E53ED83-4E14-E864-D578-3BDF7692379D}"/>
              </a:ext>
            </a:extLst>
          </p:cNvPr>
          <p:cNvSpPr txBox="1"/>
          <p:nvPr/>
        </p:nvSpPr>
        <p:spPr>
          <a:xfrm>
            <a:off x="4648840" y="2648857"/>
            <a:ext cx="462002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3200">
                <a:latin typeface="Calibri Light"/>
                <a:ea typeface="Calibri Light"/>
                <a:cs typeface="Calibri Light"/>
              </a:rPr>
              <a:t>MI Spirit </a:t>
            </a:r>
            <a:endParaRPr lang="en-US">
              <a:latin typeface="Calibri"/>
              <a:ea typeface="Calibri"/>
              <a:cs typeface="Calibri"/>
            </a:endParaRPr>
          </a:p>
          <a:p>
            <a:pPr marL="457200" indent="-457200">
              <a:buFont typeface="Arial"/>
              <a:buChar char="•"/>
            </a:pPr>
            <a:r>
              <a:rPr lang="en-US" sz="3200">
                <a:latin typeface="Calibri Light"/>
                <a:ea typeface="Calibri Light"/>
                <a:cs typeface="Calibri Light"/>
              </a:rPr>
              <a:t>OARS </a:t>
            </a:r>
            <a:endParaRPr lang="en-US">
              <a:latin typeface="Calibri"/>
              <a:ea typeface="Calibri"/>
              <a:cs typeface="Calibri"/>
            </a:endParaRPr>
          </a:p>
          <a:p>
            <a:pPr marL="457200" indent="-457200">
              <a:buFont typeface="Arial"/>
              <a:buChar char="•"/>
            </a:pPr>
            <a:r>
              <a:rPr lang="en-US" sz="3200">
                <a:latin typeface="Calibri Light"/>
                <a:ea typeface="Calibri Light"/>
                <a:cs typeface="Calibri Light"/>
              </a:rPr>
              <a:t>Rolling with Resistance</a:t>
            </a:r>
            <a:endParaRPr lang="en-US">
              <a:ea typeface="Calibri"/>
              <a:cs typeface="Calibri"/>
            </a:endParaRPr>
          </a:p>
        </p:txBody>
      </p:sp>
    </p:spTree>
    <p:extLst>
      <p:ext uri="{BB962C8B-B14F-4D97-AF65-F5344CB8AC3E}">
        <p14:creationId xmlns:p14="http://schemas.microsoft.com/office/powerpoint/2010/main" val="1749552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FEF6CC-5271-2AEC-4F80-66CC44B48AAB}"/>
              </a:ext>
            </a:extLst>
          </p:cNvPr>
          <p:cNvSpPr/>
          <p:nvPr/>
        </p:nvSpPr>
        <p:spPr>
          <a:xfrm>
            <a:off x="634999" y="3660588"/>
            <a:ext cx="5348941" cy="866588"/>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56EE7D1-7DEB-8E96-E3EF-D0A9B042B484}"/>
              </a:ext>
            </a:extLst>
          </p:cNvPr>
          <p:cNvSpPr/>
          <p:nvPr/>
        </p:nvSpPr>
        <p:spPr>
          <a:xfrm>
            <a:off x="634998" y="5065058"/>
            <a:ext cx="5348941" cy="769768"/>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AF242A5-2F9B-E998-1261-395A4CD7E67B}"/>
              </a:ext>
            </a:extLst>
          </p:cNvPr>
          <p:cNvSpPr/>
          <p:nvPr/>
        </p:nvSpPr>
        <p:spPr>
          <a:xfrm>
            <a:off x="567763" y="2136588"/>
            <a:ext cx="5348941" cy="1001058"/>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0843AB-824B-22AB-B8B6-73DCD08898AF}"/>
              </a:ext>
            </a:extLst>
          </p:cNvPr>
          <p:cNvSpPr>
            <a:spLocks noGrp="1"/>
          </p:cNvSpPr>
          <p:nvPr>
            <p:ph type="title"/>
          </p:nvPr>
        </p:nvSpPr>
        <p:spPr/>
        <p:txBody>
          <a:bodyPr>
            <a:normAutofit/>
          </a:bodyPr>
          <a:lstStyle/>
          <a:p>
            <a:pPr algn="ctr"/>
            <a:r>
              <a:rPr lang="en-US" sz="3800">
                <a:ea typeface="Calibri Light"/>
                <a:cs typeface="Calibri Light"/>
              </a:rPr>
              <a:t>Meet the Client in their Resistance</a:t>
            </a:r>
          </a:p>
        </p:txBody>
      </p:sp>
      <p:sp>
        <p:nvSpPr>
          <p:cNvPr id="5" name="TextBox 4">
            <a:extLst>
              <a:ext uri="{FF2B5EF4-FFF2-40B4-BE49-F238E27FC236}">
                <a16:creationId xmlns:a16="http://schemas.microsoft.com/office/drawing/2014/main" id="{970ADABA-EB4C-BEC9-12A5-6514570B299A}"/>
              </a:ext>
            </a:extLst>
          </p:cNvPr>
          <p:cNvSpPr txBox="1"/>
          <p:nvPr/>
        </p:nvSpPr>
        <p:spPr>
          <a:xfrm>
            <a:off x="448236" y="1573307"/>
            <a:ext cx="11447927" cy="1331358"/>
          </a:xfrm>
          <a:prstGeom prst="rect">
            <a:avLst/>
          </a:prstGeom>
          <a:noFill/>
        </p:spPr>
        <p:txBody>
          <a:bodyPr wrap="square" lIns="91440" tIns="45720" rIns="91440" bIns="45720" rtlCol="0" anchor="t">
            <a:spAutoFit/>
          </a:bodyPr>
          <a:lstStyle/>
          <a:p>
            <a:pPr algn="ctr"/>
            <a:r>
              <a:rPr lang="en-US" sz="3200" b="1" u="sng"/>
              <a:t>Client Change Orientation (CCO)</a:t>
            </a:r>
            <a:endParaRPr lang="en-US" sz="3200" b="1" u="sng">
              <a:ea typeface="Calibri"/>
              <a:cs typeface="Calibri"/>
            </a:endParaRPr>
          </a:p>
          <a:p>
            <a:pPr algn="ctr"/>
            <a:r>
              <a:rPr lang="en-US" sz="2300">
                <a:ea typeface="Calibri"/>
                <a:cs typeface="Calibri"/>
              </a:rPr>
              <a:t>Sustain/Resistance                                                                                                                      Change</a:t>
            </a:r>
          </a:p>
          <a:p>
            <a:pPr algn="ctr"/>
            <a:r>
              <a:rPr lang="en-US" sz="2600"/>
              <a:t>1              2             3              4             5              6               7             8              9             10</a:t>
            </a:r>
            <a:endParaRPr lang="en-US" sz="2600">
              <a:ea typeface="Calibri"/>
              <a:cs typeface="Calibri"/>
            </a:endParaRPr>
          </a:p>
        </p:txBody>
      </p:sp>
      <p:cxnSp>
        <p:nvCxnSpPr>
          <p:cNvPr id="7" name="Straight Arrow Connector 6">
            <a:extLst>
              <a:ext uri="{FF2B5EF4-FFF2-40B4-BE49-F238E27FC236}">
                <a16:creationId xmlns:a16="http://schemas.microsoft.com/office/drawing/2014/main" id="{3D16211B-C6C0-6EEF-D494-148929F96777}"/>
              </a:ext>
            </a:extLst>
          </p:cNvPr>
          <p:cNvCxnSpPr>
            <a:cxnSpLocks/>
          </p:cNvCxnSpPr>
          <p:nvPr/>
        </p:nvCxnSpPr>
        <p:spPr>
          <a:xfrm flipV="1">
            <a:off x="440763" y="2821768"/>
            <a:ext cx="11298518" cy="44823"/>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2327418-3705-82F5-FFBB-F41484918B49}"/>
              </a:ext>
            </a:extLst>
          </p:cNvPr>
          <p:cNvSpPr txBox="1"/>
          <p:nvPr/>
        </p:nvSpPr>
        <p:spPr>
          <a:xfrm>
            <a:off x="52298" y="5058995"/>
            <a:ext cx="1150470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ea typeface="Calibri"/>
                <a:cs typeface="Calibri"/>
              </a:rPr>
              <a:t>Engaging              Focusing                Evoking                Planning</a:t>
            </a:r>
          </a:p>
          <a:p>
            <a:pPr algn="ctr"/>
            <a:endParaRPr lang="en-US" sz="2400" dirty="0">
              <a:ea typeface="Calibri"/>
              <a:cs typeface="Calibri"/>
            </a:endParaRPr>
          </a:p>
        </p:txBody>
      </p:sp>
      <p:sp>
        <p:nvSpPr>
          <p:cNvPr id="9" name="TextBox 8">
            <a:extLst>
              <a:ext uri="{FF2B5EF4-FFF2-40B4-BE49-F238E27FC236}">
                <a16:creationId xmlns:a16="http://schemas.microsoft.com/office/drawing/2014/main" id="{72EB0158-6A3E-7383-EE0E-F1AF3801365A}"/>
              </a:ext>
            </a:extLst>
          </p:cNvPr>
          <p:cNvSpPr txBox="1"/>
          <p:nvPr/>
        </p:nvSpPr>
        <p:spPr>
          <a:xfrm>
            <a:off x="2547470" y="4527175"/>
            <a:ext cx="7082117"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u="sng">
                <a:ea typeface="Calibri"/>
                <a:cs typeface="Calibri"/>
              </a:rPr>
              <a:t>Therapy Process</a:t>
            </a:r>
          </a:p>
          <a:p>
            <a:endParaRPr lang="en-US">
              <a:ea typeface="Calibri"/>
              <a:cs typeface="Calibri"/>
            </a:endParaRPr>
          </a:p>
        </p:txBody>
      </p:sp>
      <p:sp>
        <p:nvSpPr>
          <p:cNvPr id="3" name="TextBox 2">
            <a:extLst>
              <a:ext uri="{FF2B5EF4-FFF2-40B4-BE49-F238E27FC236}">
                <a16:creationId xmlns:a16="http://schemas.microsoft.com/office/drawing/2014/main" id="{9E27296F-39A3-D6BA-0B3C-B4FE96B51D9A}"/>
              </a:ext>
            </a:extLst>
          </p:cNvPr>
          <p:cNvSpPr txBox="1"/>
          <p:nvPr/>
        </p:nvSpPr>
        <p:spPr>
          <a:xfrm>
            <a:off x="448237" y="3134660"/>
            <a:ext cx="11447927" cy="1331358"/>
          </a:xfrm>
          <a:prstGeom prst="rect">
            <a:avLst/>
          </a:prstGeom>
          <a:noFill/>
        </p:spPr>
        <p:txBody>
          <a:bodyPr wrap="square" lIns="91440" tIns="45720" rIns="91440" bIns="45720" rtlCol="0" anchor="t">
            <a:spAutoFit/>
          </a:bodyPr>
          <a:lstStyle/>
          <a:p>
            <a:pPr algn="ctr"/>
            <a:r>
              <a:rPr lang="en-US" sz="3200" b="1" u="sng" dirty="0"/>
              <a:t>Therapist Directiveness (TD)</a:t>
            </a:r>
            <a:endParaRPr lang="en-US" sz="3200" b="1" u="sng" dirty="0">
              <a:ea typeface="Calibri"/>
              <a:cs typeface="Calibri"/>
            </a:endParaRPr>
          </a:p>
          <a:p>
            <a:pPr algn="ctr"/>
            <a:r>
              <a:rPr lang="en-US" sz="2300" dirty="0">
                <a:ea typeface="Calibri"/>
                <a:cs typeface="Calibri"/>
              </a:rPr>
              <a:t>Following                                                                                                                                 </a:t>
            </a:r>
            <a:r>
              <a:rPr lang="en-US" sz="2300" dirty="0" err="1">
                <a:ea typeface="Calibri"/>
                <a:cs typeface="Calibri"/>
              </a:rPr>
              <a:t>DIrecting</a:t>
            </a:r>
            <a:endParaRPr lang="en-US" sz="2300" dirty="0">
              <a:ea typeface="Calibri"/>
              <a:cs typeface="Calibri"/>
            </a:endParaRPr>
          </a:p>
          <a:p>
            <a:pPr algn="ctr"/>
            <a:r>
              <a:rPr lang="en-US" sz="2600" dirty="0"/>
              <a:t>1              2             3              4             5              6               7             8              9             10</a:t>
            </a:r>
            <a:endParaRPr lang="en-US" sz="2600" dirty="0">
              <a:ea typeface="Calibri"/>
              <a:cs typeface="Calibri"/>
            </a:endParaRPr>
          </a:p>
        </p:txBody>
      </p:sp>
      <p:cxnSp>
        <p:nvCxnSpPr>
          <p:cNvPr id="11" name="Straight Arrow Connector 10">
            <a:extLst>
              <a:ext uri="{FF2B5EF4-FFF2-40B4-BE49-F238E27FC236}">
                <a16:creationId xmlns:a16="http://schemas.microsoft.com/office/drawing/2014/main" id="{DCA08073-3D7C-2A1D-8FE5-A7156D8E99B5}"/>
              </a:ext>
            </a:extLst>
          </p:cNvPr>
          <p:cNvCxnSpPr>
            <a:cxnSpLocks/>
          </p:cNvCxnSpPr>
          <p:nvPr/>
        </p:nvCxnSpPr>
        <p:spPr>
          <a:xfrm flipV="1">
            <a:off x="448233" y="4390591"/>
            <a:ext cx="11298518" cy="44823"/>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566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7CA87-C426-5DD5-3A62-C63B8B23E741}"/>
              </a:ext>
            </a:extLst>
          </p:cNvPr>
          <p:cNvSpPr>
            <a:spLocks noGrp="1"/>
          </p:cNvSpPr>
          <p:nvPr>
            <p:ph type="title"/>
          </p:nvPr>
        </p:nvSpPr>
        <p:spPr/>
        <p:txBody>
          <a:bodyPr/>
          <a:lstStyle/>
          <a:p>
            <a:r>
              <a:rPr lang="en-US">
                <a:ea typeface="Calibri Light"/>
                <a:cs typeface="Calibri Light"/>
              </a:rPr>
              <a:t>Why meet the client in their resistance?</a:t>
            </a:r>
            <a:endParaRPr lang="en-US"/>
          </a:p>
        </p:txBody>
      </p:sp>
      <p:sp>
        <p:nvSpPr>
          <p:cNvPr id="3" name="Content Placeholder 2">
            <a:extLst>
              <a:ext uri="{FF2B5EF4-FFF2-40B4-BE49-F238E27FC236}">
                <a16:creationId xmlns:a16="http://schemas.microsoft.com/office/drawing/2014/main" id="{2C91EA31-5565-D528-D462-662C16B8DF9E}"/>
              </a:ext>
            </a:extLst>
          </p:cNvPr>
          <p:cNvSpPr>
            <a:spLocks noGrp="1"/>
          </p:cNvSpPr>
          <p:nvPr>
            <p:ph idx="1"/>
          </p:nvPr>
        </p:nvSpPr>
        <p:spPr/>
        <p:txBody>
          <a:bodyPr vert="horz" lIns="91440" tIns="45720" rIns="91440" bIns="45720" rtlCol="0" anchor="t">
            <a:normAutofit/>
          </a:bodyPr>
          <a:lstStyle/>
          <a:p>
            <a:r>
              <a:rPr lang="en-US">
                <a:ea typeface="Calibri"/>
                <a:cs typeface="Calibri"/>
              </a:rPr>
              <a:t>To </a:t>
            </a:r>
            <a:r>
              <a:rPr lang="en-US" u="sng">
                <a:ea typeface="Calibri"/>
                <a:cs typeface="Calibri"/>
              </a:rPr>
              <a:t>understand </a:t>
            </a:r>
            <a:r>
              <a:rPr lang="en-US">
                <a:ea typeface="Calibri"/>
                <a:cs typeface="Calibri"/>
              </a:rPr>
              <a:t>why/how they feel blocked</a:t>
            </a:r>
          </a:p>
          <a:p>
            <a:pPr lvl="1"/>
            <a:r>
              <a:rPr lang="en-US">
                <a:ea typeface="Calibri"/>
                <a:cs typeface="Calibri"/>
              </a:rPr>
              <a:t>So that you won't make suggestions they have already tried</a:t>
            </a:r>
          </a:p>
          <a:p>
            <a:pPr lvl="1"/>
            <a:r>
              <a:rPr lang="en-US">
                <a:ea typeface="Calibri"/>
                <a:cs typeface="Calibri"/>
              </a:rPr>
              <a:t>To find the seeds of Change</a:t>
            </a:r>
          </a:p>
          <a:p>
            <a:r>
              <a:rPr lang="en-US">
                <a:ea typeface="Calibri"/>
                <a:cs typeface="Calibri"/>
              </a:rPr>
              <a:t>To </a:t>
            </a:r>
            <a:r>
              <a:rPr lang="en-US" u="sng">
                <a:ea typeface="Calibri"/>
                <a:cs typeface="Calibri"/>
              </a:rPr>
              <a:t>validate</a:t>
            </a:r>
            <a:r>
              <a:rPr lang="en-US">
                <a:ea typeface="Calibri"/>
                <a:cs typeface="Calibri"/>
              </a:rPr>
              <a:t> their valid feelings and experiences of </a:t>
            </a:r>
            <a:r>
              <a:rPr lang="en-US" err="1">
                <a:ea typeface="Calibri"/>
                <a:cs typeface="Calibri"/>
              </a:rPr>
              <a:t>stuckness</a:t>
            </a:r>
            <a:endParaRPr lang="en-US">
              <a:ea typeface="Calibri"/>
              <a:cs typeface="Calibri"/>
            </a:endParaRPr>
          </a:p>
          <a:p>
            <a:pPr lvl="1"/>
            <a:r>
              <a:rPr lang="en-US">
                <a:ea typeface="Calibri"/>
                <a:cs typeface="Calibri"/>
              </a:rPr>
              <a:t>So they are less ashamed</a:t>
            </a:r>
            <a:endParaRPr lang="en-US"/>
          </a:p>
          <a:p>
            <a:pPr lvl="1"/>
            <a:r>
              <a:rPr lang="en-US">
                <a:ea typeface="Calibri"/>
                <a:cs typeface="Calibri"/>
              </a:rPr>
              <a:t>So they are less likely to feel judged</a:t>
            </a:r>
          </a:p>
          <a:p>
            <a:pPr lvl="1"/>
            <a:r>
              <a:rPr lang="en-US">
                <a:ea typeface="Calibri"/>
                <a:cs typeface="Calibri"/>
              </a:rPr>
              <a:t>So they don't have to keep repeating or shouting resistance at you</a:t>
            </a:r>
          </a:p>
          <a:p>
            <a:pPr marL="457200" lvl="1" indent="0">
              <a:buNone/>
            </a:pPr>
            <a:endParaRPr lang="en-US">
              <a:highlight>
                <a:srgbClr val="FFFF00"/>
              </a:highlight>
              <a:ea typeface="Calibri"/>
              <a:cs typeface="Calibri"/>
            </a:endParaRPr>
          </a:p>
        </p:txBody>
      </p:sp>
    </p:spTree>
    <p:extLst>
      <p:ext uri="{BB962C8B-B14F-4D97-AF65-F5344CB8AC3E}">
        <p14:creationId xmlns:p14="http://schemas.microsoft.com/office/powerpoint/2010/main" val="147203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B4F4-4098-6549-9A06-B84DFC9298C0}"/>
              </a:ext>
            </a:extLst>
          </p:cNvPr>
          <p:cNvSpPr>
            <a:spLocks noGrp="1"/>
          </p:cNvSpPr>
          <p:nvPr>
            <p:ph type="title"/>
          </p:nvPr>
        </p:nvSpPr>
        <p:spPr/>
        <p:txBody>
          <a:bodyPr/>
          <a:lstStyle/>
          <a:p>
            <a:pPr algn="ctr"/>
            <a:r>
              <a:rPr lang="en-US"/>
              <a:t>Motivational Interviewing (MI)</a:t>
            </a:r>
          </a:p>
        </p:txBody>
      </p:sp>
      <p:sp>
        <p:nvSpPr>
          <p:cNvPr id="3" name="Content Placeholder 2">
            <a:extLst>
              <a:ext uri="{FF2B5EF4-FFF2-40B4-BE49-F238E27FC236}">
                <a16:creationId xmlns:a16="http://schemas.microsoft.com/office/drawing/2014/main" id="{41019279-B671-AE46-B660-4C0B1ABFF5CC}"/>
              </a:ext>
            </a:extLst>
          </p:cNvPr>
          <p:cNvSpPr>
            <a:spLocks noGrp="1"/>
          </p:cNvSpPr>
          <p:nvPr>
            <p:ph idx="1"/>
          </p:nvPr>
        </p:nvSpPr>
        <p:spPr>
          <a:xfrm>
            <a:off x="838200" y="1825625"/>
            <a:ext cx="4982029" cy="4351338"/>
          </a:xfrm>
        </p:spPr>
        <p:txBody>
          <a:bodyPr>
            <a:normAutofit lnSpcReduction="10000"/>
          </a:bodyPr>
          <a:lstStyle/>
          <a:p>
            <a:r>
              <a:rPr lang="en-US"/>
              <a:t>MI is a method of talking with clients about change.</a:t>
            </a:r>
          </a:p>
          <a:p>
            <a:pPr marL="0" indent="0">
              <a:buNone/>
            </a:pPr>
            <a:endParaRPr lang="en-US"/>
          </a:p>
          <a:p>
            <a:r>
              <a:rPr lang="en-US" b="1"/>
              <a:t>Target Behavior </a:t>
            </a:r>
            <a:r>
              <a:rPr lang="en-US"/>
              <a:t>= the change the client is facing (“The change the client wants or needs to make”)</a:t>
            </a:r>
          </a:p>
          <a:p>
            <a:endParaRPr lang="en-US"/>
          </a:p>
          <a:p>
            <a:pPr marL="0" indent="0">
              <a:buNone/>
            </a:pPr>
            <a:r>
              <a:rPr lang="en-US">
                <a:solidFill>
                  <a:srgbClr val="C00000"/>
                </a:solidFill>
              </a:rPr>
              <a:t>What are some changes you want your clients to make?</a:t>
            </a:r>
          </a:p>
        </p:txBody>
      </p:sp>
      <p:pic>
        <p:nvPicPr>
          <p:cNvPr id="5" name="Picture 4" descr="Shape&#10;&#10;Description automatically generated">
            <a:extLst>
              <a:ext uri="{FF2B5EF4-FFF2-40B4-BE49-F238E27FC236}">
                <a16:creationId xmlns:a16="http://schemas.microsoft.com/office/drawing/2014/main" id="{7EAD645C-14E2-674C-9AD3-F17535BE8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5371" y="2257463"/>
            <a:ext cx="4586515" cy="3487662"/>
          </a:xfrm>
          <a:prstGeom prst="rect">
            <a:avLst/>
          </a:prstGeom>
        </p:spPr>
      </p:pic>
    </p:spTree>
    <p:extLst>
      <p:ext uri="{BB962C8B-B14F-4D97-AF65-F5344CB8AC3E}">
        <p14:creationId xmlns:p14="http://schemas.microsoft.com/office/powerpoint/2010/main" val="2129986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33D15-1055-BD50-6C1D-4D9BF68DB44C}"/>
              </a:ext>
            </a:extLst>
          </p:cNvPr>
          <p:cNvSpPr>
            <a:spLocks noGrp="1"/>
          </p:cNvSpPr>
          <p:nvPr>
            <p:ph type="title"/>
          </p:nvPr>
        </p:nvSpPr>
        <p:spPr/>
        <p:txBody>
          <a:bodyPr/>
          <a:lstStyle/>
          <a:p>
            <a:r>
              <a:rPr lang="en-US">
                <a:ea typeface="Calibri Light"/>
                <a:cs typeface="Calibri Light"/>
              </a:rPr>
              <a:t>Rollnick Primary Care Video</a:t>
            </a:r>
            <a:endParaRPr lang="en-US"/>
          </a:p>
        </p:txBody>
      </p:sp>
      <p:sp>
        <p:nvSpPr>
          <p:cNvPr id="3" name="Content Placeholder 2">
            <a:extLst>
              <a:ext uri="{FF2B5EF4-FFF2-40B4-BE49-F238E27FC236}">
                <a16:creationId xmlns:a16="http://schemas.microsoft.com/office/drawing/2014/main" id="{2F1F57D0-13EA-BFAB-06A9-C10AB0C360EB}"/>
              </a:ext>
            </a:extLst>
          </p:cNvPr>
          <p:cNvSpPr>
            <a:spLocks noGrp="1"/>
          </p:cNvSpPr>
          <p:nvPr>
            <p:ph idx="1"/>
          </p:nvPr>
        </p:nvSpPr>
        <p:spPr/>
        <p:txBody>
          <a:bodyPr vert="horz" lIns="91440" tIns="45720" rIns="91440" bIns="45720" rtlCol="0" anchor="t">
            <a:normAutofit/>
          </a:bodyPr>
          <a:lstStyle/>
          <a:p>
            <a:pPr marL="0" indent="0">
              <a:buNone/>
            </a:pPr>
            <a:r>
              <a:rPr lang="en-US" u="sng" dirty="0">
                <a:solidFill>
                  <a:srgbClr val="FF0000"/>
                </a:solidFill>
                <a:ea typeface="Calibri"/>
                <a:cs typeface="Calibri"/>
              </a:rPr>
              <a:t>Track in Chat</a:t>
            </a:r>
            <a:r>
              <a:rPr lang="en-US" dirty="0">
                <a:solidFill>
                  <a:srgbClr val="FF0000"/>
                </a:solidFill>
                <a:ea typeface="Calibri"/>
                <a:cs typeface="Calibri"/>
              </a:rPr>
              <a:t>: Open Questions, Closed Questions, Reflections.</a:t>
            </a:r>
          </a:p>
          <a:p>
            <a:pPr marL="0" indent="0">
              <a:buNone/>
            </a:pPr>
            <a:endParaRPr lang="en-US" sz="800" dirty="0">
              <a:ea typeface="Calibri"/>
              <a:cs typeface="Calibri"/>
            </a:endParaRPr>
          </a:p>
          <a:p>
            <a:pPr marL="0" indent="0">
              <a:buNone/>
            </a:pPr>
            <a:r>
              <a:rPr lang="en-US" u="sng" dirty="0">
                <a:ea typeface="Calibri"/>
                <a:cs typeface="Calibri"/>
              </a:rPr>
              <a:t>Discuss</a:t>
            </a:r>
          </a:p>
          <a:p>
            <a:r>
              <a:rPr lang="en-US" dirty="0">
                <a:ea typeface="Calibri"/>
                <a:cs typeface="Calibri"/>
              </a:rPr>
              <a:t>How does Rollnick meet the client in Resistance?</a:t>
            </a:r>
          </a:p>
          <a:p>
            <a:r>
              <a:rPr lang="en-US" dirty="0">
                <a:ea typeface="Calibri"/>
                <a:cs typeface="Calibri"/>
              </a:rPr>
              <a:t>How does he Roll with Resistance?</a:t>
            </a:r>
          </a:p>
          <a:p>
            <a:pPr lvl="1"/>
            <a:r>
              <a:rPr lang="en-US" dirty="0">
                <a:ea typeface="Calibri"/>
                <a:cs typeface="Calibri"/>
              </a:rPr>
              <a:t>Technical tools?</a:t>
            </a:r>
          </a:p>
          <a:p>
            <a:pPr lvl="1"/>
            <a:r>
              <a:rPr lang="en-US" dirty="0">
                <a:ea typeface="Calibri"/>
                <a:cs typeface="Calibri"/>
              </a:rPr>
              <a:t>Spirit/attitude?</a:t>
            </a:r>
          </a:p>
          <a:p>
            <a:r>
              <a:rPr lang="en-US" dirty="0">
                <a:ea typeface="Calibri"/>
                <a:cs typeface="Calibri"/>
              </a:rPr>
              <a:t>How does he get the client to Ambivalence?</a:t>
            </a:r>
          </a:p>
          <a:p>
            <a:r>
              <a:rPr lang="en-US" dirty="0">
                <a:ea typeface="Calibri"/>
                <a:cs typeface="Calibri"/>
              </a:rPr>
              <a:t>Other observations?</a:t>
            </a:r>
          </a:p>
        </p:txBody>
      </p:sp>
    </p:spTree>
    <p:extLst>
      <p:ext uri="{BB962C8B-B14F-4D97-AF65-F5344CB8AC3E}">
        <p14:creationId xmlns:p14="http://schemas.microsoft.com/office/powerpoint/2010/main" val="2636781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3F2B7-6F20-2CB6-0F70-8BC3926B0180}"/>
              </a:ext>
            </a:extLst>
          </p:cNvPr>
          <p:cNvSpPr>
            <a:spLocks noGrp="1"/>
          </p:cNvSpPr>
          <p:nvPr>
            <p:ph type="title"/>
          </p:nvPr>
        </p:nvSpPr>
        <p:spPr/>
        <p:txBody>
          <a:bodyPr/>
          <a:lstStyle/>
          <a:p>
            <a:r>
              <a:rPr lang="en-US">
                <a:ea typeface="Calibri Light"/>
                <a:cs typeface="Calibri Light"/>
              </a:rPr>
              <a:t>From Description of Problem </a:t>
            </a:r>
            <a:br>
              <a:rPr lang="en-US">
                <a:ea typeface="Calibri Light"/>
                <a:cs typeface="Calibri Light"/>
              </a:rPr>
            </a:br>
            <a:r>
              <a:rPr lang="en-US">
                <a:ea typeface="Calibri Light"/>
                <a:cs typeface="Calibri Light"/>
              </a:rPr>
              <a:t>to Discussion of Change</a:t>
            </a:r>
            <a:endParaRPr lang="en-US"/>
          </a:p>
        </p:txBody>
      </p:sp>
      <p:sp>
        <p:nvSpPr>
          <p:cNvPr id="3" name="Content Placeholder 2">
            <a:extLst>
              <a:ext uri="{FF2B5EF4-FFF2-40B4-BE49-F238E27FC236}">
                <a16:creationId xmlns:a16="http://schemas.microsoft.com/office/drawing/2014/main" id="{E4398564-3007-6DC7-F88E-004830F4E9BE}"/>
              </a:ext>
            </a:extLst>
          </p:cNvPr>
          <p:cNvSpPr>
            <a:spLocks noGrp="1"/>
          </p:cNvSpPr>
          <p:nvPr>
            <p:ph idx="1"/>
          </p:nvPr>
        </p:nvSpPr>
        <p:spPr/>
        <p:txBody>
          <a:bodyPr vert="horz" lIns="91440" tIns="45720" rIns="91440" bIns="45720" rtlCol="0" anchor="t">
            <a:normAutofit/>
          </a:bodyPr>
          <a:lstStyle/>
          <a:p>
            <a:r>
              <a:rPr lang="en-US" dirty="0">
                <a:ea typeface="Calibri"/>
                <a:cs typeface="Calibri"/>
              </a:rPr>
              <a:t>Use Reflections of therapy assumptions &amp; DARN Questions to ground conversation in the Frame of therapy and the Change Scale.</a:t>
            </a:r>
          </a:p>
          <a:p>
            <a:endParaRPr lang="en-US" dirty="0">
              <a:ea typeface="Calibri"/>
              <a:cs typeface="Calibri"/>
            </a:endParaRPr>
          </a:p>
          <a:p>
            <a:pPr marL="0" indent="0">
              <a:buNone/>
            </a:pPr>
            <a:r>
              <a:rPr lang="en-US" dirty="0">
                <a:ea typeface="Calibri"/>
                <a:cs typeface="Calibri"/>
              </a:rPr>
              <a:t>"You're not OK going on like this."</a:t>
            </a:r>
          </a:p>
          <a:p>
            <a:pPr marL="0" indent="0">
              <a:buNone/>
            </a:pPr>
            <a:r>
              <a:rPr lang="en-US" dirty="0">
                <a:ea typeface="Calibri"/>
                <a:cs typeface="Calibri"/>
              </a:rPr>
              <a:t>"You want a change."</a:t>
            </a:r>
          </a:p>
          <a:p>
            <a:pPr marL="0" indent="0">
              <a:buNone/>
            </a:pPr>
            <a:r>
              <a:rPr lang="en-US" dirty="0">
                <a:ea typeface="Calibri"/>
                <a:cs typeface="Calibri"/>
              </a:rPr>
              <a:t>”Even though it’s not fair, you know you have to be the one to do it."</a:t>
            </a:r>
          </a:p>
          <a:p>
            <a:pPr marL="0" indent="0">
              <a:buNone/>
            </a:pPr>
            <a:r>
              <a:rPr lang="en-US" dirty="0">
                <a:ea typeface="Calibri"/>
                <a:cs typeface="Calibri"/>
              </a:rPr>
              <a:t>"This isn't going to be easy. You want my help figuring it out."</a:t>
            </a:r>
          </a:p>
          <a:p>
            <a:pPr marL="0" indent="0">
              <a:buNone/>
            </a:pPr>
            <a:endParaRPr lang="en-US" dirty="0">
              <a:ea typeface="Calibri"/>
              <a:cs typeface="Calibri"/>
            </a:endParaRPr>
          </a:p>
        </p:txBody>
      </p:sp>
    </p:spTree>
    <p:extLst>
      <p:ext uri="{BB962C8B-B14F-4D97-AF65-F5344CB8AC3E}">
        <p14:creationId xmlns:p14="http://schemas.microsoft.com/office/powerpoint/2010/main" val="43418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85D2A9-0602-FB4D-910B-71C3A3870546}"/>
              </a:ext>
            </a:extLst>
          </p:cNvPr>
          <p:cNvSpPr>
            <a:spLocks noGrp="1"/>
          </p:cNvSpPr>
          <p:nvPr>
            <p:ph type="title"/>
          </p:nvPr>
        </p:nvSpPr>
        <p:spPr>
          <a:xfrm>
            <a:off x="640080" y="325369"/>
            <a:ext cx="4368602" cy="1956841"/>
          </a:xfrm>
        </p:spPr>
        <p:txBody>
          <a:bodyPr anchor="b">
            <a:normAutofit/>
          </a:bodyPr>
          <a:lstStyle/>
          <a:p>
            <a:r>
              <a:rPr lang="en-US" sz="5400"/>
              <a:t>MI Spirit</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A0099CF-BA14-0C41-ADA0-07EBC33807FD}"/>
              </a:ext>
            </a:extLst>
          </p:cNvPr>
          <p:cNvSpPr>
            <a:spLocks noGrp="1"/>
          </p:cNvSpPr>
          <p:nvPr>
            <p:ph idx="1"/>
          </p:nvPr>
        </p:nvSpPr>
        <p:spPr>
          <a:xfrm>
            <a:off x="640080" y="2872899"/>
            <a:ext cx="4243589" cy="3320668"/>
          </a:xfrm>
        </p:spPr>
        <p:txBody>
          <a:bodyPr>
            <a:normAutofit/>
          </a:bodyPr>
          <a:lstStyle/>
          <a:p>
            <a:pPr marL="0" indent="0">
              <a:buNone/>
            </a:pPr>
            <a:endParaRPr lang="en-US" sz="2200"/>
          </a:p>
          <a:p>
            <a:pPr lvl="1"/>
            <a:r>
              <a:rPr lang="en-US" sz="2200" b="1"/>
              <a:t>Collaboration</a:t>
            </a:r>
            <a:r>
              <a:rPr lang="en-US" sz="2200"/>
              <a:t> between the practitioner and the client</a:t>
            </a:r>
          </a:p>
          <a:p>
            <a:pPr lvl="1"/>
            <a:r>
              <a:rPr lang="en-US" sz="2200" b="1"/>
              <a:t>Evoking</a:t>
            </a:r>
            <a:r>
              <a:rPr lang="en-US" sz="2200"/>
              <a:t> or drawing out the client‘s ideas about change</a:t>
            </a:r>
          </a:p>
          <a:p>
            <a:pPr lvl="1"/>
            <a:r>
              <a:rPr lang="en-US" sz="2200"/>
              <a:t>Emphasizing the </a:t>
            </a:r>
            <a:r>
              <a:rPr lang="en-US" sz="2200" b="1"/>
              <a:t>autonomy</a:t>
            </a:r>
            <a:r>
              <a:rPr lang="en-US" sz="2200"/>
              <a:t> of the client</a:t>
            </a:r>
          </a:p>
          <a:p>
            <a:pPr lvl="1"/>
            <a:r>
              <a:rPr lang="en-US" sz="2200"/>
              <a:t>Practicing </a:t>
            </a:r>
            <a:r>
              <a:rPr lang="en-US" sz="2200" b="1"/>
              <a:t>compassion </a:t>
            </a:r>
            <a:r>
              <a:rPr lang="en-US" sz="2200"/>
              <a:t>and </a:t>
            </a:r>
            <a:r>
              <a:rPr lang="en-US" sz="2200" b="1"/>
              <a:t>acceptance</a:t>
            </a:r>
            <a:r>
              <a:rPr lang="en-US" sz="2200"/>
              <a:t> in the process</a:t>
            </a:r>
          </a:p>
          <a:p>
            <a:pPr marL="457200" lvl="1" indent="0">
              <a:buNone/>
            </a:pPr>
            <a:endParaRPr lang="en-US" sz="2200"/>
          </a:p>
        </p:txBody>
      </p:sp>
      <p:pic>
        <p:nvPicPr>
          <p:cNvPr id="5" name="Picture 4" descr="A picture containing outdoor object&#10;&#10;Description automatically generated">
            <a:extLst>
              <a:ext uri="{FF2B5EF4-FFF2-40B4-BE49-F238E27FC236}">
                <a16:creationId xmlns:a16="http://schemas.microsoft.com/office/drawing/2014/main" id="{A2905602-C7FE-5369-FFB1-4D933922530D}"/>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ustDataLst>
      <p:tags r:id="rId1"/>
    </p:custDataLst>
    <p:extLst>
      <p:ext uri="{BB962C8B-B14F-4D97-AF65-F5344CB8AC3E}">
        <p14:creationId xmlns:p14="http://schemas.microsoft.com/office/powerpoint/2010/main" val="1592751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WordArt 2">
            <a:extLst>
              <a:ext uri="{FF2B5EF4-FFF2-40B4-BE49-F238E27FC236}">
                <a16:creationId xmlns:a16="http://schemas.microsoft.com/office/drawing/2014/main" id="{9671EB80-C623-E949-9E18-0A87063E1775}"/>
              </a:ext>
            </a:extLst>
          </p:cNvPr>
          <p:cNvSpPr>
            <a:spLocks noChangeArrowheads="1" noChangeShapeType="1" noTextEdit="1"/>
          </p:cNvSpPr>
          <p:nvPr/>
        </p:nvSpPr>
        <p:spPr bwMode="auto">
          <a:xfrm rot="5400000">
            <a:off x="-308753" y="2958508"/>
            <a:ext cx="5009290"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Plain">
              <a:avLst>
                <a:gd name="adj" fmla="val 50000"/>
              </a:avLst>
            </a:prstTxWarp>
          </a:bodyPr>
          <a:lstStyle/>
          <a:p>
            <a:pPr algn="ctr" fontAlgn="auto"/>
            <a:r>
              <a:rPr lang="en-US" sz="3600" b="1" kern="10">
                <a:solidFill>
                  <a:srgbClr val="0070C0"/>
                </a:solidFill>
                <a:effectLst>
                  <a:outerShdw sy="50000" kx="-2453608" rotWithShape="0">
                    <a:srgbClr val="808080">
                      <a:alpha val="50000"/>
                    </a:srgbClr>
                  </a:outerShdw>
                </a:effectLst>
                <a:latin typeface="Calibri" panose="020F0502020204030204" pitchFamily="34" charset="0"/>
                <a:cs typeface="Calibri" panose="020F0502020204030204" pitchFamily="34" charset="0"/>
              </a:rPr>
              <a:t>OARS</a:t>
            </a:r>
          </a:p>
        </p:txBody>
      </p:sp>
      <p:sp>
        <p:nvSpPr>
          <p:cNvPr id="33796" name="Rectangle 4">
            <a:extLst>
              <a:ext uri="{FF2B5EF4-FFF2-40B4-BE49-F238E27FC236}">
                <a16:creationId xmlns:a16="http://schemas.microsoft.com/office/drawing/2014/main" id="{5853829D-7224-6743-BCD5-B74451796D72}"/>
              </a:ext>
            </a:extLst>
          </p:cNvPr>
          <p:cNvSpPr>
            <a:spLocks noGrp="1" noChangeArrowheads="1"/>
          </p:cNvSpPr>
          <p:nvPr>
            <p:ph idx="1"/>
          </p:nvPr>
        </p:nvSpPr>
        <p:spPr>
          <a:xfrm>
            <a:off x="3048000" y="1295400"/>
            <a:ext cx="7162800" cy="4800600"/>
          </a:xfrm>
        </p:spPr>
        <p:txBody>
          <a:bodyPr>
            <a:normAutofit lnSpcReduction="10000"/>
          </a:bodyPr>
          <a:lstStyle/>
          <a:p>
            <a:pPr eaLnBrk="1" hangingPunct="1">
              <a:lnSpc>
                <a:spcPct val="80000"/>
              </a:lnSpc>
              <a:buFontTx/>
              <a:buChar char="•"/>
              <a:defRPr/>
            </a:pPr>
            <a:r>
              <a:rPr lang="en-US" sz="4800">
                <a:latin typeface="+mj-lt"/>
              </a:rPr>
              <a:t>Open-ended questions</a:t>
            </a:r>
          </a:p>
          <a:p>
            <a:pPr eaLnBrk="1" hangingPunct="1">
              <a:lnSpc>
                <a:spcPct val="80000"/>
              </a:lnSpc>
              <a:buFontTx/>
              <a:buChar char="•"/>
              <a:defRPr/>
            </a:pPr>
            <a:endParaRPr lang="en-US" sz="4800">
              <a:latin typeface="+mj-lt"/>
            </a:endParaRPr>
          </a:p>
          <a:p>
            <a:pPr eaLnBrk="1" hangingPunct="1">
              <a:lnSpc>
                <a:spcPct val="80000"/>
              </a:lnSpc>
              <a:buFontTx/>
              <a:buChar char="•"/>
              <a:defRPr/>
            </a:pPr>
            <a:r>
              <a:rPr lang="en-US" sz="4800">
                <a:latin typeface="+mj-lt"/>
              </a:rPr>
              <a:t>Affirmations</a:t>
            </a:r>
          </a:p>
          <a:p>
            <a:pPr eaLnBrk="1" hangingPunct="1">
              <a:lnSpc>
                <a:spcPct val="80000"/>
              </a:lnSpc>
              <a:buFontTx/>
              <a:buChar char="•"/>
              <a:defRPr/>
            </a:pPr>
            <a:endParaRPr lang="en-US" sz="4800">
              <a:latin typeface="+mj-lt"/>
            </a:endParaRPr>
          </a:p>
          <a:p>
            <a:pPr eaLnBrk="1" hangingPunct="1">
              <a:lnSpc>
                <a:spcPct val="80000"/>
              </a:lnSpc>
              <a:buFontTx/>
              <a:buChar char="•"/>
              <a:defRPr/>
            </a:pPr>
            <a:r>
              <a:rPr lang="en-US" sz="4800">
                <a:latin typeface="+mj-lt"/>
              </a:rPr>
              <a:t>Reflections</a:t>
            </a:r>
          </a:p>
          <a:p>
            <a:pPr eaLnBrk="1" hangingPunct="1">
              <a:lnSpc>
                <a:spcPct val="80000"/>
              </a:lnSpc>
              <a:buFontTx/>
              <a:buChar char="•"/>
              <a:defRPr/>
            </a:pPr>
            <a:endParaRPr lang="en-US" sz="4800">
              <a:latin typeface="+mj-lt"/>
            </a:endParaRPr>
          </a:p>
          <a:p>
            <a:pPr eaLnBrk="1" hangingPunct="1">
              <a:lnSpc>
                <a:spcPct val="80000"/>
              </a:lnSpc>
              <a:buFontTx/>
              <a:buChar char="•"/>
              <a:defRPr/>
            </a:pPr>
            <a:r>
              <a:rPr lang="en-US" sz="4800">
                <a:latin typeface="+mj-lt"/>
              </a:rPr>
              <a:t>Summaries</a:t>
            </a:r>
            <a:endParaRPr lang="en-US" sz="4400">
              <a:latin typeface="+mj-lt"/>
            </a:endParaRPr>
          </a:p>
        </p:txBody>
      </p:sp>
      <p:pic>
        <p:nvPicPr>
          <p:cNvPr id="3" name="Picture 2">
            <a:extLst>
              <a:ext uri="{FF2B5EF4-FFF2-40B4-BE49-F238E27FC236}">
                <a16:creationId xmlns:a16="http://schemas.microsoft.com/office/drawing/2014/main" id="{0ECEEB74-9DCE-E245-9ECA-B338B10D3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3274" y="1789920"/>
            <a:ext cx="3422998" cy="2652823"/>
          </a:xfrm>
          <a:prstGeom prst="rect">
            <a:avLst/>
          </a:prstGeom>
        </p:spPr>
      </p:pic>
      <p:sp>
        <p:nvSpPr>
          <p:cNvPr id="2" name="TextBox 1">
            <a:extLst>
              <a:ext uri="{FF2B5EF4-FFF2-40B4-BE49-F238E27FC236}">
                <a16:creationId xmlns:a16="http://schemas.microsoft.com/office/drawing/2014/main" id="{4CD10EB3-D2DE-489D-8A83-44135835F26A}"/>
              </a:ext>
            </a:extLst>
          </p:cNvPr>
          <p:cNvSpPr txBox="1"/>
          <p:nvPr/>
        </p:nvSpPr>
        <p:spPr>
          <a:xfrm>
            <a:off x="8002838" y="4442743"/>
            <a:ext cx="3595604" cy="1569660"/>
          </a:xfrm>
          <a:prstGeom prst="rect">
            <a:avLst/>
          </a:prstGeom>
          <a:noFill/>
        </p:spPr>
        <p:txBody>
          <a:bodyPr wrap="square" rtlCol="0">
            <a:spAutoFit/>
          </a:bodyPr>
          <a:lstStyle/>
          <a:p>
            <a:pPr marL="342900" indent="-342900">
              <a:buFont typeface="Wingdings" panose="05000000000000000000" pitchFamily="2" charset="2"/>
              <a:buChar char="§"/>
            </a:pPr>
            <a:r>
              <a:rPr lang="en-US" sz="2400"/>
              <a:t>&gt; 50% Reflections</a:t>
            </a:r>
          </a:p>
          <a:p>
            <a:pPr marL="342900" indent="-342900">
              <a:buFont typeface="Wingdings" panose="05000000000000000000" pitchFamily="2" charset="2"/>
              <a:buChar char="§"/>
            </a:pPr>
            <a:r>
              <a:rPr lang="en-US" sz="2400"/>
              <a:t>30% Open-Questions</a:t>
            </a:r>
          </a:p>
          <a:p>
            <a:pPr marL="342900" indent="-342900">
              <a:buFont typeface="Wingdings" panose="05000000000000000000" pitchFamily="2" charset="2"/>
              <a:buChar char="§"/>
            </a:pPr>
            <a:r>
              <a:rPr lang="en-US" sz="2400"/>
              <a:t>A few affirmations and summaries</a:t>
            </a:r>
          </a:p>
        </p:txBody>
      </p:sp>
    </p:spTree>
    <p:custDataLst>
      <p:tags r:id="rId1"/>
    </p:custDataLst>
    <p:extLst>
      <p:ext uri="{BB962C8B-B14F-4D97-AF65-F5344CB8AC3E}">
        <p14:creationId xmlns:p14="http://schemas.microsoft.com/office/powerpoint/2010/main" val="39504772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500"/>
                                        <p:tgtEl>
                                          <p:spTgt spid="33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796">
                                            <p:txEl>
                                              <p:pRg st="0" end="0"/>
                                            </p:txEl>
                                          </p:spTgt>
                                        </p:tgtEl>
                                        <p:attrNameLst>
                                          <p:attrName>style.visibility</p:attrName>
                                        </p:attrNameLst>
                                      </p:cBhvr>
                                      <p:to>
                                        <p:strVal val="visible"/>
                                      </p:to>
                                    </p:set>
                                    <p:animEffect transition="in" filter="fade">
                                      <p:cBhvr>
                                        <p:cTn id="12" dur="500"/>
                                        <p:tgtEl>
                                          <p:spTgt spid="3379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796">
                                            <p:txEl>
                                              <p:pRg st="2" end="2"/>
                                            </p:txEl>
                                          </p:spTgt>
                                        </p:tgtEl>
                                        <p:attrNameLst>
                                          <p:attrName>style.visibility</p:attrName>
                                        </p:attrNameLst>
                                      </p:cBhvr>
                                      <p:to>
                                        <p:strVal val="visible"/>
                                      </p:to>
                                    </p:set>
                                    <p:animEffect transition="in" filter="fade">
                                      <p:cBhvr>
                                        <p:cTn id="17" dur="500"/>
                                        <p:tgtEl>
                                          <p:spTgt spid="3379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796">
                                            <p:txEl>
                                              <p:pRg st="4" end="4"/>
                                            </p:txEl>
                                          </p:spTgt>
                                        </p:tgtEl>
                                        <p:attrNameLst>
                                          <p:attrName>style.visibility</p:attrName>
                                        </p:attrNameLst>
                                      </p:cBhvr>
                                      <p:to>
                                        <p:strVal val="visible"/>
                                      </p:to>
                                    </p:set>
                                    <p:animEffect transition="in" filter="fade">
                                      <p:cBhvr>
                                        <p:cTn id="22" dur="500"/>
                                        <p:tgtEl>
                                          <p:spTgt spid="33796">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796">
                                            <p:txEl>
                                              <p:pRg st="6" end="6"/>
                                            </p:txEl>
                                          </p:spTgt>
                                        </p:tgtEl>
                                        <p:attrNameLst>
                                          <p:attrName>style.visibility</p:attrName>
                                        </p:attrNameLst>
                                      </p:cBhvr>
                                      <p:to>
                                        <p:strVal val="visible"/>
                                      </p:to>
                                    </p:set>
                                    <p:animEffect transition="in" filter="fade">
                                      <p:cBhvr>
                                        <p:cTn id="27" dur="500"/>
                                        <p:tgtEl>
                                          <p:spTgt spid="3379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962E3-B3C4-87CE-A443-69130BCBA254}"/>
              </a:ext>
            </a:extLst>
          </p:cNvPr>
          <p:cNvSpPr>
            <a:spLocks noGrp="1"/>
          </p:cNvSpPr>
          <p:nvPr>
            <p:ph type="ctrTitle"/>
          </p:nvPr>
        </p:nvSpPr>
        <p:spPr>
          <a:xfrm>
            <a:off x="-239059" y="1310729"/>
            <a:ext cx="9144000" cy="2387600"/>
          </a:xfrm>
        </p:spPr>
        <p:txBody>
          <a:bodyPr/>
          <a:lstStyle/>
          <a:p>
            <a:r>
              <a:rPr lang="en-US">
                <a:cs typeface="Calibri Light"/>
              </a:rPr>
              <a:t>Open Questions</a:t>
            </a:r>
            <a:endParaRPr lang="en-US"/>
          </a:p>
        </p:txBody>
      </p:sp>
      <p:pic>
        <p:nvPicPr>
          <p:cNvPr id="3" name="Picture 2" descr="A picture containing outdoor object&#10;&#10;Description automatically generated">
            <a:extLst>
              <a:ext uri="{FF2B5EF4-FFF2-40B4-BE49-F238E27FC236}">
                <a16:creationId xmlns:a16="http://schemas.microsoft.com/office/drawing/2014/main" id="{DA9A5062-905C-35F7-1E50-F41221709A5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398871" y="219635"/>
            <a:ext cx="4573494" cy="4573494"/>
          </a:xfrm>
          <a:prstGeom prst="rect">
            <a:avLst/>
          </a:prstGeom>
        </p:spPr>
      </p:pic>
    </p:spTree>
    <p:extLst>
      <p:ext uri="{BB962C8B-B14F-4D97-AF65-F5344CB8AC3E}">
        <p14:creationId xmlns:p14="http://schemas.microsoft.com/office/powerpoint/2010/main" val="3061823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F64A9-B7A1-1F51-D02B-E37EA448251D}"/>
              </a:ext>
            </a:extLst>
          </p:cNvPr>
          <p:cNvSpPr>
            <a:spLocks noGrp="1"/>
          </p:cNvSpPr>
          <p:nvPr>
            <p:ph type="title"/>
          </p:nvPr>
        </p:nvSpPr>
        <p:spPr/>
        <p:txBody>
          <a:bodyPr/>
          <a:lstStyle/>
          <a:p>
            <a:r>
              <a:rPr lang="en-US">
                <a:ea typeface="Calibri Light"/>
                <a:cs typeface="Calibri Light"/>
              </a:rPr>
              <a:t>Open Questions </a:t>
            </a:r>
            <a:r>
              <a:rPr lang="en-US" sz="4000">
                <a:ea typeface="Calibri Light"/>
                <a:cs typeface="Calibri Light"/>
              </a:rPr>
              <a:t>(vs. Closed)</a:t>
            </a:r>
            <a:endParaRPr lang="en-US" sz="4000"/>
          </a:p>
        </p:txBody>
      </p:sp>
      <p:sp>
        <p:nvSpPr>
          <p:cNvPr id="4" name="Text Placeholder 3">
            <a:extLst>
              <a:ext uri="{FF2B5EF4-FFF2-40B4-BE49-F238E27FC236}">
                <a16:creationId xmlns:a16="http://schemas.microsoft.com/office/drawing/2014/main" id="{CF175B23-EAB0-B6CB-6399-09DF45F17EA6}"/>
              </a:ext>
            </a:extLst>
          </p:cNvPr>
          <p:cNvSpPr>
            <a:spLocks noGrp="1"/>
          </p:cNvSpPr>
          <p:nvPr>
            <p:ph type="body" idx="1"/>
          </p:nvPr>
        </p:nvSpPr>
        <p:spPr>
          <a:xfrm>
            <a:off x="936906" y="1150752"/>
            <a:ext cx="5157787" cy="823912"/>
          </a:xfrm>
        </p:spPr>
        <p:txBody>
          <a:bodyPr/>
          <a:lstStyle/>
          <a:p>
            <a:r>
              <a:rPr lang="en-US">
                <a:ea typeface="Calibri"/>
                <a:cs typeface="Calibri"/>
              </a:rPr>
              <a:t>Criteria for Open Questions</a:t>
            </a:r>
            <a:endParaRPr lang="en-US"/>
          </a:p>
        </p:txBody>
      </p:sp>
      <p:sp>
        <p:nvSpPr>
          <p:cNvPr id="3" name="Content Placeholder 2">
            <a:extLst>
              <a:ext uri="{FF2B5EF4-FFF2-40B4-BE49-F238E27FC236}">
                <a16:creationId xmlns:a16="http://schemas.microsoft.com/office/drawing/2014/main" id="{F1DB0ADE-B8FF-CA4B-580A-5225365DB7FB}"/>
              </a:ext>
            </a:extLst>
          </p:cNvPr>
          <p:cNvSpPr>
            <a:spLocks noGrp="1"/>
          </p:cNvSpPr>
          <p:nvPr>
            <p:ph sz="half" idx="2"/>
          </p:nvPr>
        </p:nvSpPr>
        <p:spPr>
          <a:xfrm>
            <a:off x="839788" y="2183840"/>
            <a:ext cx="4903787" cy="4043176"/>
          </a:xfrm>
        </p:spPr>
        <p:txBody>
          <a:bodyPr vert="horz" lIns="91440" tIns="45720" rIns="91440" bIns="45720" rtlCol="0" anchor="t">
            <a:normAutofit fontScale="92500" lnSpcReduction="10000"/>
          </a:bodyPr>
          <a:lstStyle/>
          <a:p>
            <a:pPr marL="514350" indent="-514350">
              <a:buAutoNum type="arabicPeriod"/>
            </a:pPr>
            <a:r>
              <a:rPr lang="en-US">
                <a:ea typeface="Calibri"/>
                <a:cs typeface="Calibri"/>
              </a:rPr>
              <a:t>Open the door for the client to give their perspective on a topic</a:t>
            </a:r>
          </a:p>
          <a:p>
            <a:pPr marL="514350" indent="-514350">
              <a:buAutoNum type="arabicPeriod"/>
            </a:pPr>
            <a:r>
              <a:rPr lang="en-US">
                <a:ea typeface="Calibri"/>
                <a:cs typeface="Calibri"/>
              </a:rPr>
              <a:t>Do not define the terms of the conversation</a:t>
            </a:r>
            <a:endParaRPr lang="en-US" sz="3200">
              <a:ea typeface="Calibri"/>
              <a:cs typeface="Calibri"/>
            </a:endParaRPr>
          </a:p>
          <a:p>
            <a:pPr marL="514350" indent="-514350">
              <a:buAutoNum type="arabicPeriod"/>
            </a:pPr>
            <a:r>
              <a:rPr lang="en-US">
                <a:ea typeface="Calibri"/>
                <a:cs typeface="Calibri"/>
              </a:rPr>
              <a:t>Do not define response options</a:t>
            </a:r>
          </a:p>
          <a:p>
            <a:pPr marL="514350" indent="-514350">
              <a:buAutoNum type="arabicPeriod"/>
            </a:pPr>
            <a:r>
              <a:rPr lang="en-US">
                <a:ea typeface="Calibri"/>
                <a:cs typeface="Calibri"/>
              </a:rPr>
              <a:t>Do not suggest a preferred answer</a:t>
            </a:r>
          </a:p>
        </p:txBody>
      </p:sp>
      <p:sp>
        <p:nvSpPr>
          <p:cNvPr id="5" name="Text Placeholder 4">
            <a:extLst>
              <a:ext uri="{FF2B5EF4-FFF2-40B4-BE49-F238E27FC236}">
                <a16:creationId xmlns:a16="http://schemas.microsoft.com/office/drawing/2014/main" id="{C534770D-8A7B-3226-2442-BB581C122690}"/>
              </a:ext>
            </a:extLst>
          </p:cNvPr>
          <p:cNvSpPr>
            <a:spLocks noGrp="1"/>
          </p:cNvSpPr>
          <p:nvPr>
            <p:ph type="body" sz="quarter" idx="3"/>
          </p:nvPr>
        </p:nvSpPr>
        <p:spPr>
          <a:xfrm>
            <a:off x="6172200" y="1135810"/>
            <a:ext cx="5183188" cy="823912"/>
          </a:xfrm>
        </p:spPr>
        <p:txBody>
          <a:bodyPr/>
          <a:lstStyle/>
          <a:p>
            <a:r>
              <a:rPr lang="en-US">
                <a:ea typeface="Calibri"/>
                <a:cs typeface="Calibri"/>
              </a:rPr>
              <a:t>Do these questions meet criteria 1-4?</a:t>
            </a:r>
            <a:endParaRPr lang="en-US"/>
          </a:p>
        </p:txBody>
      </p:sp>
      <p:sp>
        <p:nvSpPr>
          <p:cNvPr id="6" name="Content Placeholder 5">
            <a:extLst>
              <a:ext uri="{FF2B5EF4-FFF2-40B4-BE49-F238E27FC236}">
                <a16:creationId xmlns:a16="http://schemas.microsoft.com/office/drawing/2014/main" id="{6D80DC5A-6A97-95C6-3184-5F3631F296B0}"/>
              </a:ext>
            </a:extLst>
          </p:cNvPr>
          <p:cNvSpPr>
            <a:spLocks noGrp="1"/>
          </p:cNvSpPr>
          <p:nvPr>
            <p:ph sz="quarter" idx="4"/>
          </p:nvPr>
        </p:nvSpPr>
        <p:spPr>
          <a:xfrm>
            <a:off x="6172200" y="1974664"/>
            <a:ext cx="5183188" cy="4394293"/>
          </a:xfrm>
        </p:spPr>
        <p:txBody>
          <a:bodyPr vert="horz" lIns="91440" tIns="45720" rIns="91440" bIns="45720" rtlCol="0" anchor="t">
            <a:normAutofit fontScale="92500" lnSpcReduction="10000"/>
          </a:bodyPr>
          <a:lstStyle/>
          <a:p>
            <a:pPr marL="457200" indent="-457200"/>
            <a:r>
              <a:rPr lang="en-US">
                <a:ea typeface="Calibri"/>
                <a:cs typeface="Calibri"/>
              </a:rPr>
              <a:t>What is your psychiatric diagnosis?</a:t>
            </a:r>
            <a:endParaRPr lang="en-US" u="sng">
              <a:ea typeface="Calibri"/>
              <a:cs typeface="Calibri"/>
            </a:endParaRPr>
          </a:p>
          <a:p>
            <a:pPr marL="514350" indent="-514350"/>
            <a:r>
              <a:rPr lang="en-US">
                <a:ea typeface="Calibri"/>
                <a:cs typeface="Calibri"/>
              </a:rPr>
              <a:t>Is this good or bad? </a:t>
            </a:r>
          </a:p>
          <a:p>
            <a:pPr marL="514350" indent="-514350"/>
            <a:r>
              <a:rPr lang="en-US">
                <a:ea typeface="Calibri"/>
                <a:cs typeface="Calibri"/>
              </a:rPr>
              <a:t>Isn't that great?</a:t>
            </a:r>
            <a:endParaRPr lang="en-US"/>
          </a:p>
          <a:p>
            <a:pPr marL="514350" indent="-514350"/>
            <a:r>
              <a:rPr lang="en-US">
                <a:ea typeface="Calibri"/>
                <a:cs typeface="Calibri"/>
              </a:rPr>
              <a:t>Don't you think it's time for a change?</a:t>
            </a:r>
            <a:endParaRPr lang="en-US"/>
          </a:p>
          <a:p>
            <a:pPr marL="514350" indent="-514350"/>
            <a:r>
              <a:rPr lang="en-US">
                <a:ea typeface="Calibri"/>
                <a:cs typeface="Calibri"/>
              </a:rPr>
              <a:t>How many times have you been to the hospital?</a:t>
            </a:r>
          </a:p>
          <a:p>
            <a:pPr marL="514350" indent="-514350"/>
            <a:r>
              <a:rPr lang="en-US">
                <a:ea typeface="Calibri"/>
                <a:cs typeface="Calibri"/>
              </a:rPr>
              <a:t>Are you taking your meds as prescribed?</a:t>
            </a:r>
          </a:p>
          <a:p>
            <a:pPr marL="514350" indent="-514350"/>
            <a:r>
              <a:rPr lang="en-US">
                <a:ea typeface="Calibri"/>
                <a:cs typeface="Calibri"/>
              </a:rPr>
              <a:t>How can we keep you safe?</a:t>
            </a:r>
          </a:p>
          <a:p>
            <a:pPr marL="971550" lvl="1" indent="-514350">
              <a:buAutoNum type="arabicPeriod"/>
            </a:pPr>
            <a:endParaRPr lang="en-US">
              <a:ea typeface="Calibri"/>
              <a:cs typeface="Calibri"/>
            </a:endParaRPr>
          </a:p>
        </p:txBody>
      </p:sp>
    </p:spTree>
    <p:extLst>
      <p:ext uri="{BB962C8B-B14F-4D97-AF65-F5344CB8AC3E}">
        <p14:creationId xmlns:p14="http://schemas.microsoft.com/office/powerpoint/2010/main" val="3475887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46E12-1E24-1D01-61CC-930D845BF3C6}"/>
              </a:ext>
            </a:extLst>
          </p:cNvPr>
          <p:cNvSpPr>
            <a:spLocks noGrp="1"/>
          </p:cNvSpPr>
          <p:nvPr>
            <p:ph type="title"/>
          </p:nvPr>
        </p:nvSpPr>
        <p:spPr/>
        <p:txBody>
          <a:bodyPr/>
          <a:lstStyle/>
          <a:p>
            <a:r>
              <a:rPr lang="en-US">
                <a:ea typeface="Calibri Light"/>
                <a:cs typeface="Calibri Light"/>
              </a:rPr>
              <a:t>Using Open Questions in Engaging &amp; Focusing</a:t>
            </a:r>
            <a:endParaRPr lang="en-US"/>
          </a:p>
        </p:txBody>
      </p:sp>
      <p:sp>
        <p:nvSpPr>
          <p:cNvPr id="3" name="Content Placeholder 2">
            <a:extLst>
              <a:ext uri="{FF2B5EF4-FFF2-40B4-BE49-F238E27FC236}">
                <a16:creationId xmlns:a16="http://schemas.microsoft.com/office/drawing/2014/main" id="{99DC2DAC-95CF-DD94-05ED-559A51F90A36}"/>
              </a:ext>
            </a:extLst>
          </p:cNvPr>
          <p:cNvSpPr>
            <a:spLocks noGrp="1"/>
          </p:cNvSpPr>
          <p:nvPr>
            <p:ph idx="1"/>
          </p:nvPr>
        </p:nvSpPr>
        <p:spPr/>
        <p:txBody>
          <a:bodyPr vert="horz" lIns="91440" tIns="45720" rIns="91440" bIns="45720" rtlCol="0" anchor="t">
            <a:normAutofit/>
          </a:bodyPr>
          <a:lstStyle/>
          <a:p>
            <a:r>
              <a:rPr lang="en-US">
                <a:ea typeface="Calibri"/>
                <a:cs typeface="Calibri"/>
              </a:rPr>
              <a:t>   Understand the Problem</a:t>
            </a:r>
          </a:p>
          <a:p>
            <a:pPr lvl="1"/>
            <a:r>
              <a:rPr lang="en-US">
                <a:ea typeface="Calibri"/>
                <a:cs typeface="Calibri"/>
              </a:rPr>
              <a:t>"What brings you in?" "Why today?"</a:t>
            </a:r>
          </a:p>
          <a:p>
            <a:pPr lvl="1"/>
            <a:r>
              <a:rPr lang="en-US">
                <a:ea typeface="Calibri"/>
                <a:cs typeface="Calibri"/>
              </a:rPr>
              <a:t>"How do you understand what's happening/causing this?"</a:t>
            </a:r>
          </a:p>
          <a:p>
            <a:pPr lvl="1"/>
            <a:r>
              <a:rPr lang="en-US">
                <a:ea typeface="Calibri"/>
                <a:cs typeface="Calibri"/>
              </a:rPr>
              <a:t>"That's one part of it. What other difficulties are there?"</a:t>
            </a:r>
          </a:p>
          <a:p>
            <a:pPr indent="-514350"/>
            <a:r>
              <a:rPr lang="en-US">
                <a:ea typeface="Calibri"/>
                <a:cs typeface="Calibri"/>
              </a:rPr>
              <a:t>Understand the Sustain/Resistance (internal blockage)</a:t>
            </a:r>
          </a:p>
          <a:p>
            <a:pPr lvl="1"/>
            <a:r>
              <a:rPr lang="en-US">
                <a:ea typeface="Calibri"/>
                <a:cs typeface="Calibri"/>
              </a:rPr>
              <a:t>"What are you trying that's not working?"</a:t>
            </a:r>
          </a:p>
          <a:p>
            <a:pPr marL="514350" indent="-514350"/>
            <a:r>
              <a:rPr lang="en-US">
                <a:ea typeface="Calibri"/>
                <a:cs typeface="Calibri"/>
              </a:rPr>
              <a:t>Understand the client's hopes for therapy</a:t>
            </a:r>
          </a:p>
          <a:p>
            <a:pPr lvl="1"/>
            <a:r>
              <a:rPr lang="en-US">
                <a:ea typeface="Calibri"/>
                <a:cs typeface="Calibri"/>
              </a:rPr>
              <a:t>"How are you hoping I can help?"</a:t>
            </a:r>
          </a:p>
          <a:p>
            <a:pPr lvl="1"/>
            <a:r>
              <a:rPr lang="en-US">
                <a:ea typeface="Calibri"/>
                <a:cs typeface="Calibri"/>
              </a:rPr>
              <a:t>"What are your best hopes for what could come from our work together?"</a:t>
            </a:r>
          </a:p>
          <a:p>
            <a:pPr lvl="1"/>
            <a:endParaRPr lang="en-US">
              <a:ea typeface="Calibri"/>
              <a:cs typeface="Calibri"/>
            </a:endParaRPr>
          </a:p>
        </p:txBody>
      </p:sp>
    </p:spTree>
    <p:extLst>
      <p:ext uri="{BB962C8B-B14F-4D97-AF65-F5344CB8AC3E}">
        <p14:creationId xmlns:p14="http://schemas.microsoft.com/office/powerpoint/2010/main" val="1434945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A4C82-0768-1F53-2A79-447F23D150B4}"/>
              </a:ext>
            </a:extLst>
          </p:cNvPr>
          <p:cNvSpPr>
            <a:spLocks noGrp="1"/>
          </p:cNvSpPr>
          <p:nvPr>
            <p:ph type="title"/>
          </p:nvPr>
        </p:nvSpPr>
        <p:spPr/>
        <p:txBody>
          <a:bodyPr/>
          <a:lstStyle/>
          <a:p>
            <a:r>
              <a:rPr lang="en-US">
                <a:cs typeface="Calibri Light"/>
              </a:rPr>
              <a:t>Using Open Questions in Focusing to Narrow in on Target Behavior</a:t>
            </a:r>
            <a:endParaRPr lang="en-US"/>
          </a:p>
        </p:txBody>
      </p:sp>
      <p:sp>
        <p:nvSpPr>
          <p:cNvPr id="3" name="Content Placeholder 2">
            <a:extLst>
              <a:ext uri="{FF2B5EF4-FFF2-40B4-BE49-F238E27FC236}">
                <a16:creationId xmlns:a16="http://schemas.microsoft.com/office/drawing/2014/main" id="{FA99365C-E64B-9CC2-754E-B2AD4B11804F}"/>
              </a:ext>
            </a:extLst>
          </p:cNvPr>
          <p:cNvSpPr>
            <a:spLocks noGrp="1"/>
          </p:cNvSpPr>
          <p:nvPr>
            <p:ph idx="1"/>
          </p:nvPr>
        </p:nvSpPr>
        <p:spPr>
          <a:xfrm>
            <a:off x="838200" y="2348566"/>
            <a:ext cx="10515600" cy="3828397"/>
          </a:xfrm>
        </p:spPr>
        <p:txBody>
          <a:bodyPr vert="horz" lIns="91440" tIns="45720" rIns="91440" bIns="45720" rtlCol="0" anchor="t">
            <a:normAutofit/>
          </a:bodyPr>
          <a:lstStyle/>
          <a:p>
            <a:pPr marL="0" indent="0">
              <a:buNone/>
            </a:pPr>
            <a:r>
              <a:rPr lang="en-US" sz="3000">
                <a:cs typeface="Calibri"/>
              </a:rPr>
              <a:t>“For some people, anxiety is mostly about how they are thinking or talking to themselves. For others, the biggest part is how they feel in their body (rapid heart rate, etc.). For some it’s a combo of these. For other people, this way of looking at it isn’t useful. I wonder what anxiety looks like for you.”</a:t>
            </a:r>
          </a:p>
          <a:p>
            <a:pPr marL="0" indent="0">
              <a:buNone/>
            </a:pPr>
            <a:endParaRPr lang="en-US" i="1">
              <a:cs typeface="Calibri"/>
            </a:endParaRPr>
          </a:p>
        </p:txBody>
      </p:sp>
    </p:spTree>
    <p:extLst>
      <p:ext uri="{BB962C8B-B14F-4D97-AF65-F5344CB8AC3E}">
        <p14:creationId xmlns:p14="http://schemas.microsoft.com/office/powerpoint/2010/main" val="3788596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0EEDB-D505-1E5B-6726-AEA089B92FF7}"/>
              </a:ext>
            </a:extLst>
          </p:cNvPr>
          <p:cNvSpPr>
            <a:spLocks noGrp="1"/>
          </p:cNvSpPr>
          <p:nvPr>
            <p:ph type="title"/>
          </p:nvPr>
        </p:nvSpPr>
        <p:spPr/>
        <p:txBody>
          <a:bodyPr>
            <a:normAutofit/>
          </a:bodyPr>
          <a:lstStyle/>
          <a:p>
            <a:r>
              <a:rPr lang="en-US" dirty="0">
                <a:ea typeface="Calibri Light"/>
                <a:cs typeface="Calibri Light"/>
              </a:rPr>
              <a:t>Using Open Questions to Evoke Sustain Talk &amp; Change Talk: </a:t>
            </a:r>
            <a:r>
              <a:rPr lang="en-US" b="1" dirty="0">
                <a:ea typeface="Calibri Light"/>
                <a:cs typeface="Calibri Light"/>
              </a:rPr>
              <a:t>DARN Questions</a:t>
            </a:r>
            <a:endParaRPr lang="en-US" b="1" dirty="0"/>
          </a:p>
        </p:txBody>
      </p:sp>
      <p:sp>
        <p:nvSpPr>
          <p:cNvPr id="3" name="Content Placeholder 2">
            <a:extLst>
              <a:ext uri="{FF2B5EF4-FFF2-40B4-BE49-F238E27FC236}">
                <a16:creationId xmlns:a16="http://schemas.microsoft.com/office/drawing/2014/main" id="{D20283D6-A132-6839-DB18-4B9667FCCC47}"/>
              </a:ext>
            </a:extLst>
          </p:cNvPr>
          <p:cNvSpPr>
            <a:spLocks noGrp="1"/>
          </p:cNvSpPr>
          <p:nvPr>
            <p:ph idx="1"/>
          </p:nvPr>
        </p:nvSpPr>
        <p:spPr/>
        <p:txBody>
          <a:bodyPr vert="horz" lIns="91440" tIns="45720" rIns="91440" bIns="45720" rtlCol="0" anchor="t">
            <a:normAutofit/>
          </a:bodyPr>
          <a:lstStyle/>
          <a:p>
            <a:pPr marL="0" indent="0">
              <a:buNone/>
            </a:pPr>
            <a:r>
              <a:rPr lang="en-US">
                <a:cs typeface="Calibri"/>
              </a:rPr>
              <a:t>Client Sustain Talk &amp; Change Talk tends to come in 4 categories:</a:t>
            </a:r>
            <a:endParaRPr lang="en-US" b="1">
              <a:cs typeface="Calibri"/>
            </a:endParaRPr>
          </a:p>
          <a:p>
            <a:pPr marL="0" indent="0">
              <a:buNone/>
            </a:pPr>
            <a:endParaRPr lang="en-US">
              <a:cs typeface="Calibri"/>
            </a:endParaRPr>
          </a:p>
          <a:p>
            <a:pPr marL="0" indent="0">
              <a:buNone/>
            </a:pPr>
            <a:r>
              <a:rPr lang="en-US" sz="4000" b="1">
                <a:cs typeface="Calibri"/>
              </a:rPr>
              <a:t>                D     </a:t>
            </a:r>
            <a:r>
              <a:rPr lang="en-US" sz="4000">
                <a:cs typeface="Calibri"/>
              </a:rPr>
              <a:t>Desire (feeling)</a:t>
            </a:r>
          </a:p>
          <a:p>
            <a:pPr marL="0" indent="0">
              <a:buNone/>
            </a:pPr>
            <a:r>
              <a:rPr lang="en-US" sz="4000" b="1">
                <a:cs typeface="Calibri"/>
              </a:rPr>
              <a:t>                A     </a:t>
            </a:r>
            <a:r>
              <a:rPr lang="en-US" sz="4000">
                <a:cs typeface="Calibri"/>
              </a:rPr>
              <a:t>Ability (confidence)</a:t>
            </a:r>
          </a:p>
          <a:p>
            <a:pPr marL="0" indent="0">
              <a:buNone/>
            </a:pPr>
            <a:r>
              <a:rPr lang="en-US" sz="4000" b="1">
                <a:cs typeface="Calibri"/>
              </a:rPr>
              <a:t>                R     </a:t>
            </a:r>
            <a:r>
              <a:rPr lang="en-US" sz="4000">
                <a:cs typeface="Calibri"/>
              </a:rPr>
              <a:t>Reasons </a:t>
            </a:r>
          </a:p>
          <a:p>
            <a:pPr marL="0" indent="0">
              <a:buNone/>
            </a:pPr>
            <a:r>
              <a:rPr lang="en-US" sz="4000" b="1">
                <a:cs typeface="Calibri"/>
              </a:rPr>
              <a:t>                N     </a:t>
            </a:r>
            <a:r>
              <a:rPr lang="en-US" sz="4000">
                <a:cs typeface="Calibri"/>
              </a:rPr>
              <a:t>Need (importance)</a:t>
            </a:r>
          </a:p>
        </p:txBody>
      </p:sp>
    </p:spTree>
    <p:extLst>
      <p:ext uri="{BB962C8B-B14F-4D97-AF65-F5344CB8AC3E}">
        <p14:creationId xmlns:p14="http://schemas.microsoft.com/office/powerpoint/2010/main" val="29812014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786C2A-BBC3-6F42-A0F0-AE18236978D1}"/>
              </a:ext>
            </a:extLst>
          </p:cNvPr>
          <p:cNvSpPr>
            <a:spLocks noGrp="1"/>
          </p:cNvSpPr>
          <p:nvPr>
            <p:ph type="title"/>
          </p:nvPr>
        </p:nvSpPr>
        <p:spPr>
          <a:xfrm>
            <a:off x="838200" y="365125"/>
            <a:ext cx="10994136" cy="1325563"/>
          </a:xfrm>
        </p:spPr>
        <p:txBody>
          <a:bodyPr/>
          <a:lstStyle/>
          <a:p>
            <a:r>
              <a:rPr lang="en-US"/>
              <a:t>Sustain talk-DARN 	vs.		 Change talk-DARN</a:t>
            </a:r>
          </a:p>
        </p:txBody>
      </p:sp>
      <p:sp>
        <p:nvSpPr>
          <p:cNvPr id="5" name="Content Placeholder 4">
            <a:extLst>
              <a:ext uri="{FF2B5EF4-FFF2-40B4-BE49-F238E27FC236}">
                <a16:creationId xmlns:a16="http://schemas.microsoft.com/office/drawing/2014/main" id="{98E09338-9AF6-E048-9122-AF86CEE0AD98}"/>
              </a:ext>
            </a:extLst>
          </p:cNvPr>
          <p:cNvSpPr>
            <a:spLocks noGrp="1"/>
          </p:cNvSpPr>
          <p:nvPr>
            <p:ph sz="half" idx="1"/>
          </p:nvPr>
        </p:nvSpPr>
        <p:spPr>
          <a:xfrm>
            <a:off x="838200" y="1528445"/>
            <a:ext cx="5181600" cy="4351338"/>
          </a:xfrm>
        </p:spPr>
        <p:txBody>
          <a:bodyPr>
            <a:normAutofit fontScale="92500" lnSpcReduction="10000"/>
          </a:bodyPr>
          <a:lstStyle/>
          <a:p>
            <a:pPr marL="0" indent="0">
              <a:buNone/>
            </a:pPr>
            <a:r>
              <a:rPr lang="en-US" b="1"/>
              <a:t>Desire:</a:t>
            </a:r>
          </a:p>
          <a:p>
            <a:pPr marL="0" indent="0">
              <a:buNone/>
            </a:pPr>
            <a:r>
              <a:rPr lang="en-US"/>
              <a:t>”I love smoking.”</a:t>
            </a:r>
          </a:p>
          <a:p>
            <a:pPr marL="0" indent="0">
              <a:buNone/>
            </a:pPr>
            <a:r>
              <a:rPr lang="en-US" b="1"/>
              <a:t>Ability:</a:t>
            </a:r>
          </a:p>
          <a:p>
            <a:pPr marL="0" indent="0">
              <a:buNone/>
            </a:pPr>
            <a:r>
              <a:rPr lang="en-US"/>
              <a:t>”I’ve tried and I don’t think I can quit smoking.”</a:t>
            </a:r>
          </a:p>
          <a:p>
            <a:pPr marL="0" indent="0">
              <a:buNone/>
            </a:pPr>
            <a:r>
              <a:rPr lang="en-US" b="1"/>
              <a:t>Reasons:</a:t>
            </a:r>
          </a:p>
          <a:p>
            <a:pPr marL="0" indent="0">
              <a:buNone/>
            </a:pPr>
            <a:r>
              <a:rPr lang="en-US"/>
              <a:t>”Smoking helps me to focus.”</a:t>
            </a:r>
          </a:p>
          <a:p>
            <a:pPr marL="0" indent="0">
              <a:buNone/>
            </a:pPr>
            <a:r>
              <a:rPr lang="en-US" b="1"/>
              <a:t>Need:</a:t>
            </a:r>
          </a:p>
          <a:p>
            <a:pPr marL="0" indent="0">
              <a:buNone/>
            </a:pPr>
            <a:r>
              <a:rPr lang="en-US"/>
              <a:t>“I have to smoke. I can’t get through the day without it.”</a:t>
            </a:r>
          </a:p>
          <a:p>
            <a:pPr marL="0" indent="0">
              <a:buNone/>
            </a:pPr>
            <a:endParaRPr lang="en-US" b="1"/>
          </a:p>
          <a:p>
            <a:pPr marL="0" indent="0">
              <a:buNone/>
            </a:pPr>
            <a:endParaRPr lang="en-US"/>
          </a:p>
        </p:txBody>
      </p:sp>
      <p:sp>
        <p:nvSpPr>
          <p:cNvPr id="6" name="Content Placeholder 5">
            <a:extLst>
              <a:ext uri="{FF2B5EF4-FFF2-40B4-BE49-F238E27FC236}">
                <a16:creationId xmlns:a16="http://schemas.microsoft.com/office/drawing/2014/main" id="{56FB8735-B4FF-3144-8089-7BA34077B62E}"/>
              </a:ext>
            </a:extLst>
          </p:cNvPr>
          <p:cNvSpPr>
            <a:spLocks noGrp="1"/>
          </p:cNvSpPr>
          <p:nvPr>
            <p:ph sz="half" idx="2"/>
          </p:nvPr>
        </p:nvSpPr>
        <p:spPr>
          <a:xfrm>
            <a:off x="6427839" y="1690688"/>
            <a:ext cx="5181600" cy="4351338"/>
          </a:xfrm>
        </p:spPr>
        <p:txBody>
          <a:bodyPr>
            <a:normAutofit fontScale="92500" lnSpcReduction="10000"/>
          </a:bodyPr>
          <a:lstStyle/>
          <a:p>
            <a:pPr marL="0" indent="0">
              <a:buNone/>
            </a:pPr>
            <a:r>
              <a:rPr lang="en-US" b="1"/>
              <a:t>Desire (feeling):</a:t>
            </a:r>
          </a:p>
          <a:p>
            <a:pPr marL="0" indent="0">
              <a:buNone/>
            </a:pPr>
            <a:r>
              <a:rPr lang="en-US"/>
              <a:t>“I’m </a:t>
            </a:r>
            <a:r>
              <a:rPr lang="en-US" b="1"/>
              <a:t>excited</a:t>
            </a:r>
            <a:r>
              <a:rPr lang="en-US"/>
              <a:t> about quitting.”</a:t>
            </a:r>
          </a:p>
          <a:p>
            <a:pPr marL="0" indent="0">
              <a:buNone/>
            </a:pPr>
            <a:r>
              <a:rPr lang="en-US" b="1"/>
              <a:t>Ability (confidence):</a:t>
            </a:r>
          </a:p>
          <a:p>
            <a:pPr marL="0" indent="0">
              <a:buNone/>
            </a:pPr>
            <a:r>
              <a:rPr lang="en-US"/>
              <a:t>“I’ve accomplished some hard things in my life. I can quit.”</a:t>
            </a:r>
          </a:p>
          <a:p>
            <a:pPr marL="0" indent="0">
              <a:buNone/>
            </a:pPr>
            <a:r>
              <a:rPr lang="en-US" b="1"/>
              <a:t>Reasons:</a:t>
            </a:r>
          </a:p>
          <a:p>
            <a:pPr marL="0" indent="0">
              <a:buNone/>
            </a:pPr>
            <a:r>
              <a:rPr lang="en-US"/>
              <a:t>“If I quit, I could play soccer with my kids.”</a:t>
            </a:r>
          </a:p>
          <a:p>
            <a:pPr marL="0" indent="0">
              <a:buNone/>
            </a:pPr>
            <a:r>
              <a:rPr lang="en-US" b="1"/>
              <a:t>Need (Importance):</a:t>
            </a:r>
          </a:p>
          <a:p>
            <a:pPr marL="0" indent="0">
              <a:buNone/>
            </a:pPr>
            <a:r>
              <a:rPr lang="en-US"/>
              <a:t>“This has to stop. I could die.”</a:t>
            </a:r>
          </a:p>
        </p:txBody>
      </p:sp>
    </p:spTree>
    <p:extLst>
      <p:ext uri="{BB962C8B-B14F-4D97-AF65-F5344CB8AC3E}">
        <p14:creationId xmlns:p14="http://schemas.microsoft.com/office/powerpoint/2010/main" val="801404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F05EA-6D52-46F7-870F-54F98DE82310}"/>
              </a:ext>
            </a:extLst>
          </p:cNvPr>
          <p:cNvSpPr>
            <a:spLocks noGrp="1"/>
          </p:cNvSpPr>
          <p:nvPr>
            <p:ph type="title"/>
          </p:nvPr>
        </p:nvSpPr>
        <p:spPr/>
        <p:txBody>
          <a:bodyPr/>
          <a:lstStyle/>
          <a:p>
            <a:r>
              <a:rPr lang="en-US"/>
              <a:t>MI works in two ways</a:t>
            </a:r>
          </a:p>
        </p:txBody>
      </p:sp>
      <p:sp>
        <p:nvSpPr>
          <p:cNvPr id="3" name="Content Placeholder 2">
            <a:extLst>
              <a:ext uri="{FF2B5EF4-FFF2-40B4-BE49-F238E27FC236}">
                <a16:creationId xmlns:a16="http://schemas.microsoft.com/office/drawing/2014/main" id="{D14D5223-2942-4BC8-BA67-76A8DBFD108F}"/>
              </a:ext>
            </a:extLst>
          </p:cNvPr>
          <p:cNvSpPr>
            <a:spLocks noGrp="1"/>
          </p:cNvSpPr>
          <p:nvPr>
            <p:ph idx="1"/>
          </p:nvPr>
        </p:nvSpPr>
        <p:spPr/>
        <p:txBody>
          <a:bodyPr vert="horz" lIns="91440" tIns="45720" rIns="91440" bIns="45720" rtlCol="0" anchor="t">
            <a:normAutofit/>
          </a:bodyPr>
          <a:lstStyle/>
          <a:p>
            <a:pPr marL="514350" indent="-514350">
              <a:buFont typeface="+mj-lt"/>
              <a:buAutoNum type="arabicPeriod"/>
            </a:pPr>
            <a:r>
              <a:rPr lang="en-US">
                <a:highlight>
                  <a:srgbClr val="00FF00"/>
                </a:highlight>
              </a:rPr>
              <a:t>Neutralizes client’s resistance to working with you &amp; talking about change</a:t>
            </a:r>
          </a:p>
          <a:p>
            <a:pPr marL="971550" lvl="1" indent="-514350"/>
            <a:r>
              <a:rPr lang="en-US">
                <a:ea typeface="Calibri"/>
                <a:cs typeface="Calibri"/>
              </a:rPr>
              <a:t>MI Spirit</a:t>
            </a:r>
          </a:p>
          <a:p>
            <a:pPr marL="971550" lvl="1" indent="-514350"/>
            <a:r>
              <a:rPr lang="en-US">
                <a:ea typeface="Calibri"/>
                <a:cs typeface="Calibri"/>
              </a:rPr>
              <a:t>OARS</a:t>
            </a:r>
          </a:p>
          <a:p>
            <a:pPr marL="971550" lvl="1" indent="-514350"/>
            <a:r>
              <a:rPr lang="en-US">
                <a:ea typeface="Calibri"/>
                <a:cs typeface="Calibri"/>
              </a:rPr>
              <a:t>Rolling With Resistance</a:t>
            </a:r>
          </a:p>
          <a:p>
            <a:pPr marL="514350" indent="-514350">
              <a:buFont typeface="+mj-lt"/>
              <a:buAutoNum type="arabicPeriod"/>
            </a:pPr>
            <a:r>
              <a:rPr lang="en-US">
                <a:highlight>
                  <a:srgbClr val="FF00FF"/>
                </a:highlight>
              </a:rPr>
              <a:t>Fosters change in the client</a:t>
            </a:r>
            <a:endParaRPr lang="en-US">
              <a:highlight>
                <a:srgbClr val="FF00FF"/>
              </a:highlight>
              <a:ea typeface="Calibri"/>
              <a:cs typeface="Calibri"/>
            </a:endParaRPr>
          </a:p>
          <a:p>
            <a:pPr marL="971550" lvl="1" indent="-514350"/>
            <a:r>
              <a:rPr lang="en-US">
                <a:ea typeface="Calibri"/>
                <a:cs typeface="Calibri"/>
              </a:rPr>
              <a:t>Evoke Change Talk</a:t>
            </a:r>
          </a:p>
        </p:txBody>
      </p:sp>
      <p:sp>
        <p:nvSpPr>
          <p:cNvPr id="4" name="Rectangle 3">
            <a:extLst>
              <a:ext uri="{FF2B5EF4-FFF2-40B4-BE49-F238E27FC236}">
                <a16:creationId xmlns:a16="http://schemas.microsoft.com/office/drawing/2014/main" id="{9CC83737-8D84-638A-49F7-51D733D6DB90}"/>
              </a:ext>
            </a:extLst>
          </p:cNvPr>
          <p:cNvSpPr/>
          <p:nvPr/>
        </p:nvSpPr>
        <p:spPr>
          <a:xfrm rot="612346">
            <a:off x="6433414" y="2839826"/>
            <a:ext cx="4169456" cy="2991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Resistance</a:t>
            </a:r>
            <a:r>
              <a:rPr lang="en-US" dirty="0"/>
              <a:t> </a:t>
            </a:r>
            <a:r>
              <a:rPr lang="en-US" sz="2600" dirty="0"/>
              <a:t>is</a:t>
            </a:r>
          </a:p>
          <a:p>
            <a:pPr algn="ctr"/>
            <a:r>
              <a:rPr lang="en-US" sz="2600" dirty="0">
                <a:solidFill>
                  <a:srgbClr val="FFFF00"/>
                </a:solidFill>
              </a:rPr>
              <a:t>any factor </a:t>
            </a:r>
            <a:r>
              <a:rPr lang="en-US" sz="2600" b="1" u="sng" dirty="0">
                <a:solidFill>
                  <a:srgbClr val="FFFF00"/>
                </a:solidFill>
              </a:rPr>
              <a:t>within</a:t>
            </a:r>
            <a:r>
              <a:rPr lang="en-US" sz="2600" dirty="0">
                <a:solidFill>
                  <a:srgbClr val="FFFF00"/>
                </a:solidFill>
              </a:rPr>
              <a:t> the client that prevents them from changing</a:t>
            </a:r>
            <a:r>
              <a:rPr lang="en-US" sz="2600" dirty="0"/>
              <a:t>.</a:t>
            </a:r>
          </a:p>
          <a:p>
            <a:pPr algn="ctr"/>
            <a:r>
              <a:rPr lang="en-US" sz="2200" dirty="0"/>
              <a:t>EG: fears, negative expectations, lack of knowledge, desire to maintain status quo…</a:t>
            </a:r>
          </a:p>
        </p:txBody>
      </p:sp>
    </p:spTree>
    <p:extLst>
      <p:ext uri="{BB962C8B-B14F-4D97-AF65-F5344CB8AC3E}">
        <p14:creationId xmlns:p14="http://schemas.microsoft.com/office/powerpoint/2010/main" val="1062251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a:extLst>
              <a:ext uri="{FF2B5EF4-FFF2-40B4-BE49-F238E27FC236}">
                <a16:creationId xmlns:a16="http://schemas.microsoft.com/office/drawing/2014/main" id="{932AFD65-D2F2-C74C-8330-592BD9484215}"/>
              </a:ext>
            </a:extLst>
          </p:cNvPr>
          <p:cNvSpPr>
            <a:spLocks noGrp="1" noChangeArrowheads="1"/>
          </p:cNvSpPr>
          <p:nvPr>
            <p:ph type="title"/>
          </p:nvPr>
        </p:nvSpPr>
        <p:spPr>
          <a:xfrm>
            <a:off x="1981200" y="304800"/>
            <a:ext cx="8229600" cy="1079500"/>
          </a:xfrm>
        </p:spPr>
        <p:txBody>
          <a:bodyPr/>
          <a:lstStyle/>
          <a:p>
            <a:pPr eaLnBrk="1" hangingPunct="1"/>
            <a:r>
              <a:rPr lang="en-US" altLang="en-US">
                <a:ea typeface="ＭＳ Ｐゴシック" panose="020B0600070205080204" pitchFamily="34" charset="-128"/>
              </a:rPr>
              <a:t>Sample DARN Questions</a:t>
            </a:r>
          </a:p>
        </p:txBody>
      </p:sp>
      <p:sp>
        <p:nvSpPr>
          <p:cNvPr id="205826" name="Rectangle 3">
            <a:extLst>
              <a:ext uri="{FF2B5EF4-FFF2-40B4-BE49-F238E27FC236}">
                <a16:creationId xmlns:a16="http://schemas.microsoft.com/office/drawing/2014/main" id="{CB48826C-270C-954E-8B59-26EE8B1335F3}"/>
              </a:ext>
            </a:extLst>
          </p:cNvPr>
          <p:cNvSpPr>
            <a:spLocks noGrp="1" noChangeArrowheads="1"/>
          </p:cNvSpPr>
          <p:nvPr>
            <p:ph idx="1"/>
          </p:nvPr>
        </p:nvSpPr>
        <p:spPr>
          <a:xfrm>
            <a:off x="2194859" y="1713006"/>
            <a:ext cx="8210550" cy="4706470"/>
          </a:xfrm>
        </p:spPr>
        <p:txBody>
          <a:bodyPr vert="horz" lIns="91440" tIns="45720" rIns="91440" bIns="45720" rtlCol="0" anchor="t">
            <a:normAutofit/>
          </a:bodyPr>
          <a:lstStyle/>
          <a:p>
            <a:pPr>
              <a:lnSpc>
                <a:spcPct val="80000"/>
              </a:lnSpc>
              <a:spcBef>
                <a:spcPts val="1200"/>
              </a:spcBef>
            </a:pPr>
            <a:r>
              <a:rPr lang="en-US" altLang="en-US" sz="2700" i="1">
                <a:ea typeface="ＭＳ Ｐゴシック" panose="020B0600070205080204" pitchFamily="34" charset="-128"/>
              </a:rPr>
              <a:t>What do you </a:t>
            </a:r>
            <a:r>
              <a:rPr lang="en-US" altLang="en-US" sz="2700" b="1" i="1">
                <a:ea typeface="ＭＳ Ｐゴシック" panose="020B0600070205080204" pitchFamily="34" charset="-128"/>
              </a:rPr>
              <a:t>like</a:t>
            </a:r>
            <a:r>
              <a:rPr lang="en-US" altLang="en-US" sz="2700" i="1">
                <a:ea typeface="ＭＳ Ｐゴシック" panose="020B0600070205080204" pitchFamily="34" charset="-128"/>
              </a:rPr>
              <a:t> about being sober?</a:t>
            </a:r>
          </a:p>
          <a:p>
            <a:pPr marL="0" indent="0">
              <a:lnSpc>
                <a:spcPct val="80000"/>
              </a:lnSpc>
              <a:spcBef>
                <a:spcPts val="1200"/>
              </a:spcBef>
              <a:buNone/>
            </a:pPr>
            <a:r>
              <a:rPr lang="en-US" altLang="ja-JP" sz="2700" i="1">
                <a:ea typeface="ＭＳ Ｐゴシック" panose="020B0600070205080204" pitchFamily="34" charset="-128"/>
              </a:rPr>
              <a:t>	</a:t>
            </a:r>
            <a:r>
              <a:rPr lang="en-US" altLang="ja-JP" sz="2700">
                <a:ea typeface="ＭＳ Ｐゴシック" panose="020B0600070205080204" pitchFamily="34" charset="-128"/>
              </a:rPr>
              <a:t>DESIRE</a:t>
            </a:r>
            <a:endParaRPr lang="en-US" altLang="ja-JP" sz="2700" i="1">
              <a:ea typeface="ＭＳ Ｐゴシック" panose="020B0600070205080204" pitchFamily="34" charset="-128"/>
            </a:endParaRPr>
          </a:p>
          <a:p>
            <a:pPr>
              <a:lnSpc>
                <a:spcPct val="80000"/>
              </a:lnSpc>
              <a:spcBef>
                <a:spcPts val="1200"/>
              </a:spcBef>
            </a:pPr>
            <a:r>
              <a:rPr lang="en-US" sz="2700" i="1">
                <a:ea typeface="ＭＳ Ｐゴシック"/>
                <a:cs typeface="Calibri"/>
              </a:rPr>
              <a:t>How have you been </a:t>
            </a:r>
            <a:r>
              <a:rPr lang="en-US" sz="2700" b="1" i="1">
                <a:ea typeface="ＭＳ Ｐゴシック"/>
                <a:cs typeface="Calibri"/>
              </a:rPr>
              <a:t>able </a:t>
            </a:r>
            <a:r>
              <a:rPr lang="en-US" sz="2700" i="1">
                <a:ea typeface="ＭＳ Ｐゴシック"/>
                <a:cs typeface="Calibri"/>
              </a:rPr>
              <a:t>to make changes in the past</a:t>
            </a:r>
            <a:endParaRPr lang="en-US">
              <a:ea typeface="ＭＳ Ｐゴシック"/>
              <a:cs typeface="Calibri"/>
            </a:endParaRPr>
          </a:p>
          <a:p>
            <a:pPr marL="0" indent="0">
              <a:lnSpc>
                <a:spcPct val="80000"/>
              </a:lnSpc>
              <a:spcBef>
                <a:spcPts val="1200"/>
              </a:spcBef>
              <a:buNone/>
            </a:pPr>
            <a:r>
              <a:rPr lang="en-US" sz="2700" i="1">
                <a:ea typeface="ＭＳ Ｐゴシック"/>
                <a:cs typeface="Calibri"/>
              </a:rPr>
              <a:t>            ABILITY</a:t>
            </a:r>
            <a:endParaRPr lang="en-US">
              <a:cs typeface="Calibri"/>
            </a:endParaRPr>
          </a:p>
          <a:p>
            <a:pPr>
              <a:lnSpc>
                <a:spcPct val="80000"/>
              </a:lnSpc>
              <a:spcBef>
                <a:spcPts val="1200"/>
              </a:spcBef>
            </a:pPr>
            <a:r>
              <a:rPr lang="en-US" altLang="en-US" sz="2700" b="1" i="1">
                <a:ea typeface="ＭＳ Ｐゴシック"/>
              </a:rPr>
              <a:t>Why</a:t>
            </a:r>
            <a:r>
              <a:rPr lang="en-US" altLang="en-US" sz="2700" i="1">
                <a:ea typeface="ＭＳ Ｐゴシック"/>
              </a:rPr>
              <a:t> would you want to take these medications?</a:t>
            </a:r>
            <a:endParaRPr lang="en-US">
              <a:ea typeface="ＭＳ Ｐゴシック"/>
            </a:endParaRPr>
          </a:p>
          <a:p>
            <a:pPr marL="0" indent="0">
              <a:lnSpc>
                <a:spcPct val="80000"/>
              </a:lnSpc>
              <a:spcBef>
                <a:spcPts val="1200"/>
              </a:spcBef>
              <a:buNone/>
            </a:pPr>
            <a:r>
              <a:rPr lang="en-US" altLang="en-US" sz="2700" i="1">
                <a:ea typeface="ＭＳ Ｐゴシック" panose="020B0600070205080204" pitchFamily="34" charset="-128"/>
              </a:rPr>
              <a:t>	REASONS</a:t>
            </a:r>
          </a:p>
          <a:p>
            <a:pPr>
              <a:lnSpc>
                <a:spcPct val="80000"/>
              </a:lnSpc>
              <a:spcBef>
                <a:spcPts val="1200"/>
              </a:spcBef>
            </a:pPr>
            <a:r>
              <a:rPr lang="en-US" altLang="en-US" sz="2700" i="1">
                <a:ea typeface="ＭＳ Ｐゴシック" panose="020B0600070205080204" pitchFamily="34" charset="-128"/>
              </a:rPr>
              <a:t>How </a:t>
            </a:r>
            <a:r>
              <a:rPr lang="en-US" altLang="en-US" sz="2700" b="1" i="1">
                <a:ea typeface="ＭＳ Ｐゴシック" panose="020B0600070205080204" pitchFamily="34" charset="-128"/>
              </a:rPr>
              <a:t>important </a:t>
            </a:r>
            <a:r>
              <a:rPr lang="en-US" altLang="en-US" sz="2700" i="1">
                <a:ea typeface="ＭＳ Ｐゴシック" panose="020B0600070205080204" pitchFamily="34" charset="-128"/>
              </a:rPr>
              <a:t>is it for you to be able to walk?</a:t>
            </a:r>
          </a:p>
          <a:p>
            <a:pPr marL="0" indent="0">
              <a:lnSpc>
                <a:spcPct val="80000"/>
              </a:lnSpc>
              <a:spcBef>
                <a:spcPts val="1200"/>
              </a:spcBef>
              <a:buNone/>
            </a:pPr>
            <a:r>
              <a:rPr lang="en-US" altLang="en-US" sz="2700" i="1">
                <a:ea typeface="ＭＳ Ｐゴシック"/>
              </a:rPr>
              <a:t>	NEED</a:t>
            </a:r>
            <a:endParaRPr lang="en-US" altLang="en-US" sz="2700" i="1">
              <a:ea typeface="ＭＳ Ｐゴシック"/>
              <a:cs typeface="Calibri"/>
            </a:endParaRPr>
          </a:p>
        </p:txBody>
      </p:sp>
    </p:spTree>
    <p:extLst>
      <p:ext uri="{BB962C8B-B14F-4D97-AF65-F5344CB8AC3E}">
        <p14:creationId xmlns:p14="http://schemas.microsoft.com/office/powerpoint/2010/main" val="25149537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D962E3-B3C4-87CE-A443-69130BCBA254}"/>
              </a:ext>
            </a:extLst>
          </p:cNvPr>
          <p:cNvSpPr>
            <a:spLocks noGrp="1"/>
          </p:cNvSpPr>
          <p:nvPr>
            <p:ph type="ctrTitle"/>
          </p:nvPr>
        </p:nvSpPr>
        <p:spPr>
          <a:xfrm>
            <a:off x="838200" y="728662"/>
            <a:ext cx="3785513" cy="3728853"/>
          </a:xfrm>
          <a:noFill/>
        </p:spPr>
        <p:txBody>
          <a:bodyPr>
            <a:normAutofit/>
          </a:bodyPr>
          <a:lstStyle/>
          <a:p>
            <a:pPr algn="l"/>
            <a:r>
              <a:rPr lang="en-US" sz="5200">
                <a:ea typeface="Calibri Light"/>
                <a:cs typeface="Calibri Light"/>
              </a:rPr>
              <a:t>Reflections</a:t>
            </a:r>
          </a:p>
        </p:txBody>
      </p:sp>
      <p:pic>
        <p:nvPicPr>
          <p:cNvPr id="4" name="Picture 4" descr="A picture containing indoor&#10;&#10;Description automatically generated">
            <a:extLst>
              <a:ext uri="{FF2B5EF4-FFF2-40B4-BE49-F238E27FC236}">
                <a16:creationId xmlns:a16="http://schemas.microsoft.com/office/drawing/2014/main" id="{F3024C0A-CCA9-0F9B-1D07-C0AD56846F99}"/>
              </a:ext>
            </a:extLst>
          </p:cNvPr>
          <p:cNvPicPr>
            <a:picLocks noChangeAspect="1"/>
          </p:cNvPicPr>
          <p:nvPr/>
        </p:nvPicPr>
        <p:blipFill rotWithShape="1">
          <a:blip r:embed="rId2"/>
          <a:srcRect l="6146" r="17137"/>
          <a:stretch/>
        </p:blipFill>
        <p:spPr>
          <a:xfrm>
            <a:off x="5009505" y="10"/>
            <a:ext cx="7182495" cy="6857990"/>
          </a:xfrm>
          <a:prstGeom prst="rect">
            <a:avLst/>
          </a:prstGeom>
        </p:spPr>
      </p:pic>
    </p:spTree>
    <p:extLst>
      <p:ext uri="{BB962C8B-B14F-4D97-AF65-F5344CB8AC3E}">
        <p14:creationId xmlns:p14="http://schemas.microsoft.com/office/powerpoint/2010/main" val="643236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a:extLst>
              <a:ext uri="{FF2B5EF4-FFF2-40B4-BE49-F238E27FC236}">
                <a16:creationId xmlns:a16="http://schemas.microsoft.com/office/drawing/2014/main" id="{7E01A15B-D04D-314E-8F7B-9433E5035285}"/>
              </a:ext>
            </a:extLst>
          </p:cNvPr>
          <p:cNvSpPr>
            <a:spLocks noGrp="1" noChangeArrowheads="1"/>
          </p:cNvSpPr>
          <p:nvPr>
            <p:ph type="title"/>
          </p:nvPr>
        </p:nvSpPr>
        <p:spPr>
          <a:xfrm>
            <a:off x="4419600" y="537882"/>
            <a:ext cx="4343400" cy="723900"/>
          </a:xfrm>
        </p:spPr>
        <p:txBody>
          <a:bodyPr>
            <a:normAutofit fontScale="90000"/>
          </a:bodyPr>
          <a:lstStyle/>
          <a:p>
            <a:r>
              <a:rPr lang="en-US" altLang="en-US" sz="5400">
                <a:ea typeface="ＭＳ Ｐゴシック" panose="020B0600070205080204" pitchFamily="34" charset="-128"/>
              </a:rPr>
              <a:t>Reflections</a:t>
            </a:r>
          </a:p>
        </p:txBody>
      </p:sp>
      <p:sp>
        <p:nvSpPr>
          <p:cNvPr id="133122" name="Rectangle 3">
            <a:extLst>
              <a:ext uri="{FF2B5EF4-FFF2-40B4-BE49-F238E27FC236}">
                <a16:creationId xmlns:a16="http://schemas.microsoft.com/office/drawing/2014/main" id="{932CF4D2-6921-D94A-956A-CD9F9139CCAA}"/>
              </a:ext>
            </a:extLst>
          </p:cNvPr>
          <p:cNvSpPr>
            <a:spLocks noGrp="1" noChangeArrowheads="1"/>
          </p:cNvSpPr>
          <p:nvPr>
            <p:ph idx="1"/>
          </p:nvPr>
        </p:nvSpPr>
        <p:spPr>
          <a:xfrm>
            <a:off x="1344477" y="1814513"/>
            <a:ext cx="9556885" cy="4881563"/>
          </a:xfrm>
        </p:spPr>
        <p:txBody>
          <a:bodyPr vert="horz" lIns="91440" tIns="45720" rIns="91440" bIns="45720" rtlCol="0" anchor="t">
            <a:normAutofit/>
          </a:bodyPr>
          <a:lstStyle/>
          <a:p>
            <a:pPr>
              <a:lnSpc>
                <a:spcPct val="90000"/>
              </a:lnSpc>
            </a:pPr>
            <a:r>
              <a:rPr lang="en-US" altLang="en-US" sz="3400">
                <a:latin typeface="+mj-lt"/>
                <a:ea typeface="ＭＳ Ｐゴシック" panose="020B0600070205080204" pitchFamily="34" charset="-128"/>
              </a:rPr>
              <a:t>Are </a:t>
            </a:r>
            <a:r>
              <a:rPr lang="en-US" altLang="en-US" sz="3400" i="1">
                <a:latin typeface="+mj-lt"/>
                <a:ea typeface="ＭＳ Ｐゴシック" panose="020B0600070205080204" pitchFamily="34" charset="-128"/>
              </a:rPr>
              <a:t>statements</a:t>
            </a:r>
            <a:r>
              <a:rPr lang="en-US" altLang="en-US" sz="3400">
                <a:latin typeface="+mj-lt"/>
                <a:ea typeface="ＭＳ Ｐゴシック" panose="020B0600070205080204" pitchFamily="34" charset="-128"/>
              </a:rPr>
              <a:t> rather than questions</a:t>
            </a:r>
          </a:p>
          <a:p>
            <a:pPr lvl="1">
              <a:lnSpc>
                <a:spcPct val="90000"/>
              </a:lnSpc>
            </a:pPr>
            <a:r>
              <a:rPr lang="en-US" altLang="en-US" sz="3400">
                <a:latin typeface="+mj-lt"/>
                <a:ea typeface="ＭＳ Ｐゴシック" panose="020B0600070205080204" pitchFamily="34" charset="-128"/>
              </a:rPr>
              <a:t>Often a question can be turned into a reflection.</a:t>
            </a:r>
          </a:p>
          <a:p>
            <a:pPr>
              <a:lnSpc>
                <a:spcPct val="90000"/>
              </a:lnSpc>
            </a:pPr>
            <a:r>
              <a:rPr lang="en-US" altLang="en-US" sz="3400">
                <a:latin typeface="+mj-lt"/>
                <a:ea typeface="ＭＳ Ｐゴシック" panose="020B0600070205080204" pitchFamily="34" charset="-128"/>
              </a:rPr>
              <a:t>Make a guess about the meaning, rather than asking</a:t>
            </a:r>
          </a:p>
          <a:p>
            <a:pPr lvl="1">
              <a:lnSpc>
                <a:spcPct val="90000"/>
              </a:lnSpc>
            </a:pPr>
            <a:r>
              <a:rPr lang="en-US" altLang="en-US" sz="3400">
                <a:latin typeface="+mj-lt"/>
                <a:ea typeface="ＭＳ Ｐゴシック" panose="020B0600070205080204" pitchFamily="34" charset="-128"/>
              </a:rPr>
              <a:t>…by attending to non-verbal cues, tone, words, and knowledge of the client</a:t>
            </a:r>
          </a:p>
          <a:p>
            <a:pPr>
              <a:lnSpc>
                <a:spcPct val="90000"/>
              </a:lnSpc>
            </a:pPr>
            <a:r>
              <a:rPr lang="en-US" altLang="en-US" sz="3400">
                <a:latin typeface="+mj-lt"/>
                <a:ea typeface="ＭＳ Ｐゴシック" panose="020B0600070205080204" pitchFamily="34" charset="-128"/>
              </a:rPr>
              <a:t>Like testing a hypothesis</a:t>
            </a:r>
          </a:p>
          <a:p>
            <a:pPr lvl="1"/>
            <a:r>
              <a:rPr lang="en-US" altLang="en-US" sz="3000">
                <a:latin typeface="+mj-lt"/>
                <a:ea typeface="ＭＳ Ｐゴシック"/>
              </a:rPr>
              <a:t>“You like feel sad…”</a:t>
            </a:r>
            <a:endParaRPr lang="en-US" altLang="en-US" sz="3000">
              <a:latin typeface="+mj-lt"/>
              <a:ea typeface="ＭＳ Ｐゴシック"/>
              <a:cs typeface="Calibri Light"/>
            </a:endParaRPr>
          </a:p>
        </p:txBody>
      </p:sp>
      <p:sp>
        <p:nvSpPr>
          <p:cNvPr id="133123" name="TextBox 1">
            <a:extLst>
              <a:ext uri="{FF2B5EF4-FFF2-40B4-BE49-F238E27FC236}">
                <a16:creationId xmlns:a16="http://schemas.microsoft.com/office/drawing/2014/main" id="{4B1D3919-FDD3-6F47-A1F2-5960C152A87A}"/>
              </a:ext>
            </a:extLst>
          </p:cNvPr>
          <p:cNvSpPr txBox="1">
            <a:spLocks noChangeArrowheads="1"/>
          </p:cNvSpPr>
          <p:nvPr/>
        </p:nvSpPr>
        <p:spPr bwMode="auto">
          <a:xfrm>
            <a:off x="186222" y="6289557"/>
            <a:ext cx="190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r>
              <a:rPr lang="en-US" altLang="en-US" sz="2800">
                <a:latin typeface="Arial" panose="020B0604020202020204" pitchFamily="34" charset="0"/>
                <a:cs typeface="Arial" panose="020B0604020202020204" pitchFamily="34" charset="0"/>
              </a:rPr>
              <a:t>OA</a:t>
            </a:r>
            <a:r>
              <a:rPr lang="en-US" altLang="en-US" sz="2800" u="sng">
                <a:solidFill>
                  <a:schemeClr val="accent2">
                    <a:lumMod val="75000"/>
                  </a:schemeClr>
                </a:solidFill>
                <a:latin typeface="Arial" panose="020B0604020202020204" pitchFamily="34" charset="0"/>
                <a:cs typeface="Arial" panose="020B0604020202020204" pitchFamily="34" charset="0"/>
              </a:rPr>
              <a:t>R</a:t>
            </a:r>
            <a:r>
              <a:rPr lang="en-US" altLang="en-US" sz="2800">
                <a:latin typeface="Arial" panose="020B0604020202020204" pitchFamily="34" charset="0"/>
                <a:cs typeface="Arial" panose="020B0604020202020204" pitchFamily="34" charset="0"/>
              </a:rPr>
              <a:t>S</a:t>
            </a:r>
          </a:p>
        </p:txBody>
      </p:sp>
      <p:sp>
        <p:nvSpPr>
          <p:cNvPr id="3" name="Oval 2">
            <a:extLst>
              <a:ext uri="{FF2B5EF4-FFF2-40B4-BE49-F238E27FC236}">
                <a16:creationId xmlns:a16="http://schemas.microsoft.com/office/drawing/2014/main" id="{C024224B-F999-CE45-8201-9D5DBF11F449}"/>
              </a:ext>
            </a:extLst>
          </p:cNvPr>
          <p:cNvSpPr/>
          <p:nvPr/>
        </p:nvSpPr>
        <p:spPr>
          <a:xfrm rot="2069522">
            <a:off x="9443285" y="374116"/>
            <a:ext cx="2781303" cy="14941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bg1"/>
                </a:solidFill>
              </a:rPr>
              <a:t>“Do you feel sad?”</a:t>
            </a:r>
          </a:p>
          <a:p>
            <a:pPr algn="ctr"/>
            <a:r>
              <a:rPr lang="en-US">
                <a:solidFill>
                  <a:srgbClr val="FFFF00"/>
                </a:solidFill>
              </a:rPr>
              <a:t>becomes</a:t>
            </a:r>
            <a:endParaRPr lang="en-US">
              <a:solidFill>
                <a:srgbClr val="FFFF00"/>
              </a:solidFill>
              <a:ea typeface="Calibri"/>
              <a:cs typeface="Calibri"/>
            </a:endParaRPr>
          </a:p>
          <a:p>
            <a:pPr algn="ctr"/>
            <a:r>
              <a:rPr lang="en-US" b="1">
                <a:solidFill>
                  <a:schemeClr val="bg1"/>
                </a:solidFill>
              </a:rPr>
              <a:t>“You're sad.”</a:t>
            </a:r>
            <a:endParaRPr lang="en-US" b="1">
              <a:solidFill>
                <a:schemeClr val="bg1"/>
              </a:solidFill>
              <a:ea typeface="Calibri"/>
              <a:cs typeface="Calibri"/>
            </a:endParaRPr>
          </a:p>
        </p:txBody>
      </p:sp>
      <p:cxnSp>
        <p:nvCxnSpPr>
          <p:cNvPr id="5" name="Straight Connector 4">
            <a:extLst>
              <a:ext uri="{FF2B5EF4-FFF2-40B4-BE49-F238E27FC236}">
                <a16:creationId xmlns:a16="http://schemas.microsoft.com/office/drawing/2014/main" id="{FD10DC81-FCCE-AB42-9A5D-6699E5AC142C}"/>
              </a:ext>
            </a:extLst>
          </p:cNvPr>
          <p:cNvCxnSpPr/>
          <p:nvPr/>
        </p:nvCxnSpPr>
        <p:spPr>
          <a:xfrm flipV="1">
            <a:off x="9373829" y="1712686"/>
            <a:ext cx="771657" cy="638628"/>
          </a:xfrm>
          <a:prstGeom prst="line">
            <a:avLst/>
          </a:prstGeom>
          <a:ln w="4445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11452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a:extLst>
              <a:ext uri="{FF2B5EF4-FFF2-40B4-BE49-F238E27FC236}">
                <a16:creationId xmlns:a16="http://schemas.microsoft.com/office/drawing/2014/main" id="{8110E428-989F-3042-A8DD-6F0705D74258}"/>
              </a:ext>
            </a:extLst>
          </p:cNvPr>
          <p:cNvSpPr>
            <a:spLocks noGrp="1" noChangeArrowheads="1"/>
          </p:cNvSpPr>
          <p:nvPr>
            <p:ph type="title"/>
          </p:nvPr>
        </p:nvSpPr>
        <p:spPr>
          <a:xfrm>
            <a:off x="1981200" y="152400"/>
            <a:ext cx="8229600" cy="1143000"/>
          </a:xfrm>
        </p:spPr>
        <p:txBody>
          <a:bodyPr/>
          <a:lstStyle/>
          <a:p>
            <a:pPr algn="ctr"/>
            <a:r>
              <a:rPr lang="en-US" altLang="en-US">
                <a:ea typeface="ＭＳ Ｐゴシック" panose="020B0600070205080204" pitchFamily="34" charset="-128"/>
              </a:rPr>
              <a:t>Levels of Reflection</a:t>
            </a:r>
          </a:p>
        </p:txBody>
      </p:sp>
      <p:sp>
        <p:nvSpPr>
          <p:cNvPr id="46083" name="Rectangle 3">
            <a:extLst>
              <a:ext uri="{FF2B5EF4-FFF2-40B4-BE49-F238E27FC236}">
                <a16:creationId xmlns:a16="http://schemas.microsoft.com/office/drawing/2014/main" id="{4AB1C0F1-8F7F-AF47-BF56-A16AFB122B2D}"/>
              </a:ext>
            </a:extLst>
          </p:cNvPr>
          <p:cNvSpPr>
            <a:spLocks noGrp="1" noChangeArrowheads="1"/>
          </p:cNvSpPr>
          <p:nvPr>
            <p:ph idx="1"/>
          </p:nvPr>
        </p:nvSpPr>
        <p:spPr>
          <a:xfrm>
            <a:off x="5562600" y="1676400"/>
            <a:ext cx="4800600" cy="3962400"/>
          </a:xfrm>
        </p:spPr>
        <p:txBody>
          <a:bodyPr vert="horz" lIns="91440" tIns="45720" rIns="91440" bIns="45720" rtlCol="0" anchor="t">
            <a:normAutofit fontScale="92500" lnSpcReduction="10000"/>
          </a:bodyPr>
          <a:lstStyle/>
          <a:p>
            <a:pPr marL="609600" indent="-609600"/>
            <a:r>
              <a:rPr lang="en-US" altLang="en-US" sz="3200" b="1">
                <a:latin typeface="+mj-lt"/>
                <a:ea typeface="ＭＳ Ｐゴシック" panose="020B0600070205080204" pitchFamily="34" charset="-128"/>
              </a:rPr>
              <a:t>Simple Reflection</a:t>
            </a:r>
          </a:p>
          <a:p>
            <a:pPr marL="914400" lvl="1" indent="-457200"/>
            <a:r>
              <a:rPr lang="en-US" altLang="en-US" sz="2800">
                <a:latin typeface="+mj-lt"/>
                <a:ea typeface="ＭＳ Ｐゴシック" panose="020B0600070205080204" pitchFamily="34" charset="-128"/>
              </a:rPr>
              <a:t>Repetition</a:t>
            </a:r>
          </a:p>
          <a:p>
            <a:pPr marL="914400" lvl="1" indent="-457200"/>
            <a:r>
              <a:rPr lang="en-US" altLang="en-US" sz="2800">
                <a:latin typeface="+mj-lt"/>
                <a:ea typeface="ＭＳ Ｐゴシック" panose="020B0600070205080204" pitchFamily="34" charset="-128"/>
              </a:rPr>
              <a:t>Rephrase</a:t>
            </a:r>
          </a:p>
          <a:p>
            <a:pPr marL="914400" lvl="1" indent="-457200"/>
            <a:r>
              <a:rPr lang="en-US" altLang="en-US" sz="2800">
                <a:latin typeface="+mj-lt"/>
                <a:ea typeface="ＭＳ Ｐゴシック"/>
                <a:cs typeface="Calibri Light"/>
              </a:rPr>
              <a:t>Speaking as the client</a:t>
            </a:r>
          </a:p>
          <a:p>
            <a:pPr marL="609600" indent="-609600"/>
            <a:r>
              <a:rPr lang="en-US" altLang="en-US" sz="3200" b="1">
                <a:latin typeface="+mj-lt"/>
                <a:ea typeface="ＭＳ Ｐゴシック"/>
              </a:rPr>
              <a:t>Complex Reflection </a:t>
            </a:r>
            <a:r>
              <a:rPr lang="en-US" altLang="en-US" sz="2600" b="1">
                <a:latin typeface="+mj-lt"/>
                <a:ea typeface="ＭＳ Ｐゴシック"/>
              </a:rPr>
              <a:t>(guess)</a:t>
            </a:r>
            <a:endParaRPr lang="en-US" altLang="en-US" sz="2600" b="1">
              <a:latin typeface="+mj-lt"/>
              <a:ea typeface="ＭＳ Ｐゴシック" panose="020B0600070205080204" pitchFamily="34" charset="-128"/>
              <a:cs typeface="Calibri Light"/>
            </a:endParaRPr>
          </a:p>
          <a:p>
            <a:pPr marL="914400" lvl="1" indent="-457200"/>
            <a:r>
              <a:rPr lang="en-US" altLang="en-US" sz="2800">
                <a:latin typeface="+mj-lt"/>
                <a:ea typeface="ＭＳ Ｐゴシック" panose="020B0600070205080204" pitchFamily="34" charset="-128"/>
              </a:rPr>
              <a:t>Reflection of feeling, deeper meaning metaphor, etc.</a:t>
            </a:r>
          </a:p>
          <a:p>
            <a:pPr marL="914400" lvl="1" indent="-457200"/>
            <a:r>
              <a:rPr lang="en-US" altLang="en-US" sz="2800">
                <a:latin typeface="Calibri Light"/>
                <a:ea typeface="ＭＳ Ｐゴシック"/>
                <a:cs typeface="Calibri Light"/>
              </a:rPr>
              <a:t>Double-sided </a:t>
            </a:r>
          </a:p>
          <a:p>
            <a:pPr marL="914400" lvl="1" indent="-457200"/>
            <a:r>
              <a:rPr lang="en-US" altLang="en-US" sz="2800">
                <a:latin typeface="Calibri Light"/>
                <a:ea typeface="ＭＳ Ｐゴシック"/>
                <a:cs typeface="Calibri Light"/>
              </a:rPr>
              <a:t>Amplified / Stark</a:t>
            </a:r>
          </a:p>
          <a:p>
            <a:pPr marL="914400" lvl="1" indent="-457200"/>
            <a:endParaRPr lang="en-US" altLang="en-US" sz="2800">
              <a:latin typeface="+mj-lt"/>
              <a:ea typeface="ＭＳ Ｐゴシック" panose="020B0600070205080204" pitchFamily="34" charset="-128"/>
            </a:endParaRPr>
          </a:p>
          <a:p>
            <a:pPr marL="609600" indent="-609600"/>
            <a:endParaRPr lang="en-US" altLang="en-US">
              <a:ea typeface="ＭＳ Ｐゴシック" panose="020B0600070205080204" pitchFamily="34" charset="-128"/>
            </a:endParaRPr>
          </a:p>
        </p:txBody>
      </p:sp>
      <p:pic>
        <p:nvPicPr>
          <p:cNvPr id="135172" name="Picture 11" descr="C:\Users\SocialWork\AppData\Local\Microsoft\Windows\Temporary Internet Files\Content.IE5\NZ390AV3\MC900078751[1].wmf">
            <a:extLst>
              <a:ext uri="{FF2B5EF4-FFF2-40B4-BE49-F238E27FC236}">
                <a16:creationId xmlns:a16="http://schemas.microsoft.com/office/drawing/2014/main" id="{5B54AB3B-91C5-0349-ABB1-D1B58C27A90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752600" y="1905000"/>
            <a:ext cx="34750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354710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2000"/>
                                        <p:tgtEl>
                                          <p:spTgt spid="4608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083">
                                            <p:txEl>
                                              <p:pRg st="1" end="1"/>
                                            </p:txEl>
                                          </p:spTgt>
                                        </p:tgtEl>
                                        <p:attrNameLst>
                                          <p:attrName>style.visibility</p:attrName>
                                        </p:attrNameLst>
                                      </p:cBhvr>
                                      <p:to>
                                        <p:strVal val="visible"/>
                                      </p:to>
                                    </p:set>
                                    <p:animEffect transition="in" filter="fade">
                                      <p:cBhvr>
                                        <p:cTn id="10" dur="2000"/>
                                        <p:tgtEl>
                                          <p:spTgt spid="4608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083">
                                            <p:txEl>
                                              <p:pRg st="2" end="2"/>
                                            </p:txEl>
                                          </p:spTgt>
                                        </p:tgtEl>
                                        <p:attrNameLst>
                                          <p:attrName>style.visibility</p:attrName>
                                        </p:attrNameLst>
                                      </p:cBhvr>
                                      <p:to>
                                        <p:strVal val="visible"/>
                                      </p:to>
                                    </p:set>
                                    <p:animEffect transition="in" filter="fade">
                                      <p:cBhvr>
                                        <p:cTn id="13" dur="2000"/>
                                        <p:tgtEl>
                                          <p:spTgt spid="4608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083">
                                            <p:txEl>
                                              <p:pRg st="3" end="3"/>
                                            </p:txEl>
                                          </p:spTgt>
                                        </p:tgtEl>
                                        <p:attrNameLst>
                                          <p:attrName>style.visibility</p:attrName>
                                        </p:attrNameLst>
                                      </p:cBhvr>
                                      <p:to>
                                        <p:strVal val="visible"/>
                                      </p:to>
                                    </p:set>
                                    <p:animEffect transition="in" filter="fade">
                                      <p:cBhvr>
                                        <p:cTn id="16" dur="2000"/>
                                        <p:tgtEl>
                                          <p:spTgt spid="4608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6083">
                                            <p:txEl>
                                              <p:pRg st="4" end="4"/>
                                            </p:txEl>
                                          </p:spTgt>
                                        </p:tgtEl>
                                        <p:attrNameLst>
                                          <p:attrName>style.visibility</p:attrName>
                                        </p:attrNameLst>
                                      </p:cBhvr>
                                      <p:to>
                                        <p:strVal val="visible"/>
                                      </p:to>
                                    </p:set>
                                    <p:animEffect transition="in" filter="fade">
                                      <p:cBhvr>
                                        <p:cTn id="21" dur="2000"/>
                                        <p:tgtEl>
                                          <p:spTgt spid="4608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6083">
                                            <p:txEl>
                                              <p:pRg st="5" end="5"/>
                                            </p:txEl>
                                          </p:spTgt>
                                        </p:tgtEl>
                                        <p:attrNameLst>
                                          <p:attrName>style.visibility</p:attrName>
                                        </p:attrNameLst>
                                      </p:cBhvr>
                                      <p:to>
                                        <p:strVal val="visible"/>
                                      </p:to>
                                    </p:set>
                                    <p:animEffect transition="in" filter="fade">
                                      <p:cBhvr>
                                        <p:cTn id="24" dur="2000"/>
                                        <p:tgtEl>
                                          <p:spTgt spid="4608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6083">
                                            <p:txEl>
                                              <p:pRg st="6" end="6"/>
                                            </p:txEl>
                                          </p:spTgt>
                                        </p:tgtEl>
                                        <p:attrNameLst>
                                          <p:attrName>style.visibility</p:attrName>
                                        </p:attrNameLst>
                                      </p:cBhvr>
                                      <p:to>
                                        <p:strVal val="visible"/>
                                      </p:to>
                                    </p:set>
                                    <p:animEffect transition="in" filter="fade">
                                      <p:cBhvr>
                                        <p:cTn id="27" dur="2000"/>
                                        <p:tgtEl>
                                          <p:spTgt spid="4608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6083">
                                            <p:txEl>
                                              <p:pRg st="7" end="7"/>
                                            </p:txEl>
                                          </p:spTgt>
                                        </p:tgtEl>
                                        <p:attrNameLst>
                                          <p:attrName>style.visibility</p:attrName>
                                        </p:attrNameLst>
                                      </p:cBhvr>
                                      <p:to>
                                        <p:strVal val="visible"/>
                                      </p:to>
                                    </p:set>
                                    <p:animEffect transition="in" filter="fade">
                                      <p:cBhvr>
                                        <p:cTn id="30" dur="2000"/>
                                        <p:tgtEl>
                                          <p:spTgt spid="460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a:extLst>
              <a:ext uri="{FF2B5EF4-FFF2-40B4-BE49-F238E27FC236}">
                <a16:creationId xmlns:a16="http://schemas.microsoft.com/office/drawing/2014/main" id="{53937E93-ACB5-4F42-87CC-5CFCAB55A8CE}"/>
              </a:ext>
            </a:extLst>
          </p:cNvPr>
          <p:cNvSpPr>
            <a:spLocks noGrp="1" noChangeArrowheads="1"/>
          </p:cNvSpPr>
          <p:nvPr>
            <p:ph type="title"/>
          </p:nvPr>
        </p:nvSpPr>
        <p:spPr>
          <a:xfrm>
            <a:off x="2857500" y="190500"/>
            <a:ext cx="6858000" cy="1143000"/>
          </a:xfrm>
        </p:spPr>
        <p:txBody>
          <a:bodyPr>
            <a:normAutofit/>
          </a:bodyPr>
          <a:lstStyle/>
          <a:p>
            <a:r>
              <a:rPr lang="en-US" altLang="en-US" sz="5400">
                <a:ea typeface="ＭＳ Ｐゴシック" panose="020B0600070205080204" pitchFamily="34" charset="-128"/>
              </a:rPr>
              <a:t>Reflective Listening</a:t>
            </a:r>
          </a:p>
        </p:txBody>
      </p:sp>
      <p:sp>
        <p:nvSpPr>
          <p:cNvPr id="129026" name="Content Placeholder 2">
            <a:extLst>
              <a:ext uri="{FF2B5EF4-FFF2-40B4-BE49-F238E27FC236}">
                <a16:creationId xmlns:a16="http://schemas.microsoft.com/office/drawing/2014/main" id="{26AA200F-3F25-C74A-AAC4-3559065F8B1A}"/>
              </a:ext>
            </a:extLst>
          </p:cNvPr>
          <p:cNvSpPr>
            <a:spLocks noGrp="1" noChangeArrowheads="1"/>
          </p:cNvSpPr>
          <p:nvPr>
            <p:ph idx="1"/>
          </p:nvPr>
        </p:nvSpPr>
        <p:spPr>
          <a:xfrm>
            <a:off x="667034" y="3023138"/>
            <a:ext cx="3932696" cy="2335671"/>
          </a:xfrm>
        </p:spPr>
        <p:txBody>
          <a:bodyPr vert="horz" lIns="91440" tIns="45720" rIns="91440" bIns="45720" rtlCol="0" anchor="t">
            <a:normAutofit/>
          </a:bodyPr>
          <a:lstStyle/>
          <a:p>
            <a:pPr algn="ctr">
              <a:buNone/>
            </a:pPr>
            <a:r>
              <a:rPr lang="en-US" altLang="en-US" sz="3600">
                <a:ea typeface="ＭＳ Ｐゴシック"/>
              </a:rPr>
              <a:t>Complex reflections access unspoken meanings and potentials.</a:t>
            </a:r>
            <a:endParaRPr lang="en-US"/>
          </a:p>
        </p:txBody>
      </p:sp>
      <p:pic>
        <p:nvPicPr>
          <p:cNvPr id="3" name="Picture 2">
            <a:extLst>
              <a:ext uri="{FF2B5EF4-FFF2-40B4-BE49-F238E27FC236}">
                <a16:creationId xmlns:a16="http://schemas.microsoft.com/office/drawing/2014/main" id="{79BB359E-87AB-7748-8FA9-DD49FA6BFA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784" y="2602268"/>
            <a:ext cx="4863752" cy="3475803"/>
          </a:xfrm>
          <a:prstGeom prst="rect">
            <a:avLst/>
          </a:prstGeom>
        </p:spPr>
      </p:pic>
      <p:sp>
        <p:nvSpPr>
          <p:cNvPr id="4" name="Oval Callout 3">
            <a:extLst>
              <a:ext uri="{FF2B5EF4-FFF2-40B4-BE49-F238E27FC236}">
                <a16:creationId xmlns:a16="http://schemas.microsoft.com/office/drawing/2014/main" id="{47B08D4A-7660-734D-A639-0AD5F166A23D}"/>
              </a:ext>
            </a:extLst>
          </p:cNvPr>
          <p:cNvSpPr/>
          <p:nvPr/>
        </p:nvSpPr>
        <p:spPr>
          <a:xfrm>
            <a:off x="4529470" y="1333500"/>
            <a:ext cx="2573079" cy="1689638"/>
          </a:xfrm>
          <a:prstGeom prst="wedgeEllipseCallout">
            <a:avLst>
              <a:gd name="adj1" fmla="val 51077"/>
              <a:gd name="adj2" fmla="val 625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solidFill>
                <a:schemeClr val="tx1"/>
              </a:solidFill>
            </a:endParaRPr>
          </a:p>
        </p:txBody>
      </p:sp>
      <p:sp>
        <p:nvSpPr>
          <p:cNvPr id="8" name="Oval Callout 7">
            <a:extLst>
              <a:ext uri="{FF2B5EF4-FFF2-40B4-BE49-F238E27FC236}">
                <a16:creationId xmlns:a16="http://schemas.microsoft.com/office/drawing/2014/main" id="{D1619C39-CE1A-4B40-A16C-DDBE01383257}"/>
              </a:ext>
            </a:extLst>
          </p:cNvPr>
          <p:cNvSpPr/>
          <p:nvPr/>
        </p:nvSpPr>
        <p:spPr>
          <a:xfrm>
            <a:off x="9316187" y="446567"/>
            <a:ext cx="2400891" cy="1634313"/>
          </a:xfrm>
          <a:prstGeom prst="wedgeEllipseCallout">
            <a:avLst>
              <a:gd name="adj1" fmla="val -42829"/>
              <a:gd name="adj2" fmla="val 9969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BB335F8-6D73-3E48-9291-CCC97F73FF9D}"/>
              </a:ext>
            </a:extLst>
          </p:cNvPr>
          <p:cNvSpPr txBox="1"/>
          <p:nvPr/>
        </p:nvSpPr>
        <p:spPr>
          <a:xfrm>
            <a:off x="4763386" y="1719019"/>
            <a:ext cx="2158395" cy="1015663"/>
          </a:xfrm>
          <a:prstGeom prst="rect">
            <a:avLst/>
          </a:prstGeom>
          <a:noFill/>
        </p:spPr>
        <p:txBody>
          <a:bodyPr wrap="square" rtlCol="0">
            <a:spAutoFit/>
          </a:bodyPr>
          <a:lstStyle/>
          <a:p>
            <a:pPr algn="ctr"/>
            <a:r>
              <a:rPr lang="en-US" sz="2000"/>
              <a:t>It’s so funny that I thought I could do it. What a joke!</a:t>
            </a:r>
          </a:p>
        </p:txBody>
      </p:sp>
      <p:sp>
        <p:nvSpPr>
          <p:cNvPr id="10" name="TextBox 9">
            <a:extLst>
              <a:ext uri="{FF2B5EF4-FFF2-40B4-BE49-F238E27FC236}">
                <a16:creationId xmlns:a16="http://schemas.microsoft.com/office/drawing/2014/main" id="{28A636EE-5A70-D14C-B8DF-B0B32EE43FED}"/>
              </a:ext>
            </a:extLst>
          </p:cNvPr>
          <p:cNvSpPr txBox="1"/>
          <p:nvPr/>
        </p:nvSpPr>
        <p:spPr>
          <a:xfrm>
            <a:off x="9437434" y="602003"/>
            <a:ext cx="2158395" cy="1323439"/>
          </a:xfrm>
          <a:prstGeom prst="rect">
            <a:avLst/>
          </a:prstGeom>
          <a:noFill/>
        </p:spPr>
        <p:txBody>
          <a:bodyPr wrap="square" rtlCol="0">
            <a:spAutoFit/>
          </a:bodyPr>
          <a:lstStyle/>
          <a:p>
            <a:pPr algn="ctr"/>
            <a:r>
              <a:rPr lang="en-US" sz="2000"/>
              <a:t>You’re disappointed. You put a lot of work into this.</a:t>
            </a:r>
          </a:p>
        </p:txBody>
      </p:sp>
    </p:spTree>
    <p:custDataLst>
      <p:tags r:id="rId1"/>
    </p:custDataLst>
    <p:extLst>
      <p:ext uri="{BB962C8B-B14F-4D97-AF65-F5344CB8AC3E}">
        <p14:creationId xmlns:p14="http://schemas.microsoft.com/office/powerpoint/2010/main" val="30772547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5414E-32BE-754D-8F58-99E1AD4FF815}"/>
              </a:ext>
            </a:extLst>
          </p:cNvPr>
          <p:cNvSpPr>
            <a:spLocks noGrp="1"/>
          </p:cNvSpPr>
          <p:nvPr>
            <p:ph type="title"/>
          </p:nvPr>
        </p:nvSpPr>
        <p:spPr/>
        <p:txBody>
          <a:bodyPr/>
          <a:lstStyle/>
          <a:p>
            <a:r>
              <a:rPr lang="en-US"/>
              <a:t>Reflections are statements, not questions</a:t>
            </a:r>
          </a:p>
        </p:txBody>
      </p:sp>
      <p:sp>
        <p:nvSpPr>
          <p:cNvPr id="3" name="Content Placeholder 2">
            <a:extLst>
              <a:ext uri="{FF2B5EF4-FFF2-40B4-BE49-F238E27FC236}">
                <a16:creationId xmlns:a16="http://schemas.microsoft.com/office/drawing/2014/main" id="{626A9F01-185E-164C-AE67-E831586138FB}"/>
              </a:ext>
            </a:extLst>
          </p:cNvPr>
          <p:cNvSpPr>
            <a:spLocks noGrp="1"/>
          </p:cNvSpPr>
          <p:nvPr>
            <p:ph idx="1"/>
          </p:nvPr>
        </p:nvSpPr>
        <p:spPr/>
        <p:txBody>
          <a:bodyPr>
            <a:normAutofit/>
          </a:bodyPr>
          <a:lstStyle/>
          <a:p>
            <a:pPr marL="0" indent="0">
              <a:buNone/>
            </a:pPr>
            <a:r>
              <a:rPr lang="en-US" sz="3800"/>
              <a:t>Keep your tail down!</a:t>
            </a:r>
          </a:p>
        </p:txBody>
      </p:sp>
      <p:pic>
        <p:nvPicPr>
          <p:cNvPr id="5" name="Picture 4">
            <a:extLst>
              <a:ext uri="{FF2B5EF4-FFF2-40B4-BE49-F238E27FC236}">
                <a16:creationId xmlns:a16="http://schemas.microsoft.com/office/drawing/2014/main" id="{490FECF8-6116-8047-B114-3E601B6F22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365" y="2297354"/>
            <a:ext cx="5705308" cy="3879609"/>
          </a:xfrm>
          <a:prstGeom prst="rect">
            <a:avLst/>
          </a:prstGeom>
        </p:spPr>
      </p:pic>
      <p:sp>
        <p:nvSpPr>
          <p:cNvPr id="6" name="TextBox 5">
            <a:extLst>
              <a:ext uri="{FF2B5EF4-FFF2-40B4-BE49-F238E27FC236}">
                <a16:creationId xmlns:a16="http://schemas.microsoft.com/office/drawing/2014/main" id="{7E5C7088-D63C-2543-A7C5-A15A39653B79}"/>
              </a:ext>
            </a:extLst>
          </p:cNvPr>
          <p:cNvSpPr txBox="1"/>
          <p:nvPr/>
        </p:nvSpPr>
        <p:spPr>
          <a:xfrm>
            <a:off x="7034216" y="2297354"/>
            <a:ext cx="4319584" cy="2554545"/>
          </a:xfrm>
          <a:prstGeom prst="rect">
            <a:avLst/>
          </a:prstGeom>
          <a:noFill/>
        </p:spPr>
        <p:txBody>
          <a:bodyPr wrap="square" rtlCol="0">
            <a:spAutoFit/>
          </a:bodyPr>
          <a:lstStyle/>
          <a:p>
            <a:r>
              <a:rPr lang="en-US" sz="2800"/>
              <a:t>Question: </a:t>
            </a:r>
          </a:p>
          <a:p>
            <a:endParaRPr lang="en-US" sz="1000"/>
          </a:p>
          <a:p>
            <a:r>
              <a:rPr lang="en-US" sz="2800" i="1"/>
              <a:t>Your sister is jealous of you? </a:t>
            </a:r>
          </a:p>
          <a:p>
            <a:endParaRPr lang="en-US" sz="2800" i="1"/>
          </a:p>
          <a:p>
            <a:r>
              <a:rPr lang="en-US" sz="2800"/>
              <a:t>Reflection: </a:t>
            </a:r>
          </a:p>
          <a:p>
            <a:endParaRPr lang="en-US" sz="1000"/>
          </a:p>
          <a:p>
            <a:r>
              <a:rPr lang="en-US" sz="2800" i="1"/>
              <a:t>Your sister is jealous of you.</a:t>
            </a:r>
          </a:p>
        </p:txBody>
      </p:sp>
    </p:spTree>
    <p:custDataLst>
      <p:tags r:id="rId1"/>
    </p:custDataLst>
    <p:extLst>
      <p:ext uri="{BB962C8B-B14F-4D97-AF65-F5344CB8AC3E}">
        <p14:creationId xmlns:p14="http://schemas.microsoft.com/office/powerpoint/2010/main" val="5286073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8857D-CE6E-2B44-8D4E-F5021C9AF821}"/>
              </a:ext>
            </a:extLst>
          </p:cNvPr>
          <p:cNvSpPr>
            <a:spLocks noGrp="1"/>
          </p:cNvSpPr>
          <p:nvPr>
            <p:ph type="title"/>
          </p:nvPr>
        </p:nvSpPr>
        <p:spPr/>
        <p:txBody>
          <a:bodyPr/>
          <a:lstStyle/>
          <a:p>
            <a:r>
              <a:rPr lang="en-US"/>
              <a:t>How reflections work</a:t>
            </a:r>
          </a:p>
        </p:txBody>
      </p:sp>
      <p:sp>
        <p:nvSpPr>
          <p:cNvPr id="3" name="Content Placeholder 2">
            <a:extLst>
              <a:ext uri="{FF2B5EF4-FFF2-40B4-BE49-F238E27FC236}">
                <a16:creationId xmlns:a16="http://schemas.microsoft.com/office/drawing/2014/main" id="{1A8B1820-2734-864B-9170-503CE59FE8CD}"/>
              </a:ext>
            </a:extLst>
          </p:cNvPr>
          <p:cNvSpPr>
            <a:spLocks noGrp="1"/>
          </p:cNvSpPr>
          <p:nvPr>
            <p:ph idx="1"/>
          </p:nvPr>
        </p:nvSpPr>
        <p:spPr>
          <a:xfrm>
            <a:off x="838200" y="1825625"/>
            <a:ext cx="10948894" cy="4351338"/>
          </a:xfrm>
        </p:spPr>
        <p:txBody>
          <a:bodyPr vert="horz" lIns="91440" tIns="45720" rIns="91440" bIns="45720" rtlCol="0" anchor="t">
            <a:normAutofit/>
          </a:bodyPr>
          <a:lstStyle/>
          <a:p>
            <a:r>
              <a:rPr lang="en-US"/>
              <a:t>They communicate understanding.</a:t>
            </a:r>
            <a:endParaRPr lang="en-US">
              <a:ea typeface="Calibri"/>
              <a:cs typeface="Calibri"/>
            </a:endParaRPr>
          </a:p>
          <a:p>
            <a:r>
              <a:rPr lang="en-US">
                <a:ea typeface="Calibri"/>
                <a:cs typeface="Calibri"/>
              </a:rPr>
              <a:t>They focus attention on client's experience, not therapist's perspective.</a:t>
            </a:r>
            <a:endParaRPr lang="en-US"/>
          </a:p>
          <a:p>
            <a:r>
              <a:rPr lang="en-US"/>
              <a:t>They do not pressure the person to answer a question.</a:t>
            </a:r>
          </a:p>
          <a:p>
            <a:pPr lvl="1"/>
            <a:r>
              <a:rPr lang="en-US"/>
              <a:t>Questions are more about your agenda than the client’s.</a:t>
            </a:r>
          </a:p>
          <a:p>
            <a:r>
              <a:rPr lang="en-US"/>
              <a:t>Client feels heard and cared about.</a:t>
            </a:r>
            <a:endParaRPr lang="en-US">
              <a:ea typeface="Calibri"/>
              <a:cs typeface="Calibri"/>
            </a:endParaRPr>
          </a:p>
          <a:p>
            <a:r>
              <a:rPr lang="en-US"/>
              <a:t>They encourage introspective exploration.</a:t>
            </a:r>
            <a:endParaRPr lang="en-US">
              <a:ea typeface="Calibri"/>
              <a:cs typeface="Calibri"/>
            </a:endParaRPr>
          </a:p>
          <a:p>
            <a:pPr marL="0" indent="0">
              <a:buNone/>
            </a:pPr>
            <a:endParaRPr lang="en-US"/>
          </a:p>
          <a:p>
            <a:pPr marL="0" indent="0">
              <a:buNone/>
            </a:pPr>
            <a:endParaRPr lang="en-US"/>
          </a:p>
          <a:p>
            <a:endParaRPr lang="en-US"/>
          </a:p>
        </p:txBody>
      </p:sp>
    </p:spTree>
    <p:custDataLst>
      <p:tags r:id="rId1"/>
    </p:custDataLst>
    <p:extLst>
      <p:ext uri="{BB962C8B-B14F-4D97-AF65-F5344CB8AC3E}">
        <p14:creationId xmlns:p14="http://schemas.microsoft.com/office/powerpoint/2010/main" val="20323239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CC25F-A100-B247-87C9-96D53A4A9AAF}"/>
              </a:ext>
            </a:extLst>
          </p:cNvPr>
          <p:cNvSpPr>
            <a:spLocks noGrp="1"/>
          </p:cNvSpPr>
          <p:nvPr>
            <p:ph type="title"/>
          </p:nvPr>
        </p:nvSpPr>
        <p:spPr>
          <a:xfrm>
            <a:off x="838200" y="199616"/>
            <a:ext cx="10515600" cy="1325563"/>
          </a:xfrm>
        </p:spPr>
        <p:txBody>
          <a:bodyPr/>
          <a:lstStyle/>
          <a:p>
            <a:r>
              <a:rPr lang="en-US"/>
              <a:t>How reflections work</a:t>
            </a:r>
          </a:p>
        </p:txBody>
      </p:sp>
      <p:sp>
        <p:nvSpPr>
          <p:cNvPr id="3" name="Content Placeholder 2">
            <a:extLst>
              <a:ext uri="{FF2B5EF4-FFF2-40B4-BE49-F238E27FC236}">
                <a16:creationId xmlns:a16="http://schemas.microsoft.com/office/drawing/2014/main" id="{F7FD0EB8-827A-724D-83C6-1A17EC02879D}"/>
              </a:ext>
            </a:extLst>
          </p:cNvPr>
          <p:cNvSpPr>
            <a:spLocks noGrp="1"/>
          </p:cNvSpPr>
          <p:nvPr>
            <p:ph idx="1"/>
          </p:nvPr>
        </p:nvSpPr>
        <p:spPr>
          <a:xfrm>
            <a:off x="838200" y="1525179"/>
            <a:ext cx="10515600" cy="4937405"/>
          </a:xfrm>
        </p:spPr>
        <p:txBody>
          <a:bodyPr>
            <a:normAutofit fontScale="92500"/>
          </a:bodyPr>
          <a:lstStyle/>
          <a:p>
            <a:pPr marL="0" indent="0">
              <a:buNone/>
            </a:pPr>
            <a:r>
              <a:rPr lang="en-US" sz="3600" b="1"/>
              <a:t>They are less likely to evoke defensiveness than a question because they are less likely to sound judgmental. </a:t>
            </a:r>
          </a:p>
          <a:p>
            <a:pPr marL="0" indent="0">
              <a:buNone/>
            </a:pPr>
            <a:endParaRPr lang="en-US" b="1"/>
          </a:p>
          <a:p>
            <a:pPr marL="0" indent="0">
              <a:buNone/>
            </a:pPr>
            <a:r>
              <a:rPr lang="en-US"/>
              <a:t>Client:		</a:t>
            </a:r>
            <a:r>
              <a:rPr lang="en-US" i="1"/>
              <a:t>“I use cocaine everyday, but I definitely don’t have a 				problem with it.”</a:t>
            </a:r>
          </a:p>
          <a:p>
            <a:pPr marL="0" indent="0">
              <a:buNone/>
            </a:pPr>
            <a:endParaRPr lang="en-US"/>
          </a:p>
          <a:p>
            <a:pPr marL="0" indent="0">
              <a:buNone/>
            </a:pPr>
            <a:r>
              <a:rPr lang="en-US"/>
              <a:t>Interviewer: 	</a:t>
            </a:r>
            <a:r>
              <a:rPr lang="en-US" i="1"/>
              <a:t>”You don’t see it as a problem?”</a:t>
            </a:r>
          </a:p>
          <a:p>
            <a:pPr marL="0" indent="0">
              <a:buNone/>
            </a:pPr>
            <a:r>
              <a:rPr lang="en-US" i="1"/>
              <a:t>				vs.</a:t>
            </a:r>
          </a:p>
          <a:p>
            <a:pPr marL="0" indent="0">
              <a:buNone/>
            </a:pPr>
            <a:r>
              <a:rPr lang="en-US"/>
              <a:t>Interviewer:</a:t>
            </a:r>
            <a:r>
              <a:rPr lang="en-US" i="1"/>
              <a:t>	“You don’t see it as a problem.”</a:t>
            </a:r>
          </a:p>
          <a:p>
            <a:pPr marL="0" indent="0">
              <a:buNone/>
            </a:pPr>
            <a:endParaRPr lang="en-US" sz="200"/>
          </a:p>
          <a:p>
            <a:pPr marL="0" indent="0">
              <a:buNone/>
            </a:pPr>
            <a:r>
              <a:rPr lang="en-US"/>
              <a:t>	</a:t>
            </a:r>
          </a:p>
        </p:txBody>
      </p:sp>
    </p:spTree>
    <p:custDataLst>
      <p:tags r:id="rId1"/>
    </p:custDataLst>
    <p:extLst>
      <p:ext uri="{BB962C8B-B14F-4D97-AF65-F5344CB8AC3E}">
        <p14:creationId xmlns:p14="http://schemas.microsoft.com/office/powerpoint/2010/main" val="36407439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4EC9-AD96-6D89-4634-5320B26D3F97}"/>
              </a:ext>
            </a:extLst>
          </p:cNvPr>
          <p:cNvSpPr>
            <a:spLocks noGrp="1"/>
          </p:cNvSpPr>
          <p:nvPr>
            <p:ph type="title"/>
          </p:nvPr>
        </p:nvSpPr>
        <p:spPr/>
        <p:txBody>
          <a:bodyPr/>
          <a:lstStyle/>
          <a:p>
            <a:r>
              <a:rPr lang="en-US">
                <a:ea typeface="Calibri Light"/>
                <a:cs typeface="Calibri Light"/>
              </a:rPr>
              <a:t>Using Complex Reflections to Make Interpretations</a:t>
            </a:r>
            <a:endParaRPr lang="en-US"/>
          </a:p>
        </p:txBody>
      </p:sp>
      <p:sp>
        <p:nvSpPr>
          <p:cNvPr id="3" name="Content Placeholder 2">
            <a:extLst>
              <a:ext uri="{FF2B5EF4-FFF2-40B4-BE49-F238E27FC236}">
                <a16:creationId xmlns:a16="http://schemas.microsoft.com/office/drawing/2014/main" id="{5E387BCF-1FA9-6410-FDF5-6DDE635C766F}"/>
              </a:ext>
            </a:extLst>
          </p:cNvPr>
          <p:cNvSpPr>
            <a:spLocks noGrp="1"/>
          </p:cNvSpPr>
          <p:nvPr>
            <p:ph idx="1"/>
          </p:nvPr>
        </p:nvSpPr>
        <p:spPr>
          <a:xfrm>
            <a:off x="838200" y="2141537"/>
            <a:ext cx="10515600" cy="4351338"/>
          </a:xfrm>
        </p:spPr>
        <p:txBody>
          <a:bodyPr vert="horz" lIns="91440" tIns="45720" rIns="91440" bIns="45720" rtlCol="0" anchor="t">
            <a:normAutofit/>
          </a:bodyPr>
          <a:lstStyle/>
          <a:p>
            <a:pPr marL="0" indent="0">
              <a:buNone/>
            </a:pPr>
            <a:r>
              <a:rPr lang="en-US" dirty="0">
                <a:ea typeface="Calibri"/>
                <a:cs typeface="Calibri"/>
              </a:rPr>
              <a:t>Complex reflections leverage the gap between what the client says and what they mean.</a:t>
            </a:r>
            <a:endParaRPr lang="en-US" dirty="0"/>
          </a:p>
          <a:p>
            <a:pPr marL="0" indent="0">
              <a:buNone/>
            </a:pPr>
            <a:r>
              <a:rPr lang="en-US" dirty="0">
                <a:ea typeface="Calibri"/>
                <a:cs typeface="Calibri"/>
              </a:rPr>
              <a:t>C: "Well, I'm back where I started."</a:t>
            </a:r>
            <a:br>
              <a:rPr lang="en-US" dirty="0">
                <a:ea typeface="Calibri"/>
                <a:cs typeface="Calibri"/>
              </a:rPr>
            </a:br>
            <a:r>
              <a:rPr lang="en-US" dirty="0">
                <a:ea typeface="Calibri"/>
                <a:cs typeface="Calibri"/>
              </a:rPr>
              <a:t>T: "You’re thinking your brother's to blame for this." </a:t>
            </a:r>
          </a:p>
          <a:p>
            <a:pPr marL="0" indent="0">
              <a:buNone/>
            </a:pPr>
            <a:endParaRPr lang="en-US" sz="800" dirty="0">
              <a:ea typeface="Calibri"/>
              <a:cs typeface="Calibri"/>
            </a:endParaRPr>
          </a:p>
          <a:p>
            <a:pPr marL="0" indent="0">
              <a:buNone/>
            </a:pPr>
            <a:r>
              <a:rPr lang="en-US" dirty="0">
                <a:ea typeface="Calibri"/>
                <a:cs typeface="Calibri"/>
              </a:rPr>
              <a:t>So, there is risk the client may reject your complex reflection</a:t>
            </a:r>
          </a:p>
          <a:p>
            <a:pPr marL="457200" indent="-457200"/>
            <a:r>
              <a:rPr lang="en-US" dirty="0">
                <a:ea typeface="Calibri"/>
                <a:cs typeface="Calibri"/>
              </a:rPr>
              <a:t>Because you are wrong or client cannot see it (insight/defended)</a:t>
            </a:r>
          </a:p>
          <a:p>
            <a:pPr marL="0" indent="0">
              <a:buNone/>
            </a:pPr>
            <a:endParaRPr lang="en-US" dirty="0">
              <a:ea typeface="Calibri"/>
              <a:cs typeface="Calibri"/>
            </a:endParaRPr>
          </a:p>
        </p:txBody>
      </p:sp>
    </p:spTree>
    <p:extLst>
      <p:ext uri="{BB962C8B-B14F-4D97-AF65-F5344CB8AC3E}">
        <p14:creationId xmlns:p14="http://schemas.microsoft.com/office/powerpoint/2010/main" val="6892876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82F1C-52FA-D529-9A1D-FEF48F7A21B4}"/>
              </a:ext>
            </a:extLst>
          </p:cNvPr>
          <p:cNvSpPr>
            <a:spLocks noGrp="1"/>
          </p:cNvSpPr>
          <p:nvPr>
            <p:ph type="title"/>
          </p:nvPr>
        </p:nvSpPr>
        <p:spPr/>
        <p:txBody>
          <a:bodyPr/>
          <a:lstStyle/>
          <a:p>
            <a:r>
              <a:rPr lang="en-US">
                <a:cs typeface="Calibri Light"/>
              </a:rPr>
              <a:t>It is OK to be wrong w Complex Reflections</a:t>
            </a:r>
            <a:endParaRPr lang="en-US"/>
          </a:p>
        </p:txBody>
      </p:sp>
      <p:sp>
        <p:nvSpPr>
          <p:cNvPr id="3" name="Content Placeholder 2">
            <a:extLst>
              <a:ext uri="{FF2B5EF4-FFF2-40B4-BE49-F238E27FC236}">
                <a16:creationId xmlns:a16="http://schemas.microsoft.com/office/drawing/2014/main" id="{6B4D18E6-AC20-64AE-A644-5D6E2E435F1A}"/>
              </a:ext>
            </a:extLst>
          </p:cNvPr>
          <p:cNvSpPr>
            <a:spLocks noGrp="1"/>
          </p:cNvSpPr>
          <p:nvPr>
            <p:ph idx="1"/>
          </p:nvPr>
        </p:nvSpPr>
        <p:spPr/>
        <p:txBody>
          <a:bodyPr vert="horz" lIns="91440" tIns="45720" rIns="91440" bIns="45720" rtlCol="0" anchor="t">
            <a:normAutofit/>
          </a:bodyPr>
          <a:lstStyle/>
          <a:p>
            <a:r>
              <a:rPr lang="en-US">
                <a:cs typeface="Calibri"/>
              </a:rPr>
              <a:t>If you are in MI Spirit, client will not feel judged</a:t>
            </a:r>
          </a:p>
          <a:p>
            <a:r>
              <a:rPr lang="en-US">
                <a:cs typeface="Calibri"/>
              </a:rPr>
              <a:t>Opportunity to show client you are happy to be corrected</a:t>
            </a:r>
            <a:endParaRPr lang="en-US"/>
          </a:p>
          <a:p>
            <a:r>
              <a:rPr lang="en-US">
                <a:cs typeface="Calibri"/>
              </a:rPr>
              <a:t>Not OK to be wrong 4 times in a row</a:t>
            </a:r>
          </a:p>
          <a:p>
            <a:pPr lvl="1"/>
            <a:r>
              <a:rPr lang="en-US">
                <a:cs typeface="Calibri"/>
              </a:rPr>
              <a:t>Not listening</a:t>
            </a:r>
          </a:p>
        </p:txBody>
      </p:sp>
    </p:spTree>
    <p:extLst>
      <p:ext uri="{BB962C8B-B14F-4D97-AF65-F5344CB8AC3E}">
        <p14:creationId xmlns:p14="http://schemas.microsoft.com/office/powerpoint/2010/main" val="2218400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1CDF8-B050-9887-3FFB-CEF5B0313609}"/>
              </a:ext>
            </a:extLst>
          </p:cNvPr>
          <p:cNvSpPr>
            <a:spLocks noGrp="1"/>
          </p:cNvSpPr>
          <p:nvPr>
            <p:ph type="title"/>
          </p:nvPr>
        </p:nvSpPr>
        <p:spPr/>
        <p:txBody>
          <a:bodyPr/>
          <a:lstStyle/>
          <a:p>
            <a:r>
              <a:rPr lang="en-US"/>
              <a:t>Resistance exercise</a:t>
            </a:r>
          </a:p>
        </p:txBody>
      </p:sp>
      <p:sp>
        <p:nvSpPr>
          <p:cNvPr id="3" name="Content Placeholder 2">
            <a:extLst>
              <a:ext uri="{FF2B5EF4-FFF2-40B4-BE49-F238E27FC236}">
                <a16:creationId xmlns:a16="http://schemas.microsoft.com/office/drawing/2014/main" id="{F98C4C65-1BD6-1578-8E8B-B336122E0DE4}"/>
              </a:ext>
            </a:extLst>
          </p:cNvPr>
          <p:cNvSpPr>
            <a:spLocks noGrp="1"/>
          </p:cNvSpPr>
          <p:nvPr>
            <p:ph idx="1"/>
          </p:nvPr>
        </p:nvSpPr>
        <p:spPr/>
        <p:txBody>
          <a:bodyPr>
            <a:normAutofit/>
          </a:bodyPr>
          <a:lstStyle/>
          <a:p>
            <a:r>
              <a:rPr lang="en-US"/>
              <a:t>Think of somebody you know. </a:t>
            </a:r>
          </a:p>
          <a:p>
            <a:r>
              <a:rPr lang="en-US"/>
              <a:t>Think of a change they ”should” make.</a:t>
            </a:r>
          </a:p>
          <a:p>
            <a:r>
              <a:rPr lang="en-US"/>
              <a:t>What are some internal factors within them that pull against them making this change?</a:t>
            </a:r>
          </a:p>
          <a:p>
            <a:r>
              <a:rPr lang="en-US"/>
              <a:t>Type examples in chat box (not too much detail). EG:</a:t>
            </a:r>
          </a:p>
          <a:p>
            <a:pPr lvl="1"/>
            <a:r>
              <a:rPr lang="en-US"/>
              <a:t>He thinks he knows how to do it, but he doesn’t. </a:t>
            </a:r>
          </a:p>
          <a:p>
            <a:pPr lvl="1"/>
            <a:r>
              <a:rPr lang="en-US"/>
              <a:t>They don’t prioritize it over over things.</a:t>
            </a:r>
          </a:p>
          <a:p>
            <a:pPr lvl="1"/>
            <a:r>
              <a:rPr lang="en-US"/>
              <a:t>She doesn’t really know what she wants.</a:t>
            </a:r>
          </a:p>
          <a:p>
            <a:pPr marL="457200" lvl="1" indent="0">
              <a:buNone/>
            </a:pPr>
            <a:endParaRPr lang="en-US"/>
          </a:p>
        </p:txBody>
      </p:sp>
    </p:spTree>
    <p:extLst>
      <p:ext uri="{BB962C8B-B14F-4D97-AF65-F5344CB8AC3E}">
        <p14:creationId xmlns:p14="http://schemas.microsoft.com/office/powerpoint/2010/main" val="20678247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44C69-5CA1-A931-A9DA-97033F149D51}"/>
              </a:ext>
            </a:extLst>
          </p:cNvPr>
          <p:cNvSpPr>
            <a:spLocks noGrp="1"/>
          </p:cNvSpPr>
          <p:nvPr>
            <p:ph type="title"/>
          </p:nvPr>
        </p:nvSpPr>
        <p:spPr/>
        <p:txBody>
          <a:bodyPr/>
          <a:lstStyle/>
          <a:p>
            <a:r>
              <a:rPr lang="en-US" b="1">
                <a:ea typeface="Calibri Light"/>
                <a:cs typeface="Calibri Light"/>
              </a:rPr>
              <a:t>Soften </a:t>
            </a:r>
            <a:r>
              <a:rPr lang="en-US">
                <a:ea typeface="Calibri Light"/>
                <a:cs typeface="Calibri Light"/>
              </a:rPr>
              <a:t>Reflections to make them palatable</a:t>
            </a:r>
            <a:endParaRPr lang="en-US"/>
          </a:p>
        </p:txBody>
      </p:sp>
      <p:sp>
        <p:nvSpPr>
          <p:cNvPr id="3" name="Content Placeholder 2">
            <a:extLst>
              <a:ext uri="{FF2B5EF4-FFF2-40B4-BE49-F238E27FC236}">
                <a16:creationId xmlns:a16="http://schemas.microsoft.com/office/drawing/2014/main" id="{E39FFF03-752D-EBBE-B86A-A78EE2912735}"/>
              </a:ext>
            </a:extLst>
          </p:cNvPr>
          <p:cNvSpPr>
            <a:spLocks noGrp="1"/>
          </p:cNvSpPr>
          <p:nvPr>
            <p:ph idx="1"/>
          </p:nvPr>
        </p:nvSpPr>
        <p:spPr/>
        <p:txBody>
          <a:bodyPr vert="horz" lIns="91440" tIns="45720" rIns="91440" bIns="45720" rtlCol="0" anchor="t">
            <a:normAutofit lnSpcReduction="10000"/>
          </a:bodyPr>
          <a:lstStyle/>
          <a:p>
            <a:pPr marL="0" indent="0">
              <a:buNone/>
            </a:pPr>
            <a:r>
              <a:rPr lang="en-US" sz="3000" b="1" dirty="0">
                <a:ea typeface="Calibri"/>
                <a:cs typeface="Calibri"/>
              </a:rPr>
              <a:t>Good for complex reflections when the client may want to avoid or you have shaky rapport. </a:t>
            </a:r>
            <a:endParaRPr lang="en-US" sz="3000" b="1" dirty="0"/>
          </a:p>
          <a:p>
            <a:pPr marL="0" indent="0">
              <a:buNone/>
            </a:pPr>
            <a:endParaRPr lang="en-US" sz="3000" b="1" dirty="0">
              <a:ea typeface="Calibri"/>
              <a:cs typeface="Calibri"/>
            </a:endParaRPr>
          </a:p>
          <a:p>
            <a:pPr marL="457200" indent="-457200"/>
            <a:r>
              <a:rPr lang="en-US" dirty="0">
                <a:ea typeface="Calibri"/>
                <a:cs typeface="Calibri"/>
              </a:rPr>
              <a:t>"A part of you thinks...."  "A part of you wants to say.."</a:t>
            </a:r>
          </a:p>
          <a:p>
            <a:pPr marL="457200" indent="-457200"/>
            <a:r>
              <a:rPr lang="en-US" dirty="0">
                <a:ea typeface="Calibri"/>
                <a:cs typeface="Calibri"/>
              </a:rPr>
              <a:t>"You almost feel..."</a:t>
            </a:r>
          </a:p>
          <a:p>
            <a:pPr marL="457200" indent="-457200"/>
            <a:r>
              <a:rPr lang="en-US" dirty="0">
                <a:ea typeface="Calibri"/>
                <a:cs typeface="Calibri"/>
              </a:rPr>
              <a:t>"Sometimes a part of you almost wishes..."</a:t>
            </a:r>
          </a:p>
          <a:p>
            <a:pPr marL="457200" indent="-457200"/>
            <a:r>
              <a:rPr lang="en-US" dirty="0">
                <a:ea typeface="Calibri"/>
                <a:cs typeface="Calibri"/>
              </a:rPr>
              <a:t>"It almost sounds like you're saying..."</a:t>
            </a:r>
          </a:p>
          <a:p>
            <a:pPr marL="457200" indent="-457200"/>
            <a:r>
              <a:rPr lang="en-US" dirty="0">
                <a:ea typeface="Calibri"/>
                <a:cs typeface="Calibri"/>
              </a:rPr>
              <a:t>"Sometimes it seems like a part of you thinks..."</a:t>
            </a:r>
          </a:p>
          <a:p>
            <a:pPr marL="457200" indent="-457200"/>
            <a:r>
              <a:rPr lang="en-US" dirty="0">
                <a:ea typeface="Calibri"/>
                <a:cs typeface="Calibri"/>
              </a:rPr>
              <a:t>"There's sometimes a voice saying..."</a:t>
            </a:r>
          </a:p>
        </p:txBody>
      </p:sp>
    </p:spTree>
    <p:extLst>
      <p:ext uri="{BB962C8B-B14F-4D97-AF65-F5344CB8AC3E}">
        <p14:creationId xmlns:p14="http://schemas.microsoft.com/office/powerpoint/2010/main" val="34223651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E37DF-505A-D2F2-C432-CA0A38CEC38B}"/>
              </a:ext>
            </a:extLst>
          </p:cNvPr>
          <p:cNvSpPr>
            <a:spLocks noGrp="1"/>
          </p:cNvSpPr>
          <p:nvPr>
            <p:ph type="title"/>
          </p:nvPr>
        </p:nvSpPr>
        <p:spPr/>
        <p:txBody>
          <a:bodyPr/>
          <a:lstStyle/>
          <a:p>
            <a:r>
              <a:rPr lang="en-US" b="1">
                <a:ea typeface="Calibri Light"/>
                <a:cs typeface="Calibri Light"/>
              </a:rPr>
              <a:t>Stark Reflections</a:t>
            </a:r>
            <a:r>
              <a:rPr lang="en-US">
                <a:ea typeface="Calibri Light"/>
                <a:cs typeface="Calibri Light"/>
              </a:rPr>
              <a:t> to Clarify Resistance &amp;</a:t>
            </a:r>
            <a:br>
              <a:rPr lang="en-US">
                <a:ea typeface="Calibri Light"/>
                <a:cs typeface="Calibri Light"/>
              </a:rPr>
            </a:br>
            <a:r>
              <a:rPr lang="en-US">
                <a:ea typeface="Calibri Light"/>
                <a:cs typeface="Calibri Light"/>
              </a:rPr>
              <a:t>Find Seeds of Change</a:t>
            </a:r>
            <a:endParaRPr lang="en-US"/>
          </a:p>
        </p:txBody>
      </p:sp>
      <p:sp>
        <p:nvSpPr>
          <p:cNvPr id="3" name="Content Placeholder 2">
            <a:extLst>
              <a:ext uri="{FF2B5EF4-FFF2-40B4-BE49-F238E27FC236}">
                <a16:creationId xmlns:a16="http://schemas.microsoft.com/office/drawing/2014/main" id="{C0173605-B1A8-FC9D-4C4B-7189ED925C0B}"/>
              </a:ext>
            </a:extLst>
          </p:cNvPr>
          <p:cNvSpPr>
            <a:spLocks noGrp="1"/>
          </p:cNvSpPr>
          <p:nvPr>
            <p:ph idx="1"/>
          </p:nvPr>
        </p:nvSpPr>
        <p:spPr>
          <a:xfrm>
            <a:off x="838200" y="1713566"/>
            <a:ext cx="10515600" cy="4351338"/>
          </a:xfrm>
        </p:spPr>
        <p:txBody>
          <a:bodyPr vert="horz" lIns="91440" tIns="45720" rIns="91440" bIns="45720" rtlCol="0" anchor="t">
            <a:normAutofit/>
          </a:bodyPr>
          <a:lstStyle/>
          <a:p>
            <a:r>
              <a:rPr lang="en-US" dirty="0">
                <a:ea typeface="Calibri"/>
                <a:cs typeface="Calibri"/>
              </a:rPr>
              <a:t>"There is nothing that could happen that would make you decide to change."</a:t>
            </a:r>
          </a:p>
          <a:p>
            <a:r>
              <a:rPr lang="en-US" dirty="0">
                <a:ea typeface="Calibri"/>
                <a:cs typeface="Calibri"/>
              </a:rPr>
              <a:t>"At the end of the day, you have to put yourself first."</a:t>
            </a:r>
          </a:p>
          <a:p>
            <a:r>
              <a:rPr lang="en-US" dirty="0">
                <a:ea typeface="Calibri"/>
                <a:cs typeface="Calibri"/>
              </a:rPr>
              <a:t>"If it came down to it, you would prioritize your friends over your health."</a:t>
            </a:r>
          </a:p>
          <a:p>
            <a:r>
              <a:rPr lang="en-US" dirty="0">
                <a:ea typeface="Calibri"/>
                <a:cs typeface="Calibri"/>
              </a:rPr>
              <a:t>"You would rather be lonely the rest of your life than be disappointed by a friend one more time.”</a:t>
            </a:r>
          </a:p>
          <a:p>
            <a:r>
              <a:rPr lang="en-US" dirty="0">
                <a:ea typeface="Calibri"/>
                <a:cs typeface="Calibri"/>
              </a:rPr>
              <a:t>"You're not here because you think you have a problem. You're here because they sent you here, and that's the ONLY reason you're here."</a:t>
            </a:r>
          </a:p>
        </p:txBody>
      </p:sp>
    </p:spTree>
    <p:extLst>
      <p:ext uri="{BB962C8B-B14F-4D97-AF65-F5344CB8AC3E}">
        <p14:creationId xmlns:p14="http://schemas.microsoft.com/office/powerpoint/2010/main" val="21208781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E63E6-BF0E-4120-B0C2-B9C420CDFB10}"/>
              </a:ext>
            </a:extLst>
          </p:cNvPr>
          <p:cNvSpPr>
            <a:spLocks noGrp="1"/>
          </p:cNvSpPr>
          <p:nvPr>
            <p:ph type="title"/>
          </p:nvPr>
        </p:nvSpPr>
        <p:spPr/>
        <p:txBody>
          <a:bodyPr/>
          <a:lstStyle/>
          <a:p>
            <a:r>
              <a:rPr lang="en-US">
                <a:cs typeface="Calibri Light"/>
              </a:rPr>
              <a:t>Exercise: Batting Practice</a:t>
            </a:r>
          </a:p>
        </p:txBody>
      </p:sp>
      <p:sp>
        <p:nvSpPr>
          <p:cNvPr id="3" name="Content Placeholder 2">
            <a:extLst>
              <a:ext uri="{FF2B5EF4-FFF2-40B4-BE49-F238E27FC236}">
                <a16:creationId xmlns:a16="http://schemas.microsoft.com/office/drawing/2014/main" id="{E5D9B311-81AF-F9DC-E212-9B345B0CCB2F}"/>
              </a:ext>
            </a:extLst>
          </p:cNvPr>
          <p:cNvSpPr>
            <a:spLocks noGrp="1"/>
          </p:cNvSpPr>
          <p:nvPr>
            <p:ph idx="1"/>
          </p:nvPr>
        </p:nvSpPr>
        <p:spPr/>
        <p:txBody>
          <a:bodyPr vert="horz" lIns="91440" tIns="45720" rIns="91440" bIns="45720" rtlCol="0" anchor="t">
            <a:normAutofit/>
          </a:bodyPr>
          <a:lstStyle/>
          <a:p>
            <a:r>
              <a:rPr lang="en-US" dirty="0">
                <a:ea typeface="Calibri"/>
                <a:cs typeface="Calibri"/>
              </a:rPr>
              <a:t>"Client" briefly describes change they are facing/considering</a:t>
            </a:r>
          </a:p>
          <a:p>
            <a:r>
              <a:rPr lang="en-US" dirty="0">
                <a:ea typeface="Calibri"/>
                <a:cs typeface="Calibri"/>
              </a:rPr>
              <a:t>Others in group take turns doing reflections</a:t>
            </a:r>
          </a:p>
          <a:p>
            <a:pPr lvl="1"/>
            <a:r>
              <a:rPr lang="en-US" dirty="0">
                <a:ea typeface="Calibri"/>
                <a:cs typeface="Calibri"/>
              </a:rPr>
              <a:t>Try for Complex Reflections</a:t>
            </a:r>
          </a:p>
          <a:p>
            <a:pPr lvl="1"/>
            <a:r>
              <a:rPr lang="en-US" dirty="0">
                <a:ea typeface="Calibri"/>
                <a:cs typeface="Calibri"/>
              </a:rPr>
              <a:t>Don't circle the drain</a:t>
            </a:r>
          </a:p>
          <a:p>
            <a:pPr lvl="1"/>
            <a:r>
              <a:rPr lang="en-US" dirty="0">
                <a:ea typeface="Calibri"/>
                <a:cs typeface="Calibri"/>
              </a:rPr>
              <a:t>Don't make suggestions/give your opinion</a:t>
            </a:r>
          </a:p>
          <a:p>
            <a:pPr lvl="1"/>
            <a:endParaRPr lang="en-US" dirty="0">
              <a:ea typeface="Calibri"/>
              <a:cs typeface="Calibri"/>
            </a:endParaRPr>
          </a:p>
          <a:p>
            <a:pPr marL="457200" lvl="1" indent="0">
              <a:buNone/>
            </a:pPr>
            <a:r>
              <a:rPr lang="en-US" dirty="0">
                <a:ea typeface="Calibri"/>
                <a:cs typeface="Calibri"/>
              </a:rPr>
              <a:t>Client Tip: Give some elaboration in response to each reflection (to give fodder for the next person to work with)</a:t>
            </a:r>
          </a:p>
          <a:p>
            <a:pPr lvl="2"/>
            <a:endParaRPr lang="en-US" dirty="0">
              <a:ea typeface="Calibri"/>
              <a:cs typeface="Calibri"/>
            </a:endParaRPr>
          </a:p>
          <a:p>
            <a:pPr lvl="1"/>
            <a:endParaRPr lang="en-US" dirty="0">
              <a:ea typeface="Calibri"/>
              <a:cs typeface="Calibri"/>
            </a:endParaRPr>
          </a:p>
        </p:txBody>
      </p:sp>
    </p:spTree>
    <p:extLst>
      <p:ext uri="{BB962C8B-B14F-4D97-AF65-F5344CB8AC3E}">
        <p14:creationId xmlns:p14="http://schemas.microsoft.com/office/powerpoint/2010/main" val="35632150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962E3-B3C4-87CE-A443-69130BCBA254}"/>
              </a:ext>
            </a:extLst>
          </p:cNvPr>
          <p:cNvSpPr>
            <a:spLocks noGrp="1"/>
          </p:cNvSpPr>
          <p:nvPr>
            <p:ph type="ctrTitle"/>
          </p:nvPr>
        </p:nvSpPr>
        <p:spPr>
          <a:xfrm>
            <a:off x="-239059" y="1310729"/>
            <a:ext cx="9144000" cy="2925482"/>
          </a:xfrm>
        </p:spPr>
        <p:txBody>
          <a:bodyPr/>
          <a:lstStyle/>
          <a:p>
            <a:r>
              <a:rPr lang="en-US">
                <a:cs typeface="Calibri Light"/>
              </a:rPr>
              <a:t>Rolling with </a:t>
            </a:r>
            <a:br>
              <a:rPr lang="en-US">
                <a:cs typeface="Calibri Light"/>
              </a:rPr>
            </a:br>
            <a:r>
              <a:rPr lang="en-US">
                <a:cs typeface="Calibri Light"/>
              </a:rPr>
              <a:t>Resistance</a:t>
            </a:r>
            <a:endParaRPr lang="en-US"/>
          </a:p>
        </p:txBody>
      </p:sp>
      <p:pic>
        <p:nvPicPr>
          <p:cNvPr id="3" name="Picture 2" descr="A picture containing outdoor object&#10;&#10;Description automatically generated">
            <a:extLst>
              <a:ext uri="{FF2B5EF4-FFF2-40B4-BE49-F238E27FC236}">
                <a16:creationId xmlns:a16="http://schemas.microsoft.com/office/drawing/2014/main" id="{DA9A5062-905C-35F7-1E50-F41221709A5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398871" y="219635"/>
            <a:ext cx="4573494" cy="4573494"/>
          </a:xfrm>
          <a:prstGeom prst="rect">
            <a:avLst/>
          </a:prstGeom>
        </p:spPr>
      </p:pic>
    </p:spTree>
    <p:extLst>
      <p:ext uri="{BB962C8B-B14F-4D97-AF65-F5344CB8AC3E}">
        <p14:creationId xmlns:p14="http://schemas.microsoft.com/office/powerpoint/2010/main" val="23267386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a:extLst>
              <a:ext uri="{FF2B5EF4-FFF2-40B4-BE49-F238E27FC236}">
                <a16:creationId xmlns:a16="http://schemas.microsoft.com/office/drawing/2014/main" id="{B8A15F1C-9802-7C43-A40E-76A2AB843316}"/>
              </a:ext>
            </a:extLst>
          </p:cNvPr>
          <p:cNvSpPr>
            <a:spLocks noGrp="1" noChangeArrowheads="1"/>
          </p:cNvSpPr>
          <p:nvPr>
            <p:ph type="title"/>
          </p:nvPr>
        </p:nvSpPr>
        <p:spPr>
          <a:xfrm>
            <a:off x="1905000" y="228600"/>
            <a:ext cx="8305800" cy="1189038"/>
          </a:xfrm>
        </p:spPr>
        <p:txBody>
          <a:bodyPr>
            <a:normAutofit/>
          </a:bodyPr>
          <a:lstStyle/>
          <a:p>
            <a:pPr eaLnBrk="1" hangingPunct="1"/>
            <a:r>
              <a:rPr lang="en-US" altLang="en-US">
                <a:ea typeface="ＭＳ Ｐゴシック" panose="020B0600070205080204" pitchFamily="34" charset="-128"/>
              </a:rPr>
              <a:t>Resistance in MI</a:t>
            </a:r>
          </a:p>
        </p:txBody>
      </p:sp>
      <p:sp>
        <p:nvSpPr>
          <p:cNvPr id="154626" name="Rectangle 3">
            <a:extLst>
              <a:ext uri="{FF2B5EF4-FFF2-40B4-BE49-F238E27FC236}">
                <a16:creationId xmlns:a16="http://schemas.microsoft.com/office/drawing/2014/main" id="{4B34EEC7-B5DC-4A46-8DED-BA5CF7A1097B}"/>
              </a:ext>
            </a:extLst>
          </p:cNvPr>
          <p:cNvSpPr>
            <a:spLocks noGrp="1" noChangeArrowheads="1"/>
          </p:cNvSpPr>
          <p:nvPr>
            <p:ph idx="1"/>
          </p:nvPr>
        </p:nvSpPr>
        <p:spPr>
          <a:xfrm>
            <a:off x="1407762" y="1658319"/>
            <a:ext cx="9239573" cy="4530725"/>
          </a:xfrm>
        </p:spPr>
        <p:txBody>
          <a:bodyPr>
            <a:normAutofit fontScale="70000" lnSpcReduction="20000"/>
          </a:bodyPr>
          <a:lstStyle/>
          <a:p>
            <a:pPr marL="0" indent="0" eaLnBrk="1" hangingPunct="1">
              <a:buNone/>
            </a:pPr>
            <a:r>
              <a:rPr lang="en-US" altLang="en-US" sz="4600" b="1">
                <a:ea typeface="ＭＳ Ｐゴシック" panose="020B0600070205080204" pitchFamily="34" charset="-128"/>
              </a:rPr>
              <a:t>Resistance = Sustain Talk + Discord</a:t>
            </a:r>
          </a:p>
          <a:p>
            <a:pPr marL="0" indent="0" eaLnBrk="1" hangingPunct="1">
              <a:buNone/>
            </a:pPr>
            <a:endParaRPr lang="en-US" altLang="en-US" sz="3300">
              <a:ea typeface="ＭＳ Ｐゴシック" panose="020B0600070205080204" pitchFamily="34" charset="-128"/>
            </a:endParaRPr>
          </a:p>
          <a:p>
            <a:pPr marL="0" indent="0" eaLnBrk="1" hangingPunct="1">
              <a:buNone/>
            </a:pPr>
            <a:r>
              <a:rPr lang="en-US" altLang="en-US" sz="4000" u="sng">
                <a:ea typeface="ＭＳ Ｐゴシック" panose="020B0600070205080204" pitchFamily="34" charset="-128"/>
              </a:rPr>
              <a:t>Sustain talk </a:t>
            </a:r>
            <a:r>
              <a:rPr lang="en-US" altLang="en-US" sz="4000">
                <a:ea typeface="ＭＳ Ｐゴシック" panose="020B0600070205080204" pitchFamily="34" charset="-128"/>
              </a:rPr>
              <a:t>is a normal aspect of ambivalence and change. It is </a:t>
            </a:r>
            <a:r>
              <a:rPr lang="en-US" altLang="en-US" sz="4000" i="1">
                <a:ea typeface="ＭＳ Ｐゴシック" panose="020B0600070205080204" pitchFamily="34" charset="-128"/>
              </a:rPr>
              <a:t>about </a:t>
            </a:r>
            <a:r>
              <a:rPr lang="en-US" altLang="en-US" sz="4000">
                <a:ea typeface="ＭＳ Ｐゴシック" panose="020B0600070205080204" pitchFamily="34" charset="-128"/>
              </a:rPr>
              <a:t>the target behavior </a:t>
            </a:r>
          </a:p>
          <a:p>
            <a:pPr marL="0" indent="0" eaLnBrk="1" hangingPunct="1">
              <a:buNone/>
            </a:pPr>
            <a:endParaRPr lang="en-US" altLang="en-US" sz="3300">
              <a:ea typeface="ＭＳ Ｐゴシック" panose="020B0600070205080204" pitchFamily="34" charset="-128"/>
            </a:endParaRPr>
          </a:p>
          <a:p>
            <a:pPr marL="0" indent="0" eaLnBrk="1" hangingPunct="1">
              <a:buNone/>
            </a:pPr>
            <a:r>
              <a:rPr lang="en-US" altLang="en-US" sz="4000" u="sng">
                <a:ea typeface="ＭＳ Ｐゴシック" panose="020B0600070205080204" pitchFamily="34" charset="-128"/>
              </a:rPr>
              <a:t>Discord</a:t>
            </a:r>
            <a:r>
              <a:rPr lang="en-US" altLang="en-US" sz="4000">
                <a:ea typeface="ＭＳ Ｐゴシック" panose="020B0600070205080204" pitchFamily="34" charset="-128"/>
              </a:rPr>
              <a:t> is dissonance in the therapeutic relationship. It is </a:t>
            </a:r>
            <a:r>
              <a:rPr lang="en-US" altLang="en-US" sz="4000" i="1">
                <a:ea typeface="ＭＳ Ｐゴシック" panose="020B0600070205080204" pitchFamily="34" charset="-128"/>
              </a:rPr>
              <a:t>about </a:t>
            </a:r>
            <a:r>
              <a:rPr lang="en-US" altLang="en-US" sz="4000">
                <a:ea typeface="ＭＳ Ｐゴシック" panose="020B0600070205080204" pitchFamily="34" charset="-128"/>
              </a:rPr>
              <a:t>the relationship. Often includes the word, “you”:</a:t>
            </a:r>
          </a:p>
          <a:p>
            <a:pPr marL="0" indent="0" eaLnBrk="1" hangingPunct="1">
              <a:buNone/>
            </a:pPr>
            <a:r>
              <a:rPr lang="en-US" altLang="en-US">
                <a:ea typeface="ＭＳ Ｐゴシック" panose="020B0600070205080204" pitchFamily="34" charset="-128"/>
              </a:rPr>
              <a:t>	“You don’t understand how hard it is for me.”</a:t>
            </a:r>
          </a:p>
          <a:p>
            <a:pPr marL="0" indent="0" eaLnBrk="1" hangingPunct="1">
              <a:buNone/>
            </a:pPr>
            <a:r>
              <a:rPr lang="en-US" altLang="en-US">
                <a:ea typeface="ＭＳ Ｐゴシック" panose="020B0600070205080204" pitchFamily="34" charset="-128"/>
              </a:rPr>
              <a:t>	“You can’t tell me what to do.”</a:t>
            </a:r>
          </a:p>
          <a:p>
            <a:pPr marL="0" indent="0" eaLnBrk="1" hangingPunct="1">
              <a:buNone/>
            </a:pPr>
            <a:r>
              <a:rPr lang="en-US" altLang="en-US">
                <a:ea typeface="ＭＳ Ｐゴシック" panose="020B0600070205080204" pitchFamily="34" charset="-128"/>
              </a:rPr>
              <a:t>	“I’m not sure if you can really help me.”</a:t>
            </a:r>
          </a:p>
          <a:p>
            <a:pPr marL="0" indent="0" eaLnBrk="1" hangingPunct="1">
              <a:buNone/>
            </a:pPr>
            <a:r>
              <a:rPr lang="en-US" altLang="en-US">
                <a:ea typeface="ＭＳ Ｐゴシック" panose="020B0600070205080204" pitchFamily="34" charset="-128"/>
              </a:rPr>
              <a:t>	“You’re not listening to me.”</a:t>
            </a:r>
          </a:p>
          <a:p>
            <a:pPr marL="0" indent="0" eaLnBrk="1" hangingPunct="1">
              <a:buNone/>
            </a:pPr>
            <a:r>
              <a:rPr lang="en-US" altLang="en-US">
                <a:solidFill>
                  <a:srgbClr val="FFC000"/>
                </a:solidFill>
                <a:ea typeface="ＭＳ Ｐゴシック" panose="020B0600070205080204" pitchFamily="34" charset="-128"/>
              </a:rPr>
              <a:t>	</a:t>
            </a:r>
            <a:r>
              <a:rPr lang="en-US" altLang="en-US">
                <a:ea typeface="ＭＳ Ｐゴシック" panose="020B0600070205080204" pitchFamily="34" charset="-128"/>
              </a:rPr>
              <a:t>“You’re just trying to bill my insurance.”</a:t>
            </a:r>
          </a:p>
          <a:p>
            <a:pPr marL="0" indent="0" eaLnBrk="1" hangingPunct="1">
              <a:buNone/>
            </a:pPr>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332476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7D15D-8F7C-A411-FEAE-A0E3C617B1C6}"/>
              </a:ext>
            </a:extLst>
          </p:cNvPr>
          <p:cNvSpPr>
            <a:spLocks noGrp="1"/>
          </p:cNvSpPr>
          <p:nvPr>
            <p:ph type="title"/>
          </p:nvPr>
        </p:nvSpPr>
        <p:spPr/>
        <p:txBody>
          <a:bodyPr/>
          <a:lstStyle/>
          <a:p>
            <a:r>
              <a:rPr lang="en-US" dirty="0"/>
              <a:t>Type in the Chat Box</a:t>
            </a:r>
          </a:p>
        </p:txBody>
      </p:sp>
      <p:sp>
        <p:nvSpPr>
          <p:cNvPr id="3" name="Content Placeholder 2">
            <a:extLst>
              <a:ext uri="{FF2B5EF4-FFF2-40B4-BE49-F238E27FC236}">
                <a16:creationId xmlns:a16="http://schemas.microsoft.com/office/drawing/2014/main" id="{E3E5033F-12D7-795C-4B1F-EE6E1AE7DAFF}"/>
              </a:ext>
            </a:extLst>
          </p:cNvPr>
          <p:cNvSpPr>
            <a:spLocks noGrp="1"/>
          </p:cNvSpPr>
          <p:nvPr>
            <p:ph idx="1"/>
          </p:nvPr>
        </p:nvSpPr>
        <p:spPr/>
        <p:txBody>
          <a:bodyPr/>
          <a:lstStyle/>
          <a:p>
            <a:pPr marL="0" indent="0">
              <a:buNone/>
            </a:pPr>
            <a:r>
              <a:rPr lang="en-US" dirty="0"/>
              <a:t>Examples of how a client’s religion, ethnicity or socioeconomic background can contribute to</a:t>
            </a:r>
          </a:p>
          <a:p>
            <a:endParaRPr lang="en-US" dirty="0"/>
          </a:p>
          <a:p>
            <a:pPr marL="0" indent="0">
              <a:buNone/>
            </a:pPr>
            <a:r>
              <a:rPr lang="en-US" dirty="0"/>
              <a:t>		Resistance			OR</a:t>
            </a:r>
          </a:p>
          <a:p>
            <a:pPr marL="0" indent="0">
              <a:buNone/>
            </a:pPr>
            <a:r>
              <a:rPr lang="en-US" dirty="0"/>
              <a:t>		Motivation for Change</a:t>
            </a:r>
          </a:p>
        </p:txBody>
      </p:sp>
    </p:spTree>
    <p:extLst>
      <p:ext uri="{BB962C8B-B14F-4D97-AF65-F5344CB8AC3E}">
        <p14:creationId xmlns:p14="http://schemas.microsoft.com/office/powerpoint/2010/main" val="20069396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50F38-7B8F-914E-BA53-EE6CD3977CF8}"/>
              </a:ext>
            </a:extLst>
          </p:cNvPr>
          <p:cNvSpPr>
            <a:spLocks noGrp="1"/>
          </p:cNvSpPr>
          <p:nvPr>
            <p:ph type="title"/>
          </p:nvPr>
        </p:nvSpPr>
        <p:spPr/>
        <p:txBody>
          <a:bodyPr/>
          <a:lstStyle/>
          <a:p>
            <a:r>
              <a:rPr lang="en-US"/>
              <a:t>How is resistance addressed in MI?</a:t>
            </a:r>
          </a:p>
        </p:txBody>
      </p:sp>
      <p:sp>
        <p:nvSpPr>
          <p:cNvPr id="3" name="Content Placeholder 2">
            <a:extLst>
              <a:ext uri="{FF2B5EF4-FFF2-40B4-BE49-F238E27FC236}">
                <a16:creationId xmlns:a16="http://schemas.microsoft.com/office/drawing/2014/main" id="{D25795D6-6933-C544-854B-D3E73467F919}"/>
              </a:ext>
            </a:extLst>
          </p:cNvPr>
          <p:cNvSpPr>
            <a:spLocks noGrp="1"/>
          </p:cNvSpPr>
          <p:nvPr>
            <p:ph idx="1"/>
          </p:nvPr>
        </p:nvSpPr>
        <p:spPr/>
        <p:txBody>
          <a:bodyPr/>
          <a:lstStyle/>
          <a:p>
            <a:pPr marL="0" indent="0">
              <a:buNone/>
            </a:pPr>
            <a:r>
              <a:rPr lang="en-US" altLang="en-US">
                <a:solidFill>
                  <a:schemeClr val="accent2"/>
                </a:solidFill>
                <a:ea typeface="ＭＳ Ｐゴシック" panose="020B0600070205080204" pitchFamily="34" charset="-128"/>
              </a:rPr>
              <a:t>The Goal</a:t>
            </a:r>
            <a:r>
              <a:rPr lang="en-US" altLang="en-US">
                <a:ea typeface="ＭＳ Ｐゴシック" panose="020B0600070205080204" pitchFamily="34" charset="-128"/>
              </a:rPr>
              <a:t>:</a:t>
            </a:r>
          </a:p>
          <a:p>
            <a:pPr marL="0" indent="0">
              <a:buNone/>
            </a:pPr>
            <a:r>
              <a:rPr lang="en-US" altLang="en-US">
                <a:ea typeface="ＭＳ Ｐゴシック" panose="020B0600070205080204" pitchFamily="34" charset="-128"/>
              </a:rPr>
              <a:t>Allow the client to voice sustain talk &amp; discord freely, </a:t>
            </a:r>
            <a:r>
              <a:rPr lang="en-US" altLang="en-US" u="sng">
                <a:ea typeface="ＭＳ Ｐゴシック" panose="020B0600070205080204" pitchFamily="34" charset="-128"/>
              </a:rPr>
              <a:t>without feeling pressured to change or worrying about being judged</a:t>
            </a:r>
            <a:r>
              <a:rPr lang="en-US" altLang="en-US">
                <a:ea typeface="ＭＳ Ｐゴシック" panose="020B0600070205080204" pitchFamily="34" charset="-128"/>
              </a:rPr>
              <a:t>.  </a:t>
            </a:r>
          </a:p>
          <a:p>
            <a:pPr marL="0" indent="0">
              <a:buNone/>
            </a:pPr>
            <a:endParaRPr lang="en-US" altLang="en-US">
              <a:ea typeface="ＭＳ Ｐゴシック" panose="020B0600070205080204" pitchFamily="34" charset="-128"/>
            </a:endParaRPr>
          </a:p>
          <a:p>
            <a:pPr marL="0" indent="0">
              <a:buNone/>
            </a:pPr>
            <a:r>
              <a:rPr lang="en-US" altLang="en-US">
                <a:ea typeface="ＭＳ Ｐゴシック" panose="020B0600070205080204" pitchFamily="34" charset="-128"/>
              </a:rPr>
              <a:t>	It is only possible to use the techniques of MI when the client 	feels free to express sustain talk.</a:t>
            </a:r>
          </a:p>
          <a:p>
            <a:pPr marL="0" indent="0">
              <a:buNone/>
            </a:pPr>
            <a:endParaRPr lang="en-US" altLang="en-US">
              <a:ea typeface="ＭＳ Ｐゴシック" panose="020B0600070205080204" pitchFamily="34" charset="-128"/>
            </a:endParaRPr>
          </a:p>
          <a:p>
            <a:pPr marL="0" indent="0">
              <a:buNone/>
            </a:pPr>
            <a:r>
              <a:rPr lang="en-US" altLang="en-US">
                <a:ea typeface="ＭＳ Ｐゴシック" panose="020B0600070205080204" pitchFamily="34" charset="-128"/>
              </a:rPr>
              <a:t>Turn the resistance around: Neutralize it, and find Change Talk.</a:t>
            </a:r>
          </a:p>
          <a:p>
            <a:pPr marL="0" indent="0">
              <a:buNone/>
            </a:pPr>
            <a:endParaRPr lang="en-US" altLang="en-US">
              <a:ea typeface="ＭＳ Ｐゴシック" panose="020B0600070205080204" pitchFamily="34" charset="-128"/>
            </a:endParaRPr>
          </a:p>
        </p:txBody>
      </p:sp>
    </p:spTree>
    <p:extLst>
      <p:ext uri="{BB962C8B-B14F-4D97-AF65-F5344CB8AC3E}">
        <p14:creationId xmlns:p14="http://schemas.microsoft.com/office/powerpoint/2010/main" val="5073862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73A45-F104-9A1B-6D28-A30ECDF33B35}"/>
              </a:ext>
            </a:extLst>
          </p:cNvPr>
          <p:cNvSpPr>
            <a:spLocks noGrp="1"/>
          </p:cNvSpPr>
          <p:nvPr>
            <p:ph type="title"/>
          </p:nvPr>
        </p:nvSpPr>
        <p:spPr/>
        <p:txBody>
          <a:bodyPr/>
          <a:lstStyle/>
          <a:p>
            <a:r>
              <a:rPr lang="en-US">
                <a:cs typeface="Calibri Light"/>
              </a:rPr>
              <a:t>Draining the Swamp:</a:t>
            </a:r>
            <a:br>
              <a:rPr lang="en-US">
                <a:cs typeface="Calibri Light"/>
              </a:rPr>
            </a:br>
            <a:r>
              <a:rPr lang="en-US">
                <a:cs typeface="Calibri Light"/>
              </a:rPr>
              <a:t>When the Resistance includes Discord...</a:t>
            </a:r>
            <a:endParaRPr lang="en-US"/>
          </a:p>
        </p:txBody>
      </p:sp>
      <p:sp>
        <p:nvSpPr>
          <p:cNvPr id="3" name="Content Placeholder 2">
            <a:extLst>
              <a:ext uri="{FF2B5EF4-FFF2-40B4-BE49-F238E27FC236}">
                <a16:creationId xmlns:a16="http://schemas.microsoft.com/office/drawing/2014/main" id="{ECAD122D-CF1D-68CC-76BD-C0B24D448530}"/>
              </a:ext>
            </a:extLst>
          </p:cNvPr>
          <p:cNvSpPr>
            <a:spLocks noGrp="1"/>
          </p:cNvSpPr>
          <p:nvPr>
            <p:ph idx="1"/>
          </p:nvPr>
        </p:nvSpPr>
        <p:spPr>
          <a:xfrm>
            <a:off x="838200" y="2192055"/>
            <a:ext cx="10515600" cy="3984908"/>
          </a:xfrm>
        </p:spPr>
        <p:txBody>
          <a:bodyPr vert="horz" lIns="91440" tIns="45720" rIns="91440" bIns="45720" rtlCol="0" anchor="t">
            <a:normAutofit/>
          </a:bodyPr>
          <a:lstStyle/>
          <a:p>
            <a:r>
              <a:rPr lang="en-US" dirty="0">
                <a:cs typeface="Calibri"/>
              </a:rPr>
              <a:t>The challenge is to maintain engagement.</a:t>
            </a:r>
          </a:p>
          <a:p>
            <a:r>
              <a:rPr lang="en-US" dirty="0">
                <a:cs typeface="Calibri"/>
              </a:rPr>
              <a:t>Keep the conversation real AND about change/resistance.</a:t>
            </a:r>
          </a:p>
          <a:p>
            <a:r>
              <a:rPr lang="en-US" dirty="0">
                <a:cs typeface="Calibri"/>
              </a:rPr>
              <a:t>Often means discussing something uncomfortable, about "us."</a:t>
            </a:r>
          </a:p>
          <a:p>
            <a:pPr lvl="1"/>
            <a:r>
              <a:rPr lang="en-US" dirty="0">
                <a:cs typeface="Calibri"/>
              </a:rPr>
              <a:t>"You're wondering if I can be helpful to you."</a:t>
            </a:r>
          </a:p>
          <a:p>
            <a:pPr lvl="1"/>
            <a:r>
              <a:rPr lang="en-US" dirty="0">
                <a:cs typeface="Calibri"/>
              </a:rPr>
              <a:t>"You're concerned about my ability to help you."</a:t>
            </a:r>
          </a:p>
          <a:p>
            <a:pPr lvl="1"/>
            <a:r>
              <a:rPr lang="en-US" dirty="0">
                <a:cs typeface="Calibri"/>
              </a:rPr>
              <a:t>"I appreciate your willingness to talk with me about this.”</a:t>
            </a:r>
          </a:p>
          <a:p>
            <a:pPr lvl="1"/>
            <a:r>
              <a:rPr lang="en-US" dirty="0">
                <a:cs typeface="Calibri"/>
              </a:rPr>
              <a:t>"It's not easy to talk about this."</a:t>
            </a:r>
          </a:p>
        </p:txBody>
      </p:sp>
    </p:spTree>
    <p:extLst>
      <p:ext uri="{BB962C8B-B14F-4D97-AF65-F5344CB8AC3E}">
        <p14:creationId xmlns:p14="http://schemas.microsoft.com/office/powerpoint/2010/main" val="28238862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a:extLst>
              <a:ext uri="{FF2B5EF4-FFF2-40B4-BE49-F238E27FC236}">
                <a16:creationId xmlns:a16="http://schemas.microsoft.com/office/drawing/2014/main" id="{1B1E60E6-F781-7043-978F-A1D1FA0A3332}"/>
              </a:ext>
            </a:extLst>
          </p:cNvPr>
          <p:cNvSpPr>
            <a:spLocks noGrp="1" noChangeArrowheads="1"/>
          </p:cNvSpPr>
          <p:nvPr>
            <p:ph type="title"/>
          </p:nvPr>
        </p:nvSpPr>
        <p:spPr/>
        <p:txBody>
          <a:bodyPr/>
          <a:lstStyle/>
          <a:p>
            <a:r>
              <a:rPr lang="en-US" altLang="en-US">
                <a:ea typeface="ＭＳ Ｐゴシック" panose="020B0600070205080204" pitchFamily="34" charset="-128"/>
              </a:rPr>
              <a:t>Techniques for Responding to Resistance</a:t>
            </a:r>
          </a:p>
        </p:txBody>
      </p:sp>
      <p:sp>
        <p:nvSpPr>
          <p:cNvPr id="155650" name="Content Placeholder 2">
            <a:extLst>
              <a:ext uri="{FF2B5EF4-FFF2-40B4-BE49-F238E27FC236}">
                <a16:creationId xmlns:a16="http://schemas.microsoft.com/office/drawing/2014/main" id="{4380B07B-AE52-5C44-B119-C2F7D604BCF6}"/>
              </a:ext>
            </a:extLst>
          </p:cNvPr>
          <p:cNvSpPr>
            <a:spLocks noGrp="1" noChangeArrowheads="1"/>
          </p:cNvSpPr>
          <p:nvPr>
            <p:ph idx="1"/>
          </p:nvPr>
        </p:nvSpPr>
        <p:spPr>
          <a:xfrm>
            <a:off x="838200" y="1690688"/>
            <a:ext cx="10515600" cy="4351338"/>
          </a:xfrm>
        </p:spPr>
        <p:txBody>
          <a:bodyPr vert="horz" lIns="91440" tIns="45720" rIns="91440" bIns="45720" rtlCol="0" anchor="t">
            <a:normAutofit/>
          </a:bodyPr>
          <a:lstStyle/>
          <a:p>
            <a:r>
              <a:rPr lang="en-US" altLang="en-US" dirty="0">
                <a:solidFill>
                  <a:schemeClr val="accent2"/>
                </a:solidFill>
                <a:ea typeface="ＭＳ Ｐゴシック"/>
              </a:rPr>
              <a:t>Validate experience </a:t>
            </a:r>
            <a:r>
              <a:rPr lang="en-US" altLang="en-US" dirty="0">
                <a:ea typeface="ＭＳ Ｐゴシック"/>
              </a:rPr>
              <a:t>– Reflections</a:t>
            </a:r>
            <a:endParaRPr lang="en-US" altLang="en-US" dirty="0">
              <a:ea typeface="ＭＳ Ｐゴシック" panose="020B0600070205080204" pitchFamily="34" charset="-128"/>
              <a:cs typeface="Calibri"/>
            </a:endParaRPr>
          </a:p>
          <a:p>
            <a:r>
              <a:rPr lang="en-US" altLang="en-US" dirty="0">
                <a:solidFill>
                  <a:schemeClr val="accent2"/>
                </a:solidFill>
                <a:ea typeface="ＭＳ Ｐゴシック"/>
              </a:rPr>
              <a:t>Evoke to Drain the swamp </a:t>
            </a:r>
            <a:r>
              <a:rPr lang="en-US" altLang="en-US" dirty="0">
                <a:ea typeface="ＭＳ Ｐゴシック"/>
              </a:rPr>
              <a:t>– Open questions</a:t>
            </a:r>
            <a:endParaRPr lang="en-US" altLang="en-US" dirty="0">
              <a:ea typeface="ＭＳ Ｐゴシック"/>
              <a:cs typeface="Calibri"/>
            </a:endParaRPr>
          </a:p>
          <a:p>
            <a:r>
              <a:rPr lang="en-US" altLang="en-US" dirty="0">
                <a:solidFill>
                  <a:schemeClr val="accent2"/>
                </a:solidFill>
                <a:ea typeface="ＭＳ Ｐゴシック"/>
              </a:rPr>
              <a:t>Double-sided reflections: </a:t>
            </a:r>
            <a:r>
              <a:rPr lang="en-US" altLang="en-US" dirty="0">
                <a:ea typeface="ＭＳ Ｐゴシック"/>
              </a:rPr>
              <a:t>Include both sides of resistance.</a:t>
            </a:r>
            <a:endParaRPr lang="en-US" altLang="en-US" dirty="0">
              <a:ea typeface="ＭＳ Ｐゴシック"/>
              <a:cs typeface="Calibri"/>
            </a:endParaRPr>
          </a:p>
          <a:p>
            <a:r>
              <a:rPr lang="en-US" altLang="en-US" dirty="0">
                <a:solidFill>
                  <a:schemeClr val="accent2"/>
                </a:solidFill>
                <a:ea typeface="ＭＳ Ｐゴシック"/>
              </a:rPr>
              <a:t>Amplified reflections/Siding with Sustain: S</a:t>
            </a:r>
            <a:r>
              <a:rPr lang="en-US" altLang="en-US" dirty="0">
                <a:ea typeface="ＭＳ Ｐゴシック"/>
              </a:rPr>
              <a:t>hows understanding while defusing the intensity of resistance.</a:t>
            </a:r>
            <a:endParaRPr lang="en-US" altLang="en-US" dirty="0">
              <a:ea typeface="ＭＳ Ｐゴシック"/>
              <a:cs typeface="Calibri"/>
            </a:endParaRPr>
          </a:p>
          <a:p>
            <a:r>
              <a:rPr lang="en-US" altLang="en-US" dirty="0">
                <a:solidFill>
                  <a:schemeClr val="accent2"/>
                </a:solidFill>
                <a:ea typeface="ＭＳ Ｐゴシック"/>
              </a:rPr>
              <a:t>Reframing: </a:t>
            </a:r>
            <a:r>
              <a:rPr lang="en-US" altLang="en-US" dirty="0">
                <a:ea typeface="ＭＳ Ｐゴシック"/>
              </a:rPr>
              <a:t>Recasts resistant or sustain talk element in a new light.</a:t>
            </a:r>
            <a:endParaRPr lang="en-US" altLang="en-US" dirty="0">
              <a:ea typeface="ＭＳ Ｐゴシック"/>
              <a:cs typeface="Calibri"/>
            </a:endParaRPr>
          </a:p>
          <a:p>
            <a:r>
              <a:rPr lang="en-US" altLang="en-US" sz="2800" dirty="0">
                <a:solidFill>
                  <a:schemeClr val="accent2"/>
                </a:solidFill>
                <a:ea typeface="ＭＳ Ｐゴシック"/>
              </a:rPr>
              <a:t>Emphasizing personal choice and control (autonomy): </a:t>
            </a:r>
            <a:r>
              <a:rPr lang="en-US" altLang="en-US" sz="2800" dirty="0">
                <a:ea typeface="ＭＳ Ｐゴシック"/>
              </a:rPr>
              <a:t>Recognize the obvious</a:t>
            </a:r>
            <a:r>
              <a:rPr lang="en-US" altLang="en-US" dirty="0">
                <a:ea typeface="ＭＳ Ｐゴシック"/>
              </a:rPr>
              <a:t>—</a:t>
            </a:r>
            <a:r>
              <a:rPr lang="en-US" altLang="en-US" sz="2800" dirty="0">
                <a:ea typeface="ＭＳ Ｐゴシック"/>
              </a:rPr>
              <a:t>that any change is entirely the client’s choice.</a:t>
            </a:r>
            <a:r>
              <a:rPr lang="en-US" altLang="en-US" dirty="0">
                <a:ea typeface="ＭＳ Ｐゴシック"/>
              </a:rPr>
              <a:t> </a:t>
            </a:r>
            <a:endParaRPr lang="en-US" altLang="en-US" sz="2800" dirty="0">
              <a:ea typeface="ＭＳ Ｐゴシック" panose="020B0600070205080204" pitchFamily="34" charset="-128"/>
              <a:cs typeface="Calibri"/>
            </a:endParaRPr>
          </a:p>
          <a:p>
            <a:pPr>
              <a:buFont typeface="Wingdings" pitchFamily="2" charset="2"/>
              <a:buNone/>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9895539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1">
            <a:extLst>
              <a:ext uri="{FF2B5EF4-FFF2-40B4-BE49-F238E27FC236}">
                <a16:creationId xmlns:a16="http://schemas.microsoft.com/office/drawing/2014/main" id="{022CF154-13AF-CD43-B8F4-4ACA3856B025}"/>
              </a:ext>
            </a:extLst>
          </p:cNvPr>
          <p:cNvSpPr>
            <a:spLocks noGrp="1" noChangeArrowheads="1"/>
          </p:cNvSpPr>
          <p:nvPr>
            <p:ph type="title"/>
          </p:nvPr>
        </p:nvSpPr>
        <p:spPr/>
        <p:txBody>
          <a:bodyPr/>
          <a:lstStyle/>
          <a:p>
            <a:r>
              <a:rPr lang="en-US" altLang="en-US">
                <a:ea typeface="ＭＳ Ｐゴシック" panose="020B0600070205080204" pitchFamily="34" charset="-128"/>
              </a:rPr>
              <a:t>Amplified Reflection</a:t>
            </a:r>
          </a:p>
        </p:txBody>
      </p:sp>
      <p:sp>
        <p:nvSpPr>
          <p:cNvPr id="148482" name="Content Placeholder 2">
            <a:extLst>
              <a:ext uri="{FF2B5EF4-FFF2-40B4-BE49-F238E27FC236}">
                <a16:creationId xmlns:a16="http://schemas.microsoft.com/office/drawing/2014/main" id="{A9A12C25-B2D6-704D-AB60-99B8E425C008}"/>
              </a:ext>
            </a:extLst>
          </p:cNvPr>
          <p:cNvSpPr>
            <a:spLocks noGrp="1" noChangeArrowheads="1"/>
          </p:cNvSpPr>
          <p:nvPr>
            <p:ph idx="1"/>
          </p:nvPr>
        </p:nvSpPr>
        <p:spPr/>
        <p:txBody>
          <a:bodyPr/>
          <a:lstStyle/>
          <a:p>
            <a:pPr marL="0" indent="0">
              <a:buNone/>
            </a:pPr>
            <a:r>
              <a:rPr lang="en-US" altLang="en-US">
                <a:ea typeface="ＭＳ Ｐゴシック" panose="020B0600070205080204" pitchFamily="34" charset="-128"/>
              </a:rPr>
              <a:t>Exaggerates a resistant statement so that the client will disagree.</a:t>
            </a:r>
          </a:p>
          <a:p>
            <a:endParaRPr lang="en-US" altLang="en-US">
              <a:solidFill>
                <a:schemeClr val="accent2"/>
              </a:solidFill>
              <a:ea typeface="ＭＳ Ｐゴシック" panose="020B0600070205080204" pitchFamily="34" charset="-128"/>
            </a:endParaRPr>
          </a:p>
          <a:p>
            <a:r>
              <a:rPr lang="en-US" altLang="en-US">
                <a:solidFill>
                  <a:schemeClr val="accent2"/>
                </a:solidFill>
                <a:ea typeface="ＭＳ Ｐゴシック" panose="020B0600070205080204" pitchFamily="34" charset="-128"/>
              </a:rPr>
              <a:t>Client: </a:t>
            </a:r>
            <a:r>
              <a:rPr lang="en-US" altLang="en-US">
                <a:ea typeface="ＭＳ Ｐゴシック" panose="020B0600070205080204" pitchFamily="34" charset="-128"/>
              </a:rPr>
              <a:t>I’m sick of going to the doctor all the time. It’s a hassle and it gets in the way of the online gaming that I like to do.</a:t>
            </a:r>
          </a:p>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1469749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43225-3B53-F04A-ABD6-61713B229CBD}"/>
              </a:ext>
            </a:extLst>
          </p:cNvPr>
          <p:cNvSpPr>
            <a:spLocks noGrp="1"/>
          </p:cNvSpPr>
          <p:nvPr>
            <p:ph type="title"/>
          </p:nvPr>
        </p:nvSpPr>
        <p:spPr/>
        <p:txBody>
          <a:bodyPr/>
          <a:lstStyle/>
          <a:p>
            <a:r>
              <a:rPr lang="en-US" dirty="0"/>
              <a:t>Resistance in Ourselves</a:t>
            </a:r>
          </a:p>
        </p:txBody>
      </p:sp>
      <p:sp>
        <p:nvSpPr>
          <p:cNvPr id="3" name="Content Placeholder 2">
            <a:extLst>
              <a:ext uri="{FF2B5EF4-FFF2-40B4-BE49-F238E27FC236}">
                <a16:creationId xmlns:a16="http://schemas.microsoft.com/office/drawing/2014/main" id="{342BE87B-8FC3-6B4A-95D3-87B9FCAFDFD0}"/>
              </a:ext>
            </a:extLst>
          </p:cNvPr>
          <p:cNvSpPr>
            <a:spLocks noGrp="1"/>
          </p:cNvSpPr>
          <p:nvPr>
            <p:ph idx="1"/>
          </p:nvPr>
        </p:nvSpPr>
        <p:spPr>
          <a:xfrm>
            <a:off x="838200" y="1825625"/>
            <a:ext cx="6552156" cy="4351338"/>
          </a:xfrm>
        </p:spPr>
        <p:txBody>
          <a:bodyPr/>
          <a:lstStyle/>
          <a:p>
            <a:pPr marL="0" indent="0">
              <a:buNone/>
            </a:pPr>
            <a:endParaRPr lang="en-US" dirty="0"/>
          </a:p>
          <a:p>
            <a:r>
              <a:rPr lang="en-US" dirty="0"/>
              <a:t>Think of a change that maybe you should make.</a:t>
            </a:r>
          </a:p>
          <a:p>
            <a:r>
              <a:rPr lang="en-US" dirty="0">
                <a:solidFill>
                  <a:srgbClr val="C00000"/>
                </a:solidFill>
              </a:rPr>
              <a:t>Let’s hear about a couple of our examples.</a:t>
            </a:r>
          </a:p>
          <a:p>
            <a:pPr marL="0" indent="0" algn="ctr">
              <a:buNone/>
            </a:pPr>
            <a:endParaRPr lang="en-US" dirty="0"/>
          </a:p>
          <a:p>
            <a:pPr marL="0" indent="0" algn="ctr">
              <a:buNone/>
            </a:pPr>
            <a:r>
              <a:rPr lang="en-US" b="1" dirty="0"/>
              <a:t>Notice how we naturally describe it…</a:t>
            </a:r>
          </a:p>
        </p:txBody>
      </p:sp>
      <p:sp>
        <p:nvSpPr>
          <p:cNvPr id="5" name="Rounded Rectangle 4">
            <a:extLst>
              <a:ext uri="{FF2B5EF4-FFF2-40B4-BE49-F238E27FC236}">
                <a16:creationId xmlns:a16="http://schemas.microsoft.com/office/drawing/2014/main" id="{AB91AFB1-636E-BEAE-E8B7-4A48EE4931E9}"/>
              </a:ext>
            </a:extLst>
          </p:cNvPr>
          <p:cNvSpPr/>
          <p:nvPr/>
        </p:nvSpPr>
        <p:spPr>
          <a:xfrm>
            <a:off x="8029183" y="1501608"/>
            <a:ext cx="3607495" cy="3220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Also:</a:t>
            </a:r>
            <a:endParaRPr lang="en-US" dirty="0"/>
          </a:p>
          <a:p>
            <a:r>
              <a:rPr lang="en-US" sz="2400" dirty="0"/>
              <a:t>Bring to mind 1 or 2 of your current or past clients. Consider how the techniques we discuss today fit with them.</a:t>
            </a:r>
          </a:p>
          <a:p>
            <a:pPr algn="ctr"/>
            <a:endParaRPr lang="en-US" dirty="0"/>
          </a:p>
        </p:txBody>
      </p:sp>
    </p:spTree>
    <p:extLst>
      <p:ext uri="{BB962C8B-B14F-4D97-AF65-F5344CB8AC3E}">
        <p14:creationId xmlns:p14="http://schemas.microsoft.com/office/powerpoint/2010/main" val="1048448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a:extLst>
              <a:ext uri="{FF2B5EF4-FFF2-40B4-BE49-F238E27FC236}">
                <a16:creationId xmlns:a16="http://schemas.microsoft.com/office/drawing/2014/main" id="{C635EDE1-9EA3-D040-90AC-00CA4C6044C4}"/>
              </a:ext>
            </a:extLst>
          </p:cNvPr>
          <p:cNvSpPr>
            <a:spLocks noGrp="1" noChangeArrowheads="1"/>
          </p:cNvSpPr>
          <p:nvPr>
            <p:ph type="title"/>
          </p:nvPr>
        </p:nvSpPr>
        <p:spPr/>
        <p:txBody>
          <a:bodyPr/>
          <a:lstStyle/>
          <a:p>
            <a:r>
              <a:rPr lang="en-US" altLang="en-US">
                <a:ea typeface="ＭＳ Ｐゴシック" panose="020B0600070205080204" pitchFamily="34" charset="-128"/>
              </a:rPr>
              <a:t>Amplified Reflection</a:t>
            </a:r>
          </a:p>
        </p:txBody>
      </p:sp>
      <p:sp>
        <p:nvSpPr>
          <p:cNvPr id="3" name="Content Placeholder 2">
            <a:extLst>
              <a:ext uri="{FF2B5EF4-FFF2-40B4-BE49-F238E27FC236}">
                <a16:creationId xmlns:a16="http://schemas.microsoft.com/office/drawing/2014/main" id="{7CDE7A41-028D-594F-9945-7A7EFA3676C2}"/>
              </a:ext>
            </a:extLst>
          </p:cNvPr>
          <p:cNvSpPr>
            <a:spLocks noGrp="1"/>
          </p:cNvSpPr>
          <p:nvPr>
            <p:ph idx="1"/>
          </p:nvPr>
        </p:nvSpPr>
        <p:spPr/>
        <p:txBody>
          <a:bodyPr/>
          <a:lstStyle/>
          <a:p>
            <a:pPr>
              <a:defRPr/>
            </a:pPr>
            <a:r>
              <a:rPr lang="en-US">
                <a:solidFill>
                  <a:schemeClr val="accent2"/>
                </a:solidFill>
              </a:rPr>
              <a:t>Member: </a:t>
            </a:r>
            <a:r>
              <a:rPr lang="en-US"/>
              <a:t>I’m sick of going to the doctor all the time. It’s a hassle and it gets in the way of the online gaming that I like to do.</a:t>
            </a:r>
          </a:p>
          <a:p>
            <a:pPr>
              <a:defRPr/>
            </a:pPr>
            <a:endParaRPr lang="en-US"/>
          </a:p>
          <a:p>
            <a:pPr>
              <a:defRPr/>
            </a:pPr>
            <a:r>
              <a:rPr lang="en-US">
                <a:solidFill>
                  <a:schemeClr val="accent2"/>
                </a:solidFill>
              </a:rPr>
              <a:t>Sample reflection:</a:t>
            </a:r>
          </a:p>
          <a:p>
            <a:pPr marL="0" indent="0">
              <a:buNone/>
              <a:defRPr/>
            </a:pPr>
            <a:endParaRPr lang="en-US"/>
          </a:p>
          <a:p>
            <a:pPr marL="0" indent="0">
              <a:buNone/>
              <a:defRPr/>
            </a:pPr>
            <a:r>
              <a:rPr lang="en-US"/>
              <a:t>Having fun is really important to you, more important than your health.</a:t>
            </a:r>
          </a:p>
        </p:txBody>
      </p:sp>
    </p:spTree>
    <p:extLst>
      <p:ext uri="{BB962C8B-B14F-4D97-AF65-F5344CB8AC3E}">
        <p14:creationId xmlns:p14="http://schemas.microsoft.com/office/powerpoint/2010/main" val="20568090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B796-B4A2-DC4A-BE62-DF801BBB4C2E}"/>
              </a:ext>
            </a:extLst>
          </p:cNvPr>
          <p:cNvSpPr>
            <a:spLocks noGrp="1"/>
          </p:cNvSpPr>
          <p:nvPr>
            <p:ph type="title"/>
          </p:nvPr>
        </p:nvSpPr>
        <p:spPr>
          <a:xfrm>
            <a:off x="838200" y="0"/>
            <a:ext cx="10515600" cy="1325563"/>
          </a:xfrm>
        </p:spPr>
        <p:txBody>
          <a:bodyPr/>
          <a:lstStyle/>
          <a:p>
            <a:r>
              <a:rPr lang="en-US"/>
              <a:t>Examples of reframing</a:t>
            </a:r>
          </a:p>
        </p:txBody>
      </p:sp>
      <p:sp>
        <p:nvSpPr>
          <p:cNvPr id="3" name="Content Placeholder 2">
            <a:extLst>
              <a:ext uri="{FF2B5EF4-FFF2-40B4-BE49-F238E27FC236}">
                <a16:creationId xmlns:a16="http://schemas.microsoft.com/office/drawing/2014/main" id="{8AE5A3A2-9704-7E4C-859E-6467276FBA96}"/>
              </a:ext>
            </a:extLst>
          </p:cNvPr>
          <p:cNvSpPr>
            <a:spLocks noGrp="1"/>
          </p:cNvSpPr>
          <p:nvPr>
            <p:ph idx="1"/>
          </p:nvPr>
        </p:nvSpPr>
        <p:spPr>
          <a:xfrm>
            <a:off x="838200" y="1444625"/>
            <a:ext cx="10515600" cy="4351338"/>
          </a:xfrm>
        </p:spPr>
        <p:txBody>
          <a:bodyPr>
            <a:normAutofit fontScale="92500"/>
          </a:bodyPr>
          <a:lstStyle/>
          <a:p>
            <a:pPr marL="0" indent="0">
              <a:buNone/>
            </a:pPr>
            <a:r>
              <a:rPr lang="en-US" b="1"/>
              <a:t>Client: I don’t know if I can do it.</a:t>
            </a:r>
          </a:p>
          <a:p>
            <a:pPr marL="0" indent="0">
              <a:buNone/>
            </a:pPr>
            <a:r>
              <a:rPr lang="en-US" b="1"/>
              <a:t>Interviewer: It would be quite a challenge—hard work!</a:t>
            </a:r>
          </a:p>
          <a:p>
            <a:pPr marL="0" indent="0">
              <a:buNone/>
            </a:pPr>
            <a:endParaRPr lang="en-US" sz="1200"/>
          </a:p>
          <a:p>
            <a:pPr marL="0" indent="0">
              <a:buNone/>
            </a:pPr>
            <a:r>
              <a:rPr lang="en-US"/>
              <a:t>Client: My wife is always nagging me about this.</a:t>
            </a:r>
          </a:p>
          <a:p>
            <a:pPr marL="0" indent="0">
              <a:buNone/>
            </a:pPr>
            <a:r>
              <a:rPr lang="en-US"/>
              <a:t>Interviewer: She must really care about you.</a:t>
            </a:r>
          </a:p>
          <a:p>
            <a:pPr marL="0" indent="0">
              <a:buNone/>
            </a:pPr>
            <a:endParaRPr lang="en-US" sz="1200"/>
          </a:p>
          <a:p>
            <a:pPr marL="0" indent="0">
              <a:buNone/>
            </a:pPr>
            <a:r>
              <a:rPr lang="en-US"/>
              <a:t>Client: I’ve been through so much lately. I don’t know if I can take this on.</a:t>
            </a:r>
          </a:p>
          <a:p>
            <a:pPr marL="0" indent="0">
              <a:buNone/>
            </a:pPr>
            <a:r>
              <a:rPr lang="en-US"/>
              <a:t>Interviewer: You’re quite a survivor.</a:t>
            </a:r>
          </a:p>
          <a:p>
            <a:pPr marL="0" indent="0">
              <a:buNone/>
            </a:pPr>
            <a:endParaRPr lang="en-US" sz="1300"/>
          </a:p>
          <a:p>
            <a:pPr marL="0" indent="0">
              <a:buNone/>
            </a:pPr>
            <a:r>
              <a:rPr lang="en-US"/>
              <a:t>Reframe failure as a step on the way to change (</a:t>
            </a:r>
            <a:r>
              <a:rPr lang="en-US" err="1"/>
              <a:t>eg</a:t>
            </a:r>
            <a:r>
              <a:rPr lang="en-US"/>
              <a:t>, quitting smoking).</a:t>
            </a:r>
          </a:p>
          <a:p>
            <a:endParaRPr lang="en-US"/>
          </a:p>
          <a:p>
            <a:endParaRPr lang="en-US"/>
          </a:p>
        </p:txBody>
      </p:sp>
    </p:spTree>
    <p:extLst>
      <p:ext uri="{BB962C8B-B14F-4D97-AF65-F5344CB8AC3E}">
        <p14:creationId xmlns:p14="http://schemas.microsoft.com/office/powerpoint/2010/main" val="3160224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D03D8-D03C-8F27-C614-2674812FB5D2}"/>
              </a:ext>
            </a:extLst>
          </p:cNvPr>
          <p:cNvSpPr>
            <a:spLocks noGrp="1"/>
          </p:cNvSpPr>
          <p:nvPr>
            <p:ph type="title"/>
          </p:nvPr>
        </p:nvSpPr>
        <p:spPr/>
        <p:txBody>
          <a:bodyPr/>
          <a:lstStyle/>
          <a:p>
            <a:r>
              <a:rPr lang="en-US">
                <a:ea typeface="Calibri Light"/>
                <a:cs typeface="Calibri Light"/>
              </a:rPr>
              <a:t>Rounder Video</a:t>
            </a:r>
            <a:endParaRPr lang="en-US"/>
          </a:p>
        </p:txBody>
      </p:sp>
      <p:sp>
        <p:nvSpPr>
          <p:cNvPr id="3" name="Content Placeholder 2">
            <a:extLst>
              <a:ext uri="{FF2B5EF4-FFF2-40B4-BE49-F238E27FC236}">
                <a16:creationId xmlns:a16="http://schemas.microsoft.com/office/drawing/2014/main" id="{BF05705B-F373-832E-C8C5-3FF2D365DFA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536589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B1FD1-8FFB-3640-827B-3086A28200A6}"/>
              </a:ext>
            </a:extLst>
          </p:cNvPr>
          <p:cNvSpPr>
            <a:spLocks noGrp="1"/>
          </p:cNvSpPr>
          <p:nvPr>
            <p:ph type="title"/>
          </p:nvPr>
        </p:nvSpPr>
        <p:spPr/>
        <p:txBody>
          <a:bodyPr/>
          <a:lstStyle/>
          <a:p>
            <a:r>
              <a:rPr lang="en-US"/>
              <a:t>From Engagement to Change</a:t>
            </a:r>
          </a:p>
        </p:txBody>
      </p:sp>
      <p:sp>
        <p:nvSpPr>
          <p:cNvPr id="4" name="Right Triangle 3">
            <a:extLst>
              <a:ext uri="{FF2B5EF4-FFF2-40B4-BE49-F238E27FC236}">
                <a16:creationId xmlns:a16="http://schemas.microsoft.com/office/drawing/2014/main" id="{6550299A-EEA0-2E43-97C0-5D2F5BB5B0BE}"/>
              </a:ext>
            </a:extLst>
          </p:cNvPr>
          <p:cNvSpPr/>
          <p:nvPr/>
        </p:nvSpPr>
        <p:spPr>
          <a:xfrm rot="5400000">
            <a:off x="3853017" y="9440"/>
            <a:ext cx="3421748" cy="7191214"/>
          </a:xfrm>
          <a:prstGeom prst="r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4D960DB6-8319-5F46-AD5D-93375B57FEAC}"/>
              </a:ext>
            </a:extLst>
          </p:cNvPr>
          <p:cNvSpPr/>
          <p:nvPr/>
        </p:nvSpPr>
        <p:spPr>
          <a:xfrm rot="16200000">
            <a:off x="3961507" y="-6058"/>
            <a:ext cx="3421748" cy="7222209"/>
          </a:xfrm>
          <a:prstGeom prst="r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83CD42DF-5648-B744-9ECB-65C6B977E170}"/>
              </a:ext>
            </a:extLst>
          </p:cNvPr>
          <p:cNvCxnSpPr/>
          <p:nvPr/>
        </p:nvCxnSpPr>
        <p:spPr>
          <a:xfrm>
            <a:off x="1875295" y="5563892"/>
            <a:ext cx="7516678"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486FC2B-B22D-A24F-A035-3B48B29C80EA}"/>
              </a:ext>
            </a:extLst>
          </p:cNvPr>
          <p:cNvSpPr txBox="1"/>
          <p:nvPr/>
        </p:nvSpPr>
        <p:spPr>
          <a:xfrm>
            <a:off x="4672739" y="5600696"/>
            <a:ext cx="2570537" cy="584775"/>
          </a:xfrm>
          <a:prstGeom prst="rect">
            <a:avLst/>
          </a:prstGeom>
          <a:noFill/>
        </p:spPr>
        <p:txBody>
          <a:bodyPr wrap="square" rtlCol="0">
            <a:spAutoFit/>
          </a:bodyPr>
          <a:lstStyle/>
          <a:p>
            <a:r>
              <a:rPr lang="en-US" sz="3200"/>
              <a:t>Time/Rapport</a:t>
            </a:r>
          </a:p>
        </p:txBody>
      </p:sp>
      <p:sp>
        <p:nvSpPr>
          <p:cNvPr id="9" name="TextBox 8">
            <a:extLst>
              <a:ext uri="{FF2B5EF4-FFF2-40B4-BE49-F238E27FC236}">
                <a16:creationId xmlns:a16="http://schemas.microsoft.com/office/drawing/2014/main" id="{33214728-30B4-CA4C-9424-BD3906AF2B7E}"/>
              </a:ext>
            </a:extLst>
          </p:cNvPr>
          <p:cNvSpPr txBox="1"/>
          <p:nvPr/>
        </p:nvSpPr>
        <p:spPr>
          <a:xfrm>
            <a:off x="5122190" y="3572991"/>
            <a:ext cx="3859078" cy="1569660"/>
          </a:xfrm>
          <a:prstGeom prst="rect">
            <a:avLst/>
          </a:prstGeom>
          <a:noFill/>
        </p:spPr>
        <p:txBody>
          <a:bodyPr wrap="square" rtlCol="0">
            <a:spAutoFit/>
          </a:bodyPr>
          <a:lstStyle/>
          <a:p>
            <a:pPr algn="ctr"/>
            <a:r>
              <a:rPr lang="en-US" sz="3200"/>
              <a:t>Evoke &amp; Affirm</a:t>
            </a:r>
          </a:p>
          <a:p>
            <a:pPr algn="ctr"/>
            <a:r>
              <a:rPr lang="en-US" sz="3200" b="1"/>
              <a:t>Change Talk </a:t>
            </a:r>
            <a:r>
              <a:rPr lang="en-US" sz="3200"/>
              <a:t>to motivate</a:t>
            </a:r>
          </a:p>
        </p:txBody>
      </p:sp>
      <p:sp>
        <p:nvSpPr>
          <p:cNvPr id="10" name="TextBox 9">
            <a:extLst>
              <a:ext uri="{FF2B5EF4-FFF2-40B4-BE49-F238E27FC236}">
                <a16:creationId xmlns:a16="http://schemas.microsoft.com/office/drawing/2014/main" id="{49E8B274-4978-EC40-922B-3170BF5BFC66}"/>
              </a:ext>
            </a:extLst>
          </p:cNvPr>
          <p:cNvSpPr txBox="1"/>
          <p:nvPr/>
        </p:nvSpPr>
        <p:spPr>
          <a:xfrm>
            <a:off x="2061275" y="2201705"/>
            <a:ext cx="3882325" cy="1569660"/>
          </a:xfrm>
          <a:prstGeom prst="rect">
            <a:avLst/>
          </a:prstGeom>
          <a:noFill/>
        </p:spPr>
        <p:txBody>
          <a:bodyPr wrap="square" rtlCol="0">
            <a:spAutoFit/>
          </a:bodyPr>
          <a:lstStyle/>
          <a:p>
            <a:pPr algn="ctr"/>
            <a:r>
              <a:rPr lang="en-US" sz="3200"/>
              <a:t>Evoke &amp; Validate </a:t>
            </a:r>
          </a:p>
          <a:p>
            <a:pPr algn="ctr"/>
            <a:r>
              <a:rPr lang="en-US" sz="3200" b="1"/>
              <a:t>Sustain Talk</a:t>
            </a:r>
          </a:p>
          <a:p>
            <a:pPr algn="ctr"/>
            <a:r>
              <a:rPr lang="en-US" sz="3200"/>
              <a:t>to engage</a:t>
            </a:r>
          </a:p>
        </p:txBody>
      </p:sp>
      <p:cxnSp>
        <p:nvCxnSpPr>
          <p:cNvPr id="11" name="Straight Arrow Connector 10">
            <a:extLst>
              <a:ext uri="{FF2B5EF4-FFF2-40B4-BE49-F238E27FC236}">
                <a16:creationId xmlns:a16="http://schemas.microsoft.com/office/drawing/2014/main" id="{63C86199-7101-1C48-9A23-17B36C7FBCE6}"/>
              </a:ext>
            </a:extLst>
          </p:cNvPr>
          <p:cNvCxnSpPr>
            <a:cxnSpLocks/>
          </p:cNvCxnSpPr>
          <p:nvPr/>
        </p:nvCxnSpPr>
        <p:spPr>
          <a:xfrm flipV="1">
            <a:off x="1875295" y="1942034"/>
            <a:ext cx="0" cy="3658662"/>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9FF5253-FB15-CC44-8F00-1FBA107EB4DE}"/>
              </a:ext>
            </a:extLst>
          </p:cNvPr>
          <p:cNvSpPr txBox="1"/>
          <p:nvPr/>
        </p:nvSpPr>
        <p:spPr>
          <a:xfrm rot="16200000">
            <a:off x="228161" y="3374315"/>
            <a:ext cx="2895476" cy="584775"/>
          </a:xfrm>
          <a:prstGeom prst="rect">
            <a:avLst/>
          </a:prstGeom>
          <a:noFill/>
        </p:spPr>
        <p:txBody>
          <a:bodyPr wrap="square" rtlCol="0">
            <a:spAutoFit/>
          </a:bodyPr>
          <a:lstStyle/>
          <a:p>
            <a:r>
              <a:rPr lang="en-US" sz="3200"/>
              <a:t>Amount of Talk</a:t>
            </a:r>
          </a:p>
        </p:txBody>
      </p:sp>
    </p:spTree>
    <p:extLst>
      <p:ext uri="{BB962C8B-B14F-4D97-AF65-F5344CB8AC3E}">
        <p14:creationId xmlns:p14="http://schemas.microsoft.com/office/powerpoint/2010/main" val="25510297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1F81-CC63-C0C5-CBD1-07B1A8632E1B}"/>
              </a:ext>
            </a:extLst>
          </p:cNvPr>
          <p:cNvSpPr>
            <a:spLocks noGrp="1"/>
          </p:cNvSpPr>
          <p:nvPr>
            <p:ph type="title"/>
          </p:nvPr>
        </p:nvSpPr>
        <p:spPr/>
        <p:txBody>
          <a:bodyPr/>
          <a:lstStyle/>
          <a:p>
            <a:r>
              <a:rPr lang="en-US" dirty="0"/>
              <a:t>Roleplay  #1</a:t>
            </a:r>
          </a:p>
        </p:txBody>
      </p:sp>
      <p:sp>
        <p:nvSpPr>
          <p:cNvPr id="3" name="Content Placeholder 2">
            <a:extLst>
              <a:ext uri="{FF2B5EF4-FFF2-40B4-BE49-F238E27FC236}">
                <a16:creationId xmlns:a16="http://schemas.microsoft.com/office/drawing/2014/main" id="{BEBDC503-614C-81FB-3313-0879A8F9E8CF}"/>
              </a:ext>
            </a:extLst>
          </p:cNvPr>
          <p:cNvSpPr>
            <a:spLocks noGrp="1"/>
          </p:cNvSpPr>
          <p:nvPr>
            <p:ph idx="1"/>
          </p:nvPr>
        </p:nvSpPr>
        <p:spPr/>
        <p:txBody>
          <a:bodyPr/>
          <a:lstStyle/>
          <a:p>
            <a:pPr marL="0" indent="0">
              <a:buNone/>
            </a:pPr>
            <a:r>
              <a:rPr lang="en-US" b="1" dirty="0"/>
              <a:t>Client</a:t>
            </a:r>
            <a:r>
              <a:rPr lang="en-US" dirty="0"/>
              <a:t>: </a:t>
            </a:r>
            <a:r>
              <a:rPr lang="en-US" dirty="0" err="1"/>
              <a:t>Realplay</a:t>
            </a:r>
            <a:r>
              <a:rPr lang="en-US" dirty="0"/>
              <a:t> (a change you are considering) OR Roleplay (a fictional client)</a:t>
            </a:r>
          </a:p>
          <a:p>
            <a:pPr marL="0" indent="0">
              <a:buNone/>
            </a:pPr>
            <a:r>
              <a:rPr lang="en-US" dirty="0"/>
              <a:t>	Tip: Don’t talk too much or too little.</a:t>
            </a:r>
          </a:p>
          <a:p>
            <a:pPr marL="0" indent="0">
              <a:buNone/>
            </a:pPr>
            <a:endParaRPr lang="en-US" dirty="0"/>
          </a:p>
          <a:p>
            <a:pPr marL="0" indent="0">
              <a:buNone/>
            </a:pPr>
            <a:r>
              <a:rPr lang="en-US" b="1" dirty="0"/>
              <a:t>Provider: </a:t>
            </a:r>
            <a:r>
              <a:rPr lang="en-US" dirty="0"/>
              <a:t>Pick your Goal:</a:t>
            </a:r>
          </a:p>
          <a:p>
            <a:r>
              <a:rPr lang="en-US" dirty="0"/>
              <a:t>Balance Reflections and OQ’s</a:t>
            </a:r>
          </a:p>
          <a:p>
            <a:r>
              <a:rPr lang="en-US" dirty="0"/>
              <a:t>Avoid suggestions and planning</a:t>
            </a:r>
          </a:p>
          <a:p>
            <a:r>
              <a:rPr lang="en-US" dirty="0"/>
              <a:t>Double-sided reflection</a:t>
            </a:r>
          </a:p>
          <a:p>
            <a:endParaRPr lang="en-US" b="1" dirty="0"/>
          </a:p>
          <a:p>
            <a:pPr marL="0" indent="0">
              <a:buNone/>
            </a:pPr>
            <a:endParaRPr lang="en-US" dirty="0"/>
          </a:p>
        </p:txBody>
      </p:sp>
      <p:sp>
        <p:nvSpPr>
          <p:cNvPr id="5" name="TextBox 4">
            <a:extLst>
              <a:ext uri="{FF2B5EF4-FFF2-40B4-BE49-F238E27FC236}">
                <a16:creationId xmlns:a16="http://schemas.microsoft.com/office/drawing/2014/main" id="{E0E0D060-2639-3803-6CB0-479932844BC7}"/>
              </a:ext>
            </a:extLst>
          </p:cNvPr>
          <p:cNvSpPr txBox="1"/>
          <p:nvPr/>
        </p:nvSpPr>
        <p:spPr>
          <a:xfrm>
            <a:off x="6096000" y="4001294"/>
            <a:ext cx="5054534"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Stark/Amplified reflection</a:t>
            </a:r>
          </a:p>
          <a:p>
            <a:pPr marL="457200" indent="-457200">
              <a:buFont typeface="Arial" panose="020B0604020202020204" pitchFamily="34" charset="0"/>
              <a:buChar char="•"/>
            </a:pPr>
            <a:r>
              <a:rPr lang="en-US" sz="2800" dirty="0"/>
              <a:t>Deep listening/MI Spirit</a:t>
            </a:r>
          </a:p>
          <a:p>
            <a:pPr marL="457200" indent="-457200">
              <a:buFont typeface="Arial" panose="020B0604020202020204" pitchFamily="34" charset="0"/>
              <a:buChar char="•"/>
            </a:pPr>
            <a:r>
              <a:rPr lang="en-US" sz="2800" dirty="0"/>
              <a:t>Match TD to CCO</a:t>
            </a:r>
          </a:p>
          <a:p>
            <a:pPr marL="457200" indent="-457200">
              <a:buFont typeface="Arial" panose="020B0604020202020204" pitchFamily="34" charset="0"/>
              <a:buChar char="•"/>
            </a:pPr>
            <a:r>
              <a:rPr lang="en-US" sz="2800" dirty="0"/>
              <a:t>Etc.</a:t>
            </a:r>
          </a:p>
        </p:txBody>
      </p:sp>
    </p:spTree>
    <p:extLst>
      <p:ext uri="{BB962C8B-B14F-4D97-AF65-F5344CB8AC3E}">
        <p14:creationId xmlns:p14="http://schemas.microsoft.com/office/powerpoint/2010/main" val="12844159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962E3-B3C4-87CE-A443-69130BCBA254}"/>
              </a:ext>
            </a:extLst>
          </p:cNvPr>
          <p:cNvSpPr>
            <a:spLocks noGrp="1"/>
          </p:cNvSpPr>
          <p:nvPr>
            <p:ph type="ctrTitle"/>
          </p:nvPr>
        </p:nvSpPr>
        <p:spPr>
          <a:xfrm>
            <a:off x="-239059" y="1310729"/>
            <a:ext cx="9144000" cy="2387600"/>
          </a:xfrm>
        </p:spPr>
        <p:txBody>
          <a:bodyPr/>
          <a:lstStyle/>
          <a:p>
            <a:r>
              <a:rPr lang="en-US">
                <a:cs typeface="Calibri Light"/>
              </a:rPr>
              <a:t>Summaries</a:t>
            </a:r>
            <a:endParaRPr lang="en-US"/>
          </a:p>
        </p:txBody>
      </p:sp>
      <p:pic>
        <p:nvPicPr>
          <p:cNvPr id="3" name="Picture 2" descr="A picture containing outdoor object&#10;&#10;Description automatically generated">
            <a:extLst>
              <a:ext uri="{FF2B5EF4-FFF2-40B4-BE49-F238E27FC236}">
                <a16:creationId xmlns:a16="http://schemas.microsoft.com/office/drawing/2014/main" id="{DA9A5062-905C-35F7-1E50-F41221709A5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398871" y="219635"/>
            <a:ext cx="4573494" cy="4573494"/>
          </a:xfrm>
          <a:prstGeom prst="rect">
            <a:avLst/>
          </a:prstGeom>
        </p:spPr>
      </p:pic>
    </p:spTree>
    <p:extLst>
      <p:ext uri="{BB962C8B-B14F-4D97-AF65-F5344CB8AC3E}">
        <p14:creationId xmlns:p14="http://schemas.microsoft.com/office/powerpoint/2010/main" val="28862726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9563E-A1D2-3B7B-E52D-72688D3994BA}"/>
              </a:ext>
            </a:extLst>
          </p:cNvPr>
          <p:cNvSpPr>
            <a:spLocks noGrp="1"/>
          </p:cNvSpPr>
          <p:nvPr>
            <p:ph type="title"/>
          </p:nvPr>
        </p:nvSpPr>
        <p:spPr/>
        <p:txBody>
          <a:bodyPr/>
          <a:lstStyle/>
          <a:p>
            <a:r>
              <a:rPr lang="en-US">
                <a:cs typeface="Calibri Light"/>
              </a:rPr>
              <a:t>Summaries</a:t>
            </a:r>
          </a:p>
        </p:txBody>
      </p:sp>
      <p:sp>
        <p:nvSpPr>
          <p:cNvPr id="3" name="Content Placeholder 2">
            <a:extLst>
              <a:ext uri="{FF2B5EF4-FFF2-40B4-BE49-F238E27FC236}">
                <a16:creationId xmlns:a16="http://schemas.microsoft.com/office/drawing/2014/main" id="{A0451A2D-1B0F-B031-56EA-51BEFE8E9ABD}"/>
              </a:ext>
            </a:extLst>
          </p:cNvPr>
          <p:cNvSpPr>
            <a:spLocks noGrp="1"/>
          </p:cNvSpPr>
          <p:nvPr>
            <p:ph idx="1"/>
          </p:nvPr>
        </p:nvSpPr>
        <p:spPr/>
        <p:txBody>
          <a:bodyPr vert="horz" lIns="91440" tIns="45720" rIns="91440" bIns="45720" rtlCol="0" anchor="t">
            <a:normAutofit/>
          </a:bodyPr>
          <a:lstStyle/>
          <a:p>
            <a:r>
              <a:rPr lang="en-US">
                <a:cs typeface="Calibri"/>
              </a:rPr>
              <a:t>Like long reflections that integrate at least 3 previous reflections</a:t>
            </a:r>
          </a:p>
          <a:p>
            <a:r>
              <a:rPr lang="en-US">
                <a:cs typeface="Calibri"/>
              </a:rPr>
              <a:t>Useful to deliver conceptualization in the form of a reflection</a:t>
            </a:r>
            <a:endParaRPr lang="en-US">
              <a:ea typeface="Calibri"/>
              <a:cs typeface="Calibri"/>
            </a:endParaRPr>
          </a:p>
          <a:p>
            <a:pPr lvl="1"/>
            <a:r>
              <a:rPr lang="en-US">
                <a:ea typeface="Calibri"/>
                <a:cs typeface="Calibri"/>
              </a:rPr>
              <a:t>See next slide</a:t>
            </a:r>
          </a:p>
          <a:p>
            <a:r>
              <a:rPr lang="en-US">
                <a:ea typeface="Calibri"/>
                <a:cs typeface="Calibri"/>
              </a:rPr>
              <a:t>"Bouquet Summary" to frame change (</a:t>
            </a:r>
            <a:r>
              <a:rPr lang="en-US" i="1">
                <a:ea typeface="Calibri"/>
                <a:cs typeface="Calibri"/>
              </a:rPr>
              <a:t>Living with Diabetes</a:t>
            </a:r>
            <a:r>
              <a:rPr lang="en-US">
                <a:ea typeface="Calibri"/>
                <a:cs typeface="Calibri"/>
              </a:rPr>
              <a:t>)</a:t>
            </a:r>
          </a:p>
          <a:p>
            <a:r>
              <a:rPr lang="en-US">
                <a:ea typeface="Calibri"/>
                <a:cs typeface="Calibri"/>
              </a:rPr>
              <a:t>Useful for transitions between parts of conversation</a:t>
            </a:r>
          </a:p>
          <a:p>
            <a:pPr lvl="1"/>
            <a:r>
              <a:rPr lang="en-US">
                <a:ea typeface="Calibri"/>
                <a:cs typeface="Calibri"/>
              </a:rPr>
              <a:t>"That's one piece of it. What else?"</a:t>
            </a:r>
          </a:p>
        </p:txBody>
      </p:sp>
    </p:spTree>
    <p:extLst>
      <p:ext uri="{BB962C8B-B14F-4D97-AF65-F5344CB8AC3E}">
        <p14:creationId xmlns:p14="http://schemas.microsoft.com/office/powerpoint/2010/main" val="14093414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A459F-A5B7-C06B-8046-98A2A3C56083}"/>
              </a:ext>
            </a:extLst>
          </p:cNvPr>
          <p:cNvSpPr>
            <a:spLocks noGrp="1"/>
          </p:cNvSpPr>
          <p:nvPr>
            <p:ph type="title"/>
          </p:nvPr>
        </p:nvSpPr>
        <p:spPr/>
        <p:txBody>
          <a:bodyPr/>
          <a:lstStyle/>
          <a:p>
            <a:r>
              <a:rPr lang="en-US">
                <a:cs typeface="Calibri Light"/>
              </a:rPr>
              <a:t>Using Summaries for Conceptualization</a:t>
            </a:r>
            <a:endParaRPr lang="en-US"/>
          </a:p>
        </p:txBody>
      </p:sp>
      <p:sp>
        <p:nvSpPr>
          <p:cNvPr id="3" name="Content Placeholder 2">
            <a:extLst>
              <a:ext uri="{FF2B5EF4-FFF2-40B4-BE49-F238E27FC236}">
                <a16:creationId xmlns:a16="http://schemas.microsoft.com/office/drawing/2014/main" id="{22EA5DAB-197A-65C5-50FA-515DCB138B0C}"/>
              </a:ext>
            </a:extLst>
          </p:cNvPr>
          <p:cNvSpPr>
            <a:spLocks noGrp="1"/>
          </p:cNvSpPr>
          <p:nvPr>
            <p:ph idx="1"/>
          </p:nvPr>
        </p:nvSpPr>
        <p:spPr/>
        <p:txBody>
          <a:bodyPr vert="horz" lIns="91440" tIns="45720" rIns="91440" bIns="45720" rtlCol="0" anchor="t">
            <a:normAutofit/>
          </a:bodyPr>
          <a:lstStyle/>
          <a:p>
            <a:pPr marL="0" indent="0">
              <a:buNone/>
            </a:pPr>
            <a:r>
              <a:rPr lang="en-US" b="1" u="sng">
                <a:cs typeface="Calibri"/>
              </a:rPr>
              <a:t>Double-sided Summary during Focusing</a:t>
            </a:r>
          </a:p>
          <a:p>
            <a:pPr marL="0" indent="0">
              <a:buNone/>
            </a:pPr>
            <a:r>
              <a:rPr lang="en-US" sz="2400">
                <a:ea typeface="Calibri"/>
                <a:cs typeface="Calibri"/>
              </a:rPr>
              <a:t>"On the one hand X, on the other hand Y. Where does this leave you?"</a:t>
            </a:r>
          </a:p>
          <a:p>
            <a:pPr marL="0" indent="0">
              <a:buNone/>
            </a:pPr>
            <a:endParaRPr lang="en-US" sz="2400">
              <a:ea typeface="Calibri"/>
              <a:cs typeface="Calibri"/>
            </a:endParaRPr>
          </a:p>
          <a:p>
            <a:pPr marL="0" indent="0">
              <a:buNone/>
            </a:pPr>
            <a:r>
              <a:rPr lang="en-US" sz="2400">
                <a:solidFill>
                  <a:srgbClr val="FF0000"/>
                </a:solidFill>
                <a:ea typeface="Calibri"/>
                <a:cs typeface="Calibri"/>
              </a:rPr>
              <a:t>Let's try a few of these.</a:t>
            </a:r>
          </a:p>
        </p:txBody>
      </p:sp>
    </p:spTree>
    <p:extLst>
      <p:ext uri="{BB962C8B-B14F-4D97-AF65-F5344CB8AC3E}">
        <p14:creationId xmlns:p14="http://schemas.microsoft.com/office/powerpoint/2010/main" val="1113381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E4901A-9D2F-65ED-F01A-AD128119C88D}"/>
              </a:ext>
            </a:extLst>
          </p:cNvPr>
          <p:cNvSpPr>
            <a:spLocks noGrp="1"/>
          </p:cNvSpPr>
          <p:nvPr>
            <p:ph type="title"/>
          </p:nvPr>
        </p:nvSpPr>
        <p:spPr>
          <a:xfrm>
            <a:off x="638406" y="639520"/>
            <a:ext cx="3421530" cy="1315661"/>
          </a:xfrm>
        </p:spPr>
        <p:txBody>
          <a:bodyPr vert="horz" lIns="91440" tIns="45720" rIns="91440" bIns="45720" rtlCol="0" anchor="b">
            <a:normAutofit/>
          </a:bodyPr>
          <a:lstStyle/>
          <a:p>
            <a:r>
              <a:rPr lang="en-US" sz="5400"/>
              <a:t>ORR</a:t>
            </a:r>
            <a:r>
              <a:rPr lang="en-US" sz="5400" kern="1200">
                <a:latin typeface="+mj-lt"/>
                <a:ea typeface="+mj-ea"/>
                <a:cs typeface="+mj-cs"/>
              </a:rPr>
              <a:t> Cycle</a:t>
            </a:r>
            <a:endParaRPr lang="en-US" sz="5400" kern="1200"/>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FF09C013-4FA5-C54B-5696-7C2845B583EE}"/>
              </a:ext>
            </a:extLst>
          </p:cNvPr>
          <p:cNvSpPr>
            <a:spLocks noGrp="1"/>
          </p:cNvSpPr>
          <p:nvPr>
            <p:ph sz="half" idx="2"/>
          </p:nvPr>
        </p:nvSpPr>
        <p:spPr>
          <a:xfrm>
            <a:off x="630936" y="2807208"/>
            <a:ext cx="3429000" cy="3410712"/>
          </a:xfrm>
        </p:spPr>
        <p:txBody>
          <a:bodyPr vert="horz" lIns="91440" tIns="45720" rIns="91440" bIns="45720" rtlCol="0" anchor="t">
            <a:normAutofit/>
          </a:bodyPr>
          <a:lstStyle/>
          <a:p>
            <a:pPr marL="457200" indent="-457200">
              <a:buAutoNum type="arabicPeriod"/>
            </a:pPr>
            <a:r>
              <a:rPr lang="en-US" sz="2200">
                <a:ea typeface="Calibri"/>
                <a:cs typeface="Calibri"/>
              </a:rPr>
              <a:t>OQ to draw out client's perspective</a:t>
            </a:r>
            <a:endParaRPr lang="en-US"/>
          </a:p>
          <a:p>
            <a:pPr marL="457200" indent="-457200">
              <a:buAutoNum type="arabicPeriod"/>
            </a:pPr>
            <a:r>
              <a:rPr lang="en-US" sz="2200">
                <a:ea typeface="Calibri"/>
                <a:cs typeface="Calibri"/>
              </a:rPr>
              <a:t>R to deepen &amp; discover</a:t>
            </a:r>
          </a:p>
          <a:p>
            <a:pPr marL="457200" indent="-457200">
              <a:buAutoNum type="arabicPeriod"/>
            </a:pPr>
            <a:r>
              <a:rPr lang="en-US" sz="2200">
                <a:ea typeface="Calibri"/>
                <a:cs typeface="Calibri"/>
              </a:rPr>
              <a:t>R to advance</a:t>
            </a:r>
          </a:p>
          <a:p>
            <a:pPr marL="457200" indent="-457200">
              <a:buAutoNum type="arabicPeriod"/>
            </a:pPr>
            <a:r>
              <a:rPr lang="en-US" sz="2200">
                <a:ea typeface="Calibri"/>
                <a:cs typeface="Calibri"/>
              </a:rPr>
              <a:t>Repeat</a:t>
            </a:r>
          </a:p>
        </p:txBody>
      </p:sp>
      <p:pic>
        <p:nvPicPr>
          <p:cNvPr id="4" name="Picture 4">
            <a:extLst>
              <a:ext uri="{FF2B5EF4-FFF2-40B4-BE49-F238E27FC236}">
                <a16:creationId xmlns:a16="http://schemas.microsoft.com/office/drawing/2014/main" id="{714FE876-9ECE-FD12-6640-8D81DA2F17F5}"/>
              </a:ext>
            </a:extLst>
          </p:cNvPr>
          <p:cNvPicPr>
            <a:picLocks noGrp="1" noChangeAspect="1"/>
          </p:cNvPicPr>
          <p:nvPr>
            <p:ph sz="half" idx="1"/>
          </p:nvPr>
        </p:nvPicPr>
        <p:blipFill>
          <a:blip r:embed="rId2"/>
          <a:stretch>
            <a:fillRect/>
          </a:stretch>
        </p:blipFill>
        <p:spPr>
          <a:xfrm>
            <a:off x="4654296" y="986810"/>
            <a:ext cx="6903720" cy="4884380"/>
          </a:xfrm>
          <a:prstGeom prst="rect">
            <a:avLst/>
          </a:prstGeom>
        </p:spPr>
      </p:pic>
    </p:spTree>
    <p:extLst>
      <p:ext uri="{BB962C8B-B14F-4D97-AF65-F5344CB8AC3E}">
        <p14:creationId xmlns:p14="http://schemas.microsoft.com/office/powerpoint/2010/main" val="20212657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5F6D7-D948-F4C4-C24B-8426664FA567}"/>
              </a:ext>
            </a:extLst>
          </p:cNvPr>
          <p:cNvSpPr>
            <a:spLocks noGrp="1"/>
          </p:cNvSpPr>
          <p:nvPr>
            <p:ph type="title"/>
          </p:nvPr>
        </p:nvSpPr>
        <p:spPr/>
        <p:txBody>
          <a:bodyPr/>
          <a:lstStyle/>
          <a:p>
            <a:r>
              <a:rPr lang="en-US">
                <a:ea typeface="Calibri Light"/>
                <a:cs typeface="Calibri Light"/>
              </a:rPr>
              <a:t>Roleplay #1 – 5 minutes</a:t>
            </a:r>
            <a:endParaRPr lang="en-US"/>
          </a:p>
        </p:txBody>
      </p:sp>
      <p:sp>
        <p:nvSpPr>
          <p:cNvPr id="3" name="Content Placeholder 2">
            <a:extLst>
              <a:ext uri="{FF2B5EF4-FFF2-40B4-BE49-F238E27FC236}">
                <a16:creationId xmlns:a16="http://schemas.microsoft.com/office/drawing/2014/main" id="{FF4ED61D-D260-EF67-4181-F930B288B9DE}"/>
              </a:ext>
            </a:extLst>
          </p:cNvPr>
          <p:cNvSpPr>
            <a:spLocks noGrp="1"/>
          </p:cNvSpPr>
          <p:nvPr>
            <p:ph idx="1"/>
          </p:nvPr>
        </p:nvSpPr>
        <p:spPr/>
        <p:txBody>
          <a:bodyPr vert="horz" lIns="91440" tIns="45720" rIns="91440" bIns="45720" rtlCol="0" anchor="t">
            <a:normAutofit/>
          </a:bodyPr>
          <a:lstStyle/>
          <a:p>
            <a:r>
              <a:rPr lang="en-US">
                <a:ea typeface="Calibri"/>
                <a:cs typeface="Calibri"/>
              </a:rPr>
              <a:t>Pair off. 2 roleplays: One as client, one as provider</a:t>
            </a:r>
            <a:endParaRPr lang="en-US"/>
          </a:p>
          <a:p>
            <a:r>
              <a:rPr lang="en-US">
                <a:ea typeface="Calibri"/>
                <a:cs typeface="Calibri"/>
              </a:rPr>
              <a:t>Client: </a:t>
            </a:r>
          </a:p>
          <a:p>
            <a:pPr lvl="1"/>
            <a:r>
              <a:rPr lang="en-US">
                <a:ea typeface="Calibri"/>
                <a:cs typeface="Calibri"/>
              </a:rPr>
              <a:t>"A change I want to or should make." Share honest resistance.</a:t>
            </a:r>
          </a:p>
          <a:p>
            <a:pPr lvl="1"/>
            <a:r>
              <a:rPr lang="en-US">
                <a:ea typeface="Calibri"/>
                <a:cs typeface="Calibri"/>
              </a:rPr>
              <a:t>Don't talk too much or too little.</a:t>
            </a:r>
          </a:p>
          <a:p>
            <a:r>
              <a:rPr lang="en-US">
                <a:ea typeface="Calibri"/>
                <a:cs typeface="Calibri"/>
              </a:rPr>
              <a:t>Provider</a:t>
            </a:r>
          </a:p>
          <a:p>
            <a:pPr lvl="1"/>
            <a:r>
              <a:rPr lang="en-US">
                <a:ea typeface="Calibri"/>
                <a:cs typeface="Calibri"/>
              </a:rPr>
              <a:t>Use MI Spirit &amp; OARS</a:t>
            </a:r>
          </a:p>
          <a:p>
            <a:pPr lvl="1"/>
            <a:r>
              <a:rPr lang="en-US">
                <a:ea typeface="Calibri"/>
                <a:cs typeface="Calibri"/>
              </a:rPr>
              <a:t>Balance Reflections &amp; Open Questions</a:t>
            </a:r>
          </a:p>
          <a:p>
            <a:pPr lvl="1"/>
            <a:r>
              <a:rPr lang="en-US">
                <a:ea typeface="Calibri"/>
                <a:cs typeface="Calibri"/>
              </a:rPr>
              <a:t>Avoid suggestions, confrontation, personal disclosure</a:t>
            </a:r>
          </a:p>
          <a:p>
            <a:endParaRPr lang="en-US">
              <a:ea typeface="Calibri"/>
              <a:cs typeface="Calibri"/>
            </a:endParaRPr>
          </a:p>
        </p:txBody>
      </p:sp>
    </p:spTree>
    <p:extLst>
      <p:ext uri="{BB962C8B-B14F-4D97-AF65-F5344CB8AC3E}">
        <p14:creationId xmlns:p14="http://schemas.microsoft.com/office/powerpoint/2010/main" val="2619710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8A4E5-2471-8C49-80AD-3DA5C945A778}"/>
              </a:ext>
            </a:extLst>
          </p:cNvPr>
          <p:cNvSpPr>
            <a:spLocks noGrp="1"/>
          </p:cNvSpPr>
          <p:nvPr>
            <p:ph type="title"/>
          </p:nvPr>
        </p:nvSpPr>
        <p:spPr/>
        <p:txBody>
          <a:bodyPr/>
          <a:lstStyle/>
          <a:p>
            <a:pPr algn="ctr"/>
            <a:r>
              <a:rPr lang="en-US"/>
              <a:t>Ambivalence = Pulled in Two Directions</a:t>
            </a:r>
          </a:p>
        </p:txBody>
      </p:sp>
      <p:cxnSp>
        <p:nvCxnSpPr>
          <p:cNvPr id="5" name="Straight Connector 4">
            <a:extLst>
              <a:ext uri="{FF2B5EF4-FFF2-40B4-BE49-F238E27FC236}">
                <a16:creationId xmlns:a16="http://schemas.microsoft.com/office/drawing/2014/main" id="{31D91B27-A631-C54E-A706-D13091C0BC36}"/>
              </a:ext>
            </a:extLst>
          </p:cNvPr>
          <p:cNvCxnSpPr>
            <a:cxnSpLocks/>
          </p:cNvCxnSpPr>
          <p:nvPr/>
        </p:nvCxnSpPr>
        <p:spPr>
          <a:xfrm>
            <a:off x="1932382" y="4161258"/>
            <a:ext cx="8427308" cy="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9" name="Triangle 8">
            <a:extLst>
              <a:ext uri="{FF2B5EF4-FFF2-40B4-BE49-F238E27FC236}">
                <a16:creationId xmlns:a16="http://schemas.microsoft.com/office/drawing/2014/main" id="{FDF1FB79-7930-AB45-A3CC-22A46DB98444}"/>
              </a:ext>
            </a:extLst>
          </p:cNvPr>
          <p:cNvSpPr/>
          <p:nvPr/>
        </p:nvSpPr>
        <p:spPr>
          <a:xfrm>
            <a:off x="4760802" y="4183221"/>
            <a:ext cx="2835151" cy="197432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400" b="1"/>
              <a:t>Smoking</a:t>
            </a:r>
          </a:p>
        </p:txBody>
      </p:sp>
      <p:sp>
        <p:nvSpPr>
          <p:cNvPr id="13" name="TextBox 12">
            <a:extLst>
              <a:ext uri="{FF2B5EF4-FFF2-40B4-BE49-F238E27FC236}">
                <a16:creationId xmlns:a16="http://schemas.microsoft.com/office/drawing/2014/main" id="{D1B9ED0D-6687-EA48-BD4C-4BAA1D67AB74}"/>
              </a:ext>
            </a:extLst>
          </p:cNvPr>
          <p:cNvSpPr txBox="1"/>
          <p:nvPr/>
        </p:nvSpPr>
        <p:spPr>
          <a:xfrm>
            <a:off x="8333367" y="1875828"/>
            <a:ext cx="1520908" cy="615553"/>
          </a:xfrm>
          <a:prstGeom prst="rect">
            <a:avLst/>
          </a:prstGeom>
          <a:noFill/>
        </p:spPr>
        <p:txBody>
          <a:bodyPr wrap="square" rtlCol="0">
            <a:spAutoFit/>
          </a:bodyPr>
          <a:lstStyle/>
          <a:p>
            <a:pPr algn="ctr"/>
            <a:r>
              <a:rPr lang="en-US" sz="3400" b="1"/>
              <a:t>Change</a:t>
            </a:r>
          </a:p>
        </p:txBody>
      </p:sp>
      <p:sp>
        <p:nvSpPr>
          <p:cNvPr id="19" name="Rounded Rectangle 18">
            <a:extLst>
              <a:ext uri="{FF2B5EF4-FFF2-40B4-BE49-F238E27FC236}">
                <a16:creationId xmlns:a16="http://schemas.microsoft.com/office/drawing/2014/main" id="{6CBF047E-63F8-C240-88DA-FC9FD0D3858A}"/>
              </a:ext>
            </a:extLst>
          </p:cNvPr>
          <p:cNvSpPr/>
          <p:nvPr/>
        </p:nvSpPr>
        <p:spPr>
          <a:xfrm>
            <a:off x="1994079" y="2917980"/>
            <a:ext cx="1969819" cy="617484"/>
          </a:xfrm>
          <a:prstGeom prst="roundRect">
            <a:avLst/>
          </a:prstGeom>
          <a:solidFill>
            <a:srgbClr val="7030A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Helps manage stress</a:t>
            </a:r>
          </a:p>
        </p:txBody>
      </p:sp>
      <p:sp>
        <p:nvSpPr>
          <p:cNvPr id="22" name="Rounded Rectangle 21">
            <a:extLst>
              <a:ext uri="{FF2B5EF4-FFF2-40B4-BE49-F238E27FC236}">
                <a16:creationId xmlns:a16="http://schemas.microsoft.com/office/drawing/2014/main" id="{93BE22A0-9297-5E47-BA2E-B23B1FA62528}"/>
              </a:ext>
            </a:extLst>
          </p:cNvPr>
          <p:cNvSpPr/>
          <p:nvPr/>
        </p:nvSpPr>
        <p:spPr>
          <a:xfrm>
            <a:off x="3332393" y="3531918"/>
            <a:ext cx="1813911" cy="597650"/>
          </a:xfrm>
          <a:prstGeom prst="roundRect">
            <a:avLst/>
          </a:prstGeom>
          <a:solidFill>
            <a:srgbClr val="7030A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Don't want wife to be right</a:t>
            </a:r>
          </a:p>
        </p:txBody>
      </p:sp>
      <p:sp>
        <p:nvSpPr>
          <p:cNvPr id="23" name="Rounded Rectangle 22">
            <a:extLst>
              <a:ext uri="{FF2B5EF4-FFF2-40B4-BE49-F238E27FC236}">
                <a16:creationId xmlns:a16="http://schemas.microsoft.com/office/drawing/2014/main" id="{C121EFA3-649A-1448-8D7B-E2370EEBB975}"/>
              </a:ext>
            </a:extLst>
          </p:cNvPr>
          <p:cNvSpPr/>
          <p:nvPr/>
        </p:nvSpPr>
        <p:spPr>
          <a:xfrm>
            <a:off x="1140934" y="3554756"/>
            <a:ext cx="2184670" cy="617484"/>
          </a:xfrm>
          <a:prstGeom prst="roundRect">
            <a:avLst/>
          </a:prstGeom>
          <a:solidFill>
            <a:srgbClr val="7030A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Physically addicted</a:t>
            </a:r>
          </a:p>
        </p:txBody>
      </p:sp>
      <p:sp>
        <p:nvSpPr>
          <p:cNvPr id="25" name="Rounded Rectangle 24">
            <a:extLst>
              <a:ext uri="{FF2B5EF4-FFF2-40B4-BE49-F238E27FC236}">
                <a16:creationId xmlns:a16="http://schemas.microsoft.com/office/drawing/2014/main" id="{2B6A736F-98C7-3443-8E5F-7926FF2D79EF}"/>
              </a:ext>
            </a:extLst>
          </p:cNvPr>
          <p:cNvSpPr/>
          <p:nvPr/>
        </p:nvSpPr>
        <p:spPr>
          <a:xfrm>
            <a:off x="6945782" y="3554756"/>
            <a:ext cx="1920616" cy="617484"/>
          </a:xfrm>
          <a:prstGeom prst="roundRect">
            <a:avLst/>
          </a:prstGeom>
          <a:solidFill>
            <a:srgbClr val="7030A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Health - discomfort</a:t>
            </a:r>
          </a:p>
        </p:txBody>
      </p:sp>
      <p:sp>
        <p:nvSpPr>
          <p:cNvPr id="28" name="Rounded Rectangle 27">
            <a:extLst>
              <a:ext uri="{FF2B5EF4-FFF2-40B4-BE49-F238E27FC236}">
                <a16:creationId xmlns:a16="http://schemas.microsoft.com/office/drawing/2014/main" id="{A58149F3-7670-744A-9225-AFE0D287A558}"/>
              </a:ext>
            </a:extLst>
          </p:cNvPr>
          <p:cNvSpPr/>
          <p:nvPr/>
        </p:nvSpPr>
        <p:spPr>
          <a:xfrm>
            <a:off x="8888339" y="3566682"/>
            <a:ext cx="2102001" cy="617484"/>
          </a:xfrm>
          <a:prstGeom prst="roundRect">
            <a:avLst/>
          </a:prstGeom>
          <a:solidFill>
            <a:srgbClr val="7030A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Longevity, for kids</a:t>
            </a:r>
          </a:p>
        </p:txBody>
      </p:sp>
      <p:sp>
        <p:nvSpPr>
          <p:cNvPr id="30" name="Rounded Rectangle 29">
            <a:extLst>
              <a:ext uri="{FF2B5EF4-FFF2-40B4-BE49-F238E27FC236}">
                <a16:creationId xmlns:a16="http://schemas.microsoft.com/office/drawing/2014/main" id="{D90A9D90-C272-6A45-9AC7-9C6DAE63A53E}"/>
              </a:ext>
            </a:extLst>
          </p:cNvPr>
          <p:cNvSpPr/>
          <p:nvPr/>
        </p:nvSpPr>
        <p:spPr>
          <a:xfrm>
            <a:off x="7988855" y="2919877"/>
            <a:ext cx="1798969" cy="617484"/>
          </a:xfrm>
          <a:prstGeom prst="roundRect">
            <a:avLst/>
          </a:prstGeom>
          <a:solidFill>
            <a:srgbClr val="7030A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Wife hates it</a:t>
            </a:r>
          </a:p>
        </p:txBody>
      </p:sp>
      <p:sp>
        <p:nvSpPr>
          <p:cNvPr id="31" name="TextBox 30">
            <a:extLst>
              <a:ext uri="{FF2B5EF4-FFF2-40B4-BE49-F238E27FC236}">
                <a16:creationId xmlns:a16="http://schemas.microsoft.com/office/drawing/2014/main" id="{07B81813-743E-F444-90AD-E1D15D4903A9}"/>
              </a:ext>
            </a:extLst>
          </p:cNvPr>
          <p:cNvSpPr txBox="1"/>
          <p:nvPr/>
        </p:nvSpPr>
        <p:spPr>
          <a:xfrm>
            <a:off x="1541749" y="1875829"/>
            <a:ext cx="3785687" cy="615553"/>
          </a:xfrm>
          <a:prstGeom prst="rect">
            <a:avLst/>
          </a:prstGeom>
          <a:noFill/>
        </p:spPr>
        <p:txBody>
          <a:bodyPr wrap="square" rtlCol="0">
            <a:spAutoFit/>
          </a:bodyPr>
          <a:lstStyle/>
          <a:p>
            <a:pPr algn="ctr"/>
            <a:r>
              <a:rPr lang="en-US" sz="3400" b="1"/>
              <a:t>Resistance/Sustain</a:t>
            </a:r>
          </a:p>
        </p:txBody>
      </p:sp>
      <p:sp>
        <p:nvSpPr>
          <p:cNvPr id="4" name="Oval 3">
            <a:extLst>
              <a:ext uri="{FF2B5EF4-FFF2-40B4-BE49-F238E27FC236}">
                <a16:creationId xmlns:a16="http://schemas.microsoft.com/office/drawing/2014/main" id="{B39E05DD-4F44-764D-BE9F-7E005630E1A7}"/>
              </a:ext>
            </a:extLst>
          </p:cNvPr>
          <p:cNvSpPr/>
          <p:nvPr/>
        </p:nvSpPr>
        <p:spPr>
          <a:xfrm rot="1709447">
            <a:off x="10132698" y="1162852"/>
            <a:ext cx="2104572" cy="1701662"/>
          </a:xfrm>
          <a:prstGeom prst="ellipse">
            <a:avLst/>
          </a:prstGeom>
          <a:solidFill>
            <a:srgbClr val="8DD7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Our </a:t>
            </a:r>
            <a:r>
              <a:rPr lang="en-US">
                <a:solidFill>
                  <a:srgbClr val="2080C4"/>
                </a:solidFill>
              </a:rPr>
              <a:t>blueprint</a:t>
            </a:r>
            <a:r>
              <a:rPr lang="en-US"/>
              <a:t> is to move toward health and growth</a:t>
            </a:r>
          </a:p>
        </p:txBody>
      </p:sp>
    </p:spTree>
    <p:extLst>
      <p:ext uri="{BB962C8B-B14F-4D97-AF65-F5344CB8AC3E}">
        <p14:creationId xmlns:p14="http://schemas.microsoft.com/office/powerpoint/2010/main" val="30681539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962E3-B3C4-87CE-A443-69130BCBA254}"/>
              </a:ext>
            </a:extLst>
          </p:cNvPr>
          <p:cNvSpPr>
            <a:spLocks noGrp="1"/>
          </p:cNvSpPr>
          <p:nvPr>
            <p:ph type="ctrTitle"/>
          </p:nvPr>
        </p:nvSpPr>
        <p:spPr>
          <a:xfrm>
            <a:off x="-239059" y="1310729"/>
            <a:ext cx="9144000" cy="2791011"/>
          </a:xfrm>
        </p:spPr>
        <p:txBody>
          <a:bodyPr/>
          <a:lstStyle/>
          <a:p>
            <a:r>
              <a:rPr lang="en-US">
                <a:cs typeface="Calibri Light"/>
              </a:rPr>
              <a:t>Affirmations </a:t>
            </a:r>
            <a:br>
              <a:rPr lang="en-US">
                <a:cs typeface="Calibri Light"/>
              </a:rPr>
            </a:br>
            <a:r>
              <a:rPr lang="en-US">
                <a:cs typeface="Calibri Light"/>
              </a:rPr>
              <a:t>&amp; Validations</a:t>
            </a:r>
            <a:endParaRPr lang="en-US"/>
          </a:p>
        </p:txBody>
      </p:sp>
      <p:pic>
        <p:nvPicPr>
          <p:cNvPr id="3" name="Picture 2" descr="A picture containing outdoor object&#10;&#10;Description automatically generated">
            <a:extLst>
              <a:ext uri="{FF2B5EF4-FFF2-40B4-BE49-F238E27FC236}">
                <a16:creationId xmlns:a16="http://schemas.microsoft.com/office/drawing/2014/main" id="{DA9A5062-905C-35F7-1E50-F41221709A5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398871" y="219635"/>
            <a:ext cx="4573494" cy="4573494"/>
          </a:xfrm>
          <a:prstGeom prst="rect">
            <a:avLst/>
          </a:prstGeom>
        </p:spPr>
      </p:pic>
    </p:spTree>
    <p:extLst>
      <p:ext uri="{BB962C8B-B14F-4D97-AF65-F5344CB8AC3E}">
        <p14:creationId xmlns:p14="http://schemas.microsoft.com/office/powerpoint/2010/main" val="14073226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WordArt 2">
            <a:extLst>
              <a:ext uri="{FF2B5EF4-FFF2-40B4-BE49-F238E27FC236}">
                <a16:creationId xmlns:a16="http://schemas.microsoft.com/office/drawing/2014/main" id="{9671EB80-C623-E949-9E18-0A87063E1775}"/>
              </a:ext>
            </a:extLst>
          </p:cNvPr>
          <p:cNvSpPr>
            <a:spLocks noChangeArrowheads="1" noChangeShapeType="1" noTextEdit="1"/>
          </p:cNvSpPr>
          <p:nvPr/>
        </p:nvSpPr>
        <p:spPr bwMode="auto">
          <a:xfrm rot="5400000">
            <a:off x="-308753" y="2958508"/>
            <a:ext cx="5009290"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Plain">
              <a:avLst>
                <a:gd name="adj" fmla="val 50000"/>
              </a:avLst>
            </a:prstTxWarp>
          </a:bodyPr>
          <a:lstStyle/>
          <a:p>
            <a:pPr algn="ctr" fontAlgn="auto"/>
            <a:r>
              <a:rPr lang="en-US" sz="3600" b="1" kern="10">
                <a:solidFill>
                  <a:srgbClr val="0070C0"/>
                </a:solidFill>
                <a:effectLst>
                  <a:outerShdw sy="50000" kx="-2453608" rotWithShape="0">
                    <a:srgbClr val="808080">
                      <a:alpha val="50000"/>
                    </a:srgbClr>
                  </a:outerShdw>
                </a:effectLst>
                <a:latin typeface="Calibri" panose="020F0502020204030204" pitchFamily="34" charset="0"/>
                <a:cs typeface="Calibri" panose="020F0502020204030204" pitchFamily="34" charset="0"/>
              </a:rPr>
              <a:t>OARS</a:t>
            </a:r>
          </a:p>
        </p:txBody>
      </p:sp>
      <p:sp>
        <p:nvSpPr>
          <p:cNvPr id="116738" name="Rectangle 3">
            <a:extLst>
              <a:ext uri="{FF2B5EF4-FFF2-40B4-BE49-F238E27FC236}">
                <a16:creationId xmlns:a16="http://schemas.microsoft.com/office/drawing/2014/main" id="{F4EB9FAA-234D-1A48-AE17-4A21331FB441}"/>
              </a:ext>
            </a:extLst>
          </p:cNvPr>
          <p:cNvSpPr>
            <a:spLocks noGrp="1" noChangeArrowheads="1"/>
          </p:cNvSpPr>
          <p:nvPr>
            <p:ph type="title"/>
          </p:nvPr>
        </p:nvSpPr>
        <p:spPr>
          <a:xfrm>
            <a:off x="1981200" y="152400"/>
            <a:ext cx="8229600" cy="1143000"/>
          </a:xfrm>
        </p:spPr>
        <p:txBody>
          <a:bodyPr/>
          <a:lstStyle/>
          <a:p>
            <a:pPr algn="ctr" eaLnBrk="1" hangingPunct="1"/>
            <a:r>
              <a:rPr lang="en-US" altLang="en-US" sz="5400" b="1">
                <a:ea typeface="ＭＳ Ｐゴシック" panose="020B0600070205080204" pitchFamily="34" charset="-128"/>
              </a:rPr>
              <a:t>Techniques</a:t>
            </a:r>
          </a:p>
        </p:txBody>
      </p:sp>
      <p:sp>
        <p:nvSpPr>
          <p:cNvPr id="33796" name="Rectangle 4">
            <a:extLst>
              <a:ext uri="{FF2B5EF4-FFF2-40B4-BE49-F238E27FC236}">
                <a16:creationId xmlns:a16="http://schemas.microsoft.com/office/drawing/2014/main" id="{5853829D-7224-6743-BCD5-B74451796D72}"/>
              </a:ext>
            </a:extLst>
          </p:cNvPr>
          <p:cNvSpPr>
            <a:spLocks noGrp="1" noChangeArrowheads="1"/>
          </p:cNvSpPr>
          <p:nvPr>
            <p:ph idx="1"/>
          </p:nvPr>
        </p:nvSpPr>
        <p:spPr>
          <a:xfrm>
            <a:off x="3048000" y="1295400"/>
            <a:ext cx="7162800" cy="4800600"/>
          </a:xfrm>
        </p:spPr>
        <p:txBody>
          <a:bodyPr>
            <a:normAutofit lnSpcReduction="10000"/>
          </a:bodyPr>
          <a:lstStyle/>
          <a:p>
            <a:pPr eaLnBrk="1" hangingPunct="1">
              <a:lnSpc>
                <a:spcPct val="80000"/>
              </a:lnSpc>
              <a:buFontTx/>
              <a:buChar char="•"/>
              <a:defRPr/>
            </a:pPr>
            <a:r>
              <a:rPr lang="en-US" sz="4800">
                <a:latin typeface="+mj-lt"/>
              </a:rPr>
              <a:t>Open-ended questions</a:t>
            </a:r>
          </a:p>
          <a:p>
            <a:pPr eaLnBrk="1" hangingPunct="1">
              <a:lnSpc>
                <a:spcPct val="80000"/>
              </a:lnSpc>
              <a:buFontTx/>
              <a:buChar char="•"/>
              <a:defRPr/>
            </a:pPr>
            <a:endParaRPr lang="en-US" sz="4800">
              <a:latin typeface="+mj-lt"/>
            </a:endParaRPr>
          </a:p>
          <a:p>
            <a:pPr eaLnBrk="1" hangingPunct="1">
              <a:lnSpc>
                <a:spcPct val="80000"/>
              </a:lnSpc>
              <a:buFontTx/>
              <a:buChar char="•"/>
              <a:defRPr/>
            </a:pPr>
            <a:r>
              <a:rPr lang="en-US" sz="4800">
                <a:latin typeface="+mj-lt"/>
              </a:rPr>
              <a:t>Affirmations</a:t>
            </a:r>
          </a:p>
          <a:p>
            <a:pPr eaLnBrk="1" hangingPunct="1">
              <a:lnSpc>
                <a:spcPct val="80000"/>
              </a:lnSpc>
              <a:buFontTx/>
              <a:buChar char="•"/>
              <a:defRPr/>
            </a:pPr>
            <a:endParaRPr lang="en-US" sz="4800">
              <a:latin typeface="+mj-lt"/>
            </a:endParaRPr>
          </a:p>
          <a:p>
            <a:pPr eaLnBrk="1" hangingPunct="1">
              <a:lnSpc>
                <a:spcPct val="80000"/>
              </a:lnSpc>
              <a:buFontTx/>
              <a:buChar char="•"/>
              <a:defRPr/>
            </a:pPr>
            <a:r>
              <a:rPr lang="en-US" sz="4800">
                <a:latin typeface="+mj-lt"/>
              </a:rPr>
              <a:t>Reflections</a:t>
            </a:r>
          </a:p>
          <a:p>
            <a:pPr eaLnBrk="1" hangingPunct="1">
              <a:lnSpc>
                <a:spcPct val="80000"/>
              </a:lnSpc>
              <a:buFontTx/>
              <a:buChar char="•"/>
              <a:defRPr/>
            </a:pPr>
            <a:endParaRPr lang="en-US" sz="4800">
              <a:latin typeface="+mj-lt"/>
            </a:endParaRPr>
          </a:p>
          <a:p>
            <a:pPr eaLnBrk="1" hangingPunct="1">
              <a:lnSpc>
                <a:spcPct val="80000"/>
              </a:lnSpc>
              <a:buFontTx/>
              <a:buChar char="•"/>
              <a:defRPr/>
            </a:pPr>
            <a:r>
              <a:rPr lang="en-US" sz="4800">
                <a:latin typeface="+mj-lt"/>
              </a:rPr>
              <a:t>Summarization</a:t>
            </a:r>
            <a:endParaRPr lang="en-US" sz="4400">
              <a:latin typeface="+mj-lt"/>
            </a:endParaRPr>
          </a:p>
        </p:txBody>
      </p:sp>
      <p:pic>
        <p:nvPicPr>
          <p:cNvPr id="3" name="Picture 2">
            <a:extLst>
              <a:ext uri="{FF2B5EF4-FFF2-40B4-BE49-F238E27FC236}">
                <a16:creationId xmlns:a16="http://schemas.microsoft.com/office/drawing/2014/main" id="{0ECEEB74-9DCE-E245-9ECA-B338B10D30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9301" y="1723245"/>
            <a:ext cx="3422998" cy="2652823"/>
          </a:xfrm>
          <a:prstGeom prst="rect">
            <a:avLst/>
          </a:prstGeom>
        </p:spPr>
      </p:pic>
      <p:sp>
        <p:nvSpPr>
          <p:cNvPr id="6" name="TextBox 5">
            <a:extLst>
              <a:ext uri="{FF2B5EF4-FFF2-40B4-BE49-F238E27FC236}">
                <a16:creationId xmlns:a16="http://schemas.microsoft.com/office/drawing/2014/main" id="{F2CA477E-5CB4-4545-BD4A-E2D4AE5BA4CE}"/>
              </a:ext>
            </a:extLst>
          </p:cNvPr>
          <p:cNvSpPr txBox="1"/>
          <p:nvPr/>
        </p:nvSpPr>
        <p:spPr>
          <a:xfrm>
            <a:off x="8002838" y="4442743"/>
            <a:ext cx="3595604" cy="1938992"/>
          </a:xfrm>
          <a:prstGeom prst="rect">
            <a:avLst/>
          </a:prstGeom>
          <a:noFill/>
        </p:spPr>
        <p:txBody>
          <a:bodyPr wrap="square" rtlCol="0">
            <a:spAutoFit/>
          </a:bodyPr>
          <a:lstStyle/>
          <a:p>
            <a:pPr marL="285750" indent="-285750">
              <a:buFont typeface="Wingdings" panose="05000000000000000000" pitchFamily="2" charset="2"/>
              <a:buChar char="Ø"/>
            </a:pPr>
            <a:r>
              <a:rPr lang="en-US" sz="2400"/>
              <a:t>&gt; 50% Reflections</a:t>
            </a:r>
          </a:p>
          <a:p>
            <a:pPr marL="285750" indent="-285750">
              <a:buFont typeface="Wingdings" panose="05000000000000000000" pitchFamily="2" charset="2"/>
              <a:buChar char="Ø"/>
            </a:pPr>
            <a:r>
              <a:rPr lang="en-US" sz="2400"/>
              <a:t>30% Open-Questions</a:t>
            </a:r>
          </a:p>
          <a:p>
            <a:pPr marL="285750" indent="-285750">
              <a:buFont typeface="Wingdings" panose="05000000000000000000" pitchFamily="2" charset="2"/>
              <a:buChar char="Ø"/>
            </a:pPr>
            <a:r>
              <a:rPr lang="en-US" sz="2400"/>
              <a:t>A few affirmations and summaries.</a:t>
            </a:r>
          </a:p>
          <a:p>
            <a:pPr marL="285750" indent="-285750">
              <a:buFont typeface="Wingdings" panose="05000000000000000000" pitchFamily="2" charset="2"/>
              <a:buChar char="Ø"/>
            </a:pPr>
            <a:r>
              <a:rPr lang="en-US" sz="2400"/>
              <a:t>O-R-R</a:t>
            </a:r>
          </a:p>
        </p:txBody>
      </p:sp>
    </p:spTree>
    <p:extLst>
      <p:ext uri="{BB962C8B-B14F-4D97-AF65-F5344CB8AC3E}">
        <p14:creationId xmlns:p14="http://schemas.microsoft.com/office/powerpoint/2010/main" val="30418593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500"/>
                                        <p:tgtEl>
                                          <p:spTgt spid="33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796">
                                            <p:txEl>
                                              <p:pRg st="0" end="0"/>
                                            </p:txEl>
                                          </p:spTgt>
                                        </p:tgtEl>
                                        <p:attrNameLst>
                                          <p:attrName>style.visibility</p:attrName>
                                        </p:attrNameLst>
                                      </p:cBhvr>
                                      <p:to>
                                        <p:strVal val="visible"/>
                                      </p:to>
                                    </p:set>
                                    <p:animEffect transition="in" filter="fade">
                                      <p:cBhvr>
                                        <p:cTn id="12" dur="500"/>
                                        <p:tgtEl>
                                          <p:spTgt spid="3379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796">
                                            <p:txEl>
                                              <p:pRg st="2" end="2"/>
                                            </p:txEl>
                                          </p:spTgt>
                                        </p:tgtEl>
                                        <p:attrNameLst>
                                          <p:attrName>style.visibility</p:attrName>
                                        </p:attrNameLst>
                                      </p:cBhvr>
                                      <p:to>
                                        <p:strVal val="visible"/>
                                      </p:to>
                                    </p:set>
                                    <p:animEffect transition="in" filter="fade">
                                      <p:cBhvr>
                                        <p:cTn id="17" dur="500"/>
                                        <p:tgtEl>
                                          <p:spTgt spid="3379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796">
                                            <p:txEl>
                                              <p:pRg st="4" end="4"/>
                                            </p:txEl>
                                          </p:spTgt>
                                        </p:tgtEl>
                                        <p:attrNameLst>
                                          <p:attrName>style.visibility</p:attrName>
                                        </p:attrNameLst>
                                      </p:cBhvr>
                                      <p:to>
                                        <p:strVal val="visible"/>
                                      </p:to>
                                    </p:set>
                                    <p:animEffect transition="in" filter="fade">
                                      <p:cBhvr>
                                        <p:cTn id="22" dur="500"/>
                                        <p:tgtEl>
                                          <p:spTgt spid="33796">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796">
                                            <p:txEl>
                                              <p:pRg st="6" end="6"/>
                                            </p:txEl>
                                          </p:spTgt>
                                        </p:tgtEl>
                                        <p:attrNameLst>
                                          <p:attrName>style.visibility</p:attrName>
                                        </p:attrNameLst>
                                      </p:cBhvr>
                                      <p:to>
                                        <p:strVal val="visible"/>
                                      </p:to>
                                    </p:set>
                                    <p:animEffect transition="in" filter="fade">
                                      <p:cBhvr>
                                        <p:cTn id="27" dur="500"/>
                                        <p:tgtEl>
                                          <p:spTgt spid="3379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itle 1">
            <a:extLst>
              <a:ext uri="{FF2B5EF4-FFF2-40B4-BE49-F238E27FC236}">
                <a16:creationId xmlns:a16="http://schemas.microsoft.com/office/drawing/2014/main" id="{406DDB4A-9F4D-3247-B80B-F9BD911D278F}"/>
              </a:ext>
            </a:extLst>
          </p:cNvPr>
          <p:cNvSpPr>
            <a:spLocks noGrp="1" noChangeArrowheads="1"/>
          </p:cNvSpPr>
          <p:nvPr>
            <p:ph type="title"/>
          </p:nvPr>
        </p:nvSpPr>
        <p:spPr/>
        <p:txBody>
          <a:bodyPr/>
          <a:lstStyle/>
          <a:p>
            <a:r>
              <a:rPr lang="en-US" altLang="en-US">
                <a:ea typeface="ＭＳ Ｐゴシック" panose="020B0600070205080204" pitchFamily="34" charset="-128"/>
              </a:rPr>
              <a:t>Affirmations</a:t>
            </a:r>
          </a:p>
        </p:txBody>
      </p:sp>
      <p:sp>
        <p:nvSpPr>
          <p:cNvPr id="198658" name="Content Placeholder 2">
            <a:extLst>
              <a:ext uri="{FF2B5EF4-FFF2-40B4-BE49-F238E27FC236}">
                <a16:creationId xmlns:a16="http://schemas.microsoft.com/office/drawing/2014/main" id="{45B5464B-FC44-2444-BFB2-A4E619ADDE76}"/>
              </a:ext>
            </a:extLst>
          </p:cNvPr>
          <p:cNvSpPr>
            <a:spLocks noGrp="1" noChangeArrowheads="1"/>
          </p:cNvSpPr>
          <p:nvPr>
            <p:ph idx="1"/>
          </p:nvPr>
        </p:nvSpPr>
        <p:spPr/>
        <p:txBody>
          <a:bodyPr/>
          <a:lstStyle/>
          <a:p>
            <a:r>
              <a:rPr lang="en-US" altLang="en-US">
                <a:ea typeface="ＭＳ Ｐゴシック" panose="020B0600070205080204" pitchFamily="34" charset="-128"/>
              </a:rPr>
              <a:t>Affirmations are statements that recognize client strengths and acknowledge behaviors that lead in the direction of </a:t>
            </a:r>
            <a:r>
              <a:rPr lang="en-US" altLang="en-US" b="1">
                <a:ea typeface="ＭＳ Ｐゴシック" panose="020B0600070205080204" pitchFamily="34" charset="-128"/>
              </a:rPr>
              <a:t>positive change</a:t>
            </a:r>
            <a:r>
              <a:rPr lang="en-US" altLang="en-US">
                <a:ea typeface="ＭＳ Ｐゴシック" panose="020B0600070205080204" pitchFamily="34" charset="-128"/>
              </a:rPr>
              <a:t>, no matter how big or small.</a:t>
            </a:r>
          </a:p>
          <a:p>
            <a:r>
              <a:rPr lang="en-US" altLang="en-US">
                <a:ea typeface="ＭＳ Ｐゴシック" panose="020B0600070205080204" pitchFamily="34" charset="-128"/>
              </a:rPr>
              <a:t>Affirmations build confidence in one’s ability to change. </a:t>
            </a:r>
          </a:p>
          <a:p>
            <a:pPr lvl="1"/>
            <a:r>
              <a:rPr lang="en-US" altLang="en-US">
                <a:ea typeface="ＭＳ Ｐゴシック" panose="020B0600070205080204" pitchFamily="34" charset="-128"/>
              </a:rPr>
              <a:t>Communicate “You are already moving toward health/growth.”</a:t>
            </a:r>
          </a:p>
          <a:p>
            <a:r>
              <a:rPr lang="en-US" altLang="en-US">
                <a:ea typeface="ＭＳ Ｐゴシック" panose="020B0600070205080204" pitchFamily="34" charset="-128"/>
              </a:rPr>
              <a:t>Affirmations typically sound like compliments.</a:t>
            </a:r>
          </a:p>
          <a:p>
            <a:r>
              <a:rPr lang="en-US" altLang="en-US">
                <a:ea typeface="ＭＳ Ｐゴシック" panose="020B0600070205080204" pitchFamily="34" charset="-128"/>
              </a:rPr>
              <a:t>To be effective, Affirmations must be genuine.</a:t>
            </a:r>
          </a:p>
        </p:txBody>
      </p:sp>
    </p:spTree>
    <p:extLst>
      <p:ext uri="{BB962C8B-B14F-4D97-AF65-F5344CB8AC3E}">
        <p14:creationId xmlns:p14="http://schemas.microsoft.com/office/powerpoint/2010/main" val="4754157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itle 1">
            <a:extLst>
              <a:ext uri="{FF2B5EF4-FFF2-40B4-BE49-F238E27FC236}">
                <a16:creationId xmlns:a16="http://schemas.microsoft.com/office/drawing/2014/main" id="{A08EFF8B-71BC-8648-965A-6917D2AE4201}"/>
              </a:ext>
            </a:extLst>
          </p:cNvPr>
          <p:cNvSpPr>
            <a:spLocks noGrp="1" noChangeArrowheads="1"/>
          </p:cNvSpPr>
          <p:nvPr>
            <p:ph type="title"/>
          </p:nvPr>
        </p:nvSpPr>
        <p:spPr/>
        <p:txBody>
          <a:bodyPr/>
          <a:lstStyle/>
          <a:p>
            <a:r>
              <a:rPr lang="en-US" altLang="en-US">
                <a:ea typeface="ＭＳ Ｐゴシック" panose="020B0600070205080204" pitchFamily="34" charset="-128"/>
              </a:rPr>
              <a:t>Examples of Affirmations</a:t>
            </a:r>
          </a:p>
        </p:txBody>
      </p:sp>
      <p:sp>
        <p:nvSpPr>
          <p:cNvPr id="199682" name="Content Placeholder 2">
            <a:extLst>
              <a:ext uri="{FF2B5EF4-FFF2-40B4-BE49-F238E27FC236}">
                <a16:creationId xmlns:a16="http://schemas.microsoft.com/office/drawing/2014/main" id="{029E642B-CFDA-E444-BE6A-17E015057EC6}"/>
              </a:ext>
            </a:extLst>
          </p:cNvPr>
          <p:cNvSpPr>
            <a:spLocks noGrp="1" noChangeArrowheads="1"/>
          </p:cNvSpPr>
          <p:nvPr>
            <p:ph idx="1"/>
          </p:nvPr>
        </p:nvSpPr>
        <p:spPr>
          <a:xfrm>
            <a:off x="1676400" y="1809583"/>
            <a:ext cx="10515600" cy="4351338"/>
          </a:xfrm>
        </p:spPr>
        <p:txBody>
          <a:bodyPr/>
          <a:lstStyle/>
          <a:p>
            <a:r>
              <a:rPr lang="en-US" altLang="en-US">
                <a:ea typeface="ＭＳ Ｐゴシック" panose="020B0600070205080204" pitchFamily="34" charset="-128"/>
              </a:rPr>
              <a:t>You had to do a lot of work to get here today.</a:t>
            </a:r>
          </a:p>
          <a:p>
            <a:r>
              <a:rPr lang="en-US" altLang="en-US">
                <a:ea typeface="ＭＳ Ｐゴシック" panose="020B0600070205080204" pitchFamily="34" charset="-128"/>
              </a:rPr>
              <a:t>You have learned a lot about the system.</a:t>
            </a:r>
          </a:p>
          <a:p>
            <a:r>
              <a:rPr lang="en-US" altLang="en-US">
                <a:ea typeface="ＭＳ Ｐゴシック" panose="020B0600070205080204" pitchFamily="34" charset="-128"/>
              </a:rPr>
              <a:t>You are clearly a very resourceful person.</a:t>
            </a:r>
          </a:p>
          <a:p>
            <a:r>
              <a:rPr lang="en-US" altLang="en-US">
                <a:ea typeface="ＭＳ Ｐゴシック" panose="020B0600070205080204" pitchFamily="34" charset="-128"/>
              </a:rPr>
              <a:t>You are willing to work hard to get results.</a:t>
            </a:r>
          </a:p>
          <a:p>
            <a:r>
              <a:rPr lang="en-US" altLang="en-US">
                <a:ea typeface="ＭＳ Ｐゴシック" panose="020B0600070205080204" pitchFamily="34" charset="-128"/>
              </a:rPr>
              <a:t>You hold yourself to high standards.</a:t>
            </a:r>
          </a:p>
          <a:p>
            <a:r>
              <a:rPr lang="en-US" altLang="en-US">
                <a:ea typeface="ＭＳ Ｐゴシック" panose="020B0600070205080204" pitchFamily="34" charset="-128"/>
              </a:rPr>
              <a:t>You have a deep understanding of your illness.</a:t>
            </a:r>
          </a:p>
          <a:p>
            <a:r>
              <a:rPr lang="en-US" altLang="en-US" i="1">
                <a:ea typeface="ＭＳ Ｐゴシック" panose="020B0600070205080204" pitchFamily="34" charset="-128"/>
              </a:rPr>
              <a:t>It really looks to me like you are going to succeed.</a:t>
            </a:r>
          </a:p>
          <a:p>
            <a:r>
              <a:rPr lang="en-US" altLang="en-US" i="1">
                <a:ea typeface="ＭＳ Ｐゴシック" panose="020B0600070205080204" pitchFamily="34" charset="-128"/>
              </a:rPr>
              <a:t>I can see that you are already making changes.</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897587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77E0B-CB77-4BD0-8FE3-71E544D4B618}"/>
              </a:ext>
            </a:extLst>
          </p:cNvPr>
          <p:cNvSpPr>
            <a:spLocks noGrp="1"/>
          </p:cNvSpPr>
          <p:nvPr>
            <p:ph type="title"/>
          </p:nvPr>
        </p:nvSpPr>
        <p:spPr/>
        <p:txBody>
          <a:bodyPr/>
          <a:lstStyle/>
          <a:p>
            <a:r>
              <a:rPr lang="en-US"/>
              <a:t>Affirmation vs Validation	</a:t>
            </a:r>
          </a:p>
        </p:txBody>
      </p:sp>
      <p:sp>
        <p:nvSpPr>
          <p:cNvPr id="3" name="Content Placeholder 2">
            <a:extLst>
              <a:ext uri="{FF2B5EF4-FFF2-40B4-BE49-F238E27FC236}">
                <a16:creationId xmlns:a16="http://schemas.microsoft.com/office/drawing/2014/main" id="{A0A71A5E-AD43-408E-AB8E-0211DA600425}"/>
              </a:ext>
            </a:extLst>
          </p:cNvPr>
          <p:cNvSpPr>
            <a:spLocks noGrp="1"/>
          </p:cNvSpPr>
          <p:nvPr>
            <p:ph idx="1"/>
          </p:nvPr>
        </p:nvSpPr>
        <p:spPr/>
        <p:txBody>
          <a:bodyPr/>
          <a:lstStyle/>
          <a:p>
            <a:r>
              <a:rPr lang="en-US"/>
              <a:t>Affirmations are always change-oriented</a:t>
            </a:r>
          </a:p>
          <a:p>
            <a:pPr lvl="1"/>
            <a:r>
              <a:rPr lang="en-US"/>
              <a:t>“Given how bad your depression is, I’m impressed you made it in to talk to me.”</a:t>
            </a:r>
          </a:p>
          <a:p>
            <a:r>
              <a:rPr lang="en-US"/>
              <a:t>Validations are often resistance- or sustain-oriented</a:t>
            </a:r>
          </a:p>
          <a:p>
            <a:pPr lvl="1"/>
            <a:r>
              <a:rPr lang="en-US"/>
              <a:t>“I can totally understand how your depression has kept you from getting out of bed this week.”</a:t>
            </a:r>
          </a:p>
        </p:txBody>
      </p:sp>
    </p:spTree>
    <p:extLst>
      <p:ext uri="{BB962C8B-B14F-4D97-AF65-F5344CB8AC3E}">
        <p14:creationId xmlns:p14="http://schemas.microsoft.com/office/powerpoint/2010/main" val="42561439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453A449-A297-4002-E1D3-54E6B9203DA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38592" y="1530872"/>
            <a:ext cx="11832637" cy="6261549"/>
          </a:xfrm>
          <a:prstGeom prst="rect">
            <a:avLst/>
          </a:prstGeom>
        </p:spPr>
      </p:pic>
      <p:sp>
        <p:nvSpPr>
          <p:cNvPr id="2" name="Title 1">
            <a:extLst>
              <a:ext uri="{FF2B5EF4-FFF2-40B4-BE49-F238E27FC236}">
                <a16:creationId xmlns:a16="http://schemas.microsoft.com/office/drawing/2014/main" id="{09EF9D28-E34F-7186-E271-4602D91D0301}"/>
              </a:ext>
            </a:extLst>
          </p:cNvPr>
          <p:cNvSpPr>
            <a:spLocks noGrp="1"/>
          </p:cNvSpPr>
          <p:nvPr>
            <p:ph type="ctrTitle"/>
          </p:nvPr>
        </p:nvSpPr>
        <p:spPr/>
        <p:txBody>
          <a:bodyPr/>
          <a:lstStyle/>
          <a:p>
            <a:r>
              <a:rPr lang="en-US">
                <a:cs typeface="Calibri Light"/>
              </a:rPr>
              <a:t>Focusing</a:t>
            </a:r>
          </a:p>
        </p:txBody>
      </p:sp>
    </p:spTree>
    <p:extLst>
      <p:ext uri="{BB962C8B-B14F-4D97-AF65-F5344CB8AC3E}">
        <p14:creationId xmlns:p14="http://schemas.microsoft.com/office/powerpoint/2010/main" val="32432154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7CC23-EA86-4FFD-9A35-715704721728}"/>
              </a:ext>
            </a:extLst>
          </p:cNvPr>
          <p:cNvSpPr>
            <a:spLocks noGrp="1"/>
          </p:cNvSpPr>
          <p:nvPr>
            <p:ph type="title"/>
          </p:nvPr>
        </p:nvSpPr>
        <p:spPr/>
        <p:txBody>
          <a:bodyPr/>
          <a:lstStyle/>
          <a:p>
            <a:r>
              <a:rPr lang="en-US" b="1"/>
              <a:t>Focusing</a:t>
            </a:r>
          </a:p>
        </p:txBody>
      </p:sp>
      <p:sp>
        <p:nvSpPr>
          <p:cNvPr id="3" name="Content Placeholder 2">
            <a:extLst>
              <a:ext uri="{FF2B5EF4-FFF2-40B4-BE49-F238E27FC236}">
                <a16:creationId xmlns:a16="http://schemas.microsoft.com/office/drawing/2014/main" id="{B48E0221-AAE3-4DF0-867C-B8480290545A}"/>
              </a:ext>
            </a:extLst>
          </p:cNvPr>
          <p:cNvSpPr>
            <a:spLocks noGrp="1"/>
          </p:cNvSpPr>
          <p:nvPr>
            <p:ph idx="1"/>
          </p:nvPr>
        </p:nvSpPr>
        <p:spPr/>
        <p:txBody>
          <a:bodyPr vert="horz" lIns="91440" tIns="45720" rIns="91440" bIns="45720" rtlCol="0" anchor="t">
            <a:normAutofit/>
          </a:bodyPr>
          <a:lstStyle/>
          <a:p>
            <a:pPr marL="457200" indent="-457200">
              <a:lnSpc>
                <a:spcPct val="107000"/>
              </a:lnSpc>
              <a:spcBef>
                <a:spcPts val="0"/>
              </a:spcBef>
              <a:spcAft>
                <a:spcPts val="800"/>
              </a:spcAft>
            </a:pPr>
            <a:r>
              <a:rPr lang="en-US" dirty="0">
                <a:effectLst/>
                <a:latin typeface="Calibri"/>
                <a:ea typeface="Calibri"/>
                <a:cs typeface="Times New Roman"/>
              </a:rPr>
              <a:t>Efficiency</a:t>
            </a:r>
          </a:p>
          <a:p>
            <a:pPr marL="914400" lvl="1" indent="-457200">
              <a:lnSpc>
                <a:spcPct val="107000"/>
              </a:lnSpc>
              <a:spcBef>
                <a:spcPts val="0"/>
              </a:spcBef>
              <a:spcAft>
                <a:spcPts val="800"/>
              </a:spcAft>
            </a:pPr>
            <a:r>
              <a:rPr lang="en-US" dirty="0">
                <a:effectLst/>
                <a:latin typeface="Calibri"/>
                <a:ea typeface="Calibri"/>
                <a:cs typeface="Times New Roman"/>
              </a:rPr>
              <a:t>Keep </a:t>
            </a:r>
            <a:r>
              <a:rPr lang="en-US" dirty="0">
                <a:latin typeface="Calibri"/>
                <a:ea typeface="Calibri"/>
                <a:cs typeface="Times New Roman"/>
              </a:rPr>
              <a:t>Conversation on question of change</a:t>
            </a:r>
          </a:p>
          <a:p>
            <a:pPr marL="914400" lvl="1" indent="-457200">
              <a:lnSpc>
                <a:spcPct val="107000"/>
              </a:lnSpc>
              <a:spcBef>
                <a:spcPts val="0"/>
              </a:spcBef>
              <a:spcAft>
                <a:spcPts val="800"/>
              </a:spcAft>
            </a:pPr>
            <a:r>
              <a:rPr lang="en-US" dirty="0">
                <a:latin typeface="Calibri"/>
                <a:ea typeface="Calibri"/>
                <a:cs typeface="Times New Roman"/>
              </a:rPr>
              <a:t>Balance Directing and Following strategies</a:t>
            </a:r>
            <a:endParaRPr lang="en-US" dirty="0">
              <a:latin typeface="Calibri"/>
              <a:ea typeface="Calibri"/>
              <a:cs typeface="Calibri"/>
            </a:endParaRPr>
          </a:p>
          <a:p>
            <a:pPr marL="0">
              <a:lnSpc>
                <a:spcPct val="107000"/>
              </a:lnSpc>
              <a:spcBef>
                <a:spcPts val="0"/>
              </a:spcBef>
              <a:spcAft>
                <a:spcPts val="800"/>
              </a:spcAft>
            </a:pPr>
            <a:r>
              <a:rPr lang="en-US" dirty="0">
                <a:latin typeface="Calibri"/>
                <a:ea typeface="Calibri"/>
                <a:cs typeface="Times New Roman"/>
              </a:rPr>
              <a:t>Build</a:t>
            </a:r>
            <a:r>
              <a:rPr lang="en-US" dirty="0">
                <a:effectLst/>
                <a:latin typeface="Calibri"/>
                <a:ea typeface="Calibri"/>
                <a:cs typeface="Times New Roman"/>
              </a:rPr>
              <a:t> motivation by </a:t>
            </a:r>
            <a:r>
              <a:rPr lang="en-US" dirty="0">
                <a:latin typeface="Calibri"/>
                <a:ea typeface="Calibri"/>
                <a:cs typeface="Times New Roman"/>
              </a:rPr>
              <a:t>Developing</a:t>
            </a:r>
            <a:r>
              <a:rPr lang="en-US" dirty="0">
                <a:effectLst/>
                <a:latin typeface="Calibri"/>
                <a:ea typeface="Calibri"/>
                <a:cs typeface="Times New Roman"/>
              </a:rPr>
              <a:t> </a:t>
            </a:r>
            <a:r>
              <a:rPr lang="en-US" dirty="0">
                <a:latin typeface="Calibri"/>
                <a:ea typeface="Calibri"/>
                <a:cs typeface="Times New Roman"/>
              </a:rPr>
              <a:t>Discrepancy</a:t>
            </a:r>
            <a:endParaRPr lang="en-US" sz="2800" dirty="0">
              <a:latin typeface="Calibri"/>
              <a:cs typeface="Times New Roman"/>
            </a:endParaRPr>
          </a:p>
          <a:p>
            <a:pPr marL="0">
              <a:lnSpc>
                <a:spcPct val="107000"/>
              </a:lnSpc>
              <a:spcBef>
                <a:spcPts val="0"/>
              </a:spcBef>
              <a:spcAft>
                <a:spcPts val="800"/>
              </a:spcAft>
            </a:pPr>
            <a:r>
              <a:rPr lang="en-US" sz="2800" dirty="0">
                <a:latin typeface="Calibri"/>
                <a:cs typeface="Times New Roman"/>
              </a:rPr>
              <a:t>Find seeds of Change in Sustain</a:t>
            </a:r>
            <a:r>
              <a:rPr lang="en-US" dirty="0">
                <a:latin typeface="Calibri"/>
                <a:cs typeface="Times New Roman"/>
              </a:rPr>
              <a:t>   </a:t>
            </a:r>
          </a:p>
          <a:p>
            <a:pPr marL="0">
              <a:lnSpc>
                <a:spcPct val="107000"/>
              </a:lnSpc>
              <a:spcBef>
                <a:spcPts val="0"/>
              </a:spcBef>
              <a:spcAft>
                <a:spcPts val="800"/>
              </a:spcAft>
            </a:pPr>
            <a:r>
              <a:rPr lang="en-US" dirty="0">
                <a:latin typeface="Calibri"/>
                <a:cs typeface="Times New Roman"/>
              </a:rPr>
              <a:t>Ambivalence-based Conceptualization</a:t>
            </a:r>
          </a:p>
          <a:p>
            <a:pPr marL="0">
              <a:lnSpc>
                <a:spcPct val="107000"/>
              </a:lnSpc>
              <a:spcBef>
                <a:spcPts val="0"/>
              </a:spcBef>
              <a:spcAft>
                <a:spcPts val="800"/>
              </a:spcAft>
            </a:pPr>
            <a:endParaRPr lang="en-US" dirty="0"/>
          </a:p>
        </p:txBody>
      </p:sp>
      <p:pic>
        <p:nvPicPr>
          <p:cNvPr id="4" name="Picture 4" descr="Shape&#10;&#10;Description automatically generated">
            <a:extLst>
              <a:ext uri="{FF2B5EF4-FFF2-40B4-BE49-F238E27FC236}">
                <a16:creationId xmlns:a16="http://schemas.microsoft.com/office/drawing/2014/main" id="{C35FA7A9-D63E-E578-BCCA-A2EEE99F6AC6}"/>
              </a:ext>
            </a:extLst>
          </p:cNvPr>
          <p:cNvPicPr>
            <a:picLocks noChangeAspect="1"/>
          </p:cNvPicPr>
          <p:nvPr/>
        </p:nvPicPr>
        <p:blipFill>
          <a:blip r:embed="rId2"/>
          <a:stretch>
            <a:fillRect/>
          </a:stretch>
        </p:blipFill>
        <p:spPr>
          <a:xfrm>
            <a:off x="9083637" y="307963"/>
            <a:ext cx="2727363" cy="1845185"/>
          </a:xfrm>
          <a:prstGeom prst="rect">
            <a:avLst/>
          </a:prstGeom>
        </p:spPr>
      </p:pic>
    </p:spTree>
    <p:extLst>
      <p:ext uri="{BB962C8B-B14F-4D97-AF65-F5344CB8AC3E}">
        <p14:creationId xmlns:p14="http://schemas.microsoft.com/office/powerpoint/2010/main" val="17003290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Diagram&#10;&#10;Description automatically generated">
            <a:extLst>
              <a:ext uri="{FF2B5EF4-FFF2-40B4-BE49-F238E27FC236}">
                <a16:creationId xmlns:a16="http://schemas.microsoft.com/office/drawing/2014/main" id="{413E8DF4-3922-C3A3-6315-83E0E4DE2E69}"/>
              </a:ext>
            </a:extLst>
          </p:cNvPr>
          <p:cNvPicPr>
            <a:picLocks noGrp="1" noChangeAspect="1"/>
          </p:cNvPicPr>
          <p:nvPr>
            <p:ph idx="1"/>
          </p:nvPr>
        </p:nvPicPr>
        <p:blipFill>
          <a:blip r:embed="rId2"/>
          <a:stretch>
            <a:fillRect/>
          </a:stretch>
        </p:blipFill>
        <p:spPr>
          <a:xfrm>
            <a:off x="-6257" y="2802"/>
            <a:ext cx="12197045" cy="6846513"/>
          </a:xfrm>
        </p:spPr>
      </p:pic>
    </p:spTree>
    <p:extLst>
      <p:ext uri="{BB962C8B-B14F-4D97-AF65-F5344CB8AC3E}">
        <p14:creationId xmlns:p14="http://schemas.microsoft.com/office/powerpoint/2010/main" val="17996185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BB8ED-729B-EB65-912B-90528A28A4D7}"/>
              </a:ext>
            </a:extLst>
          </p:cNvPr>
          <p:cNvSpPr>
            <a:spLocks noGrp="1"/>
          </p:cNvSpPr>
          <p:nvPr>
            <p:ph type="title"/>
          </p:nvPr>
        </p:nvSpPr>
        <p:spPr/>
        <p:txBody>
          <a:bodyPr/>
          <a:lstStyle/>
          <a:p>
            <a:r>
              <a:rPr lang="en-US" dirty="0"/>
              <a:t>Guiding: Balance Directing and Following</a:t>
            </a:r>
          </a:p>
        </p:txBody>
      </p:sp>
      <p:sp>
        <p:nvSpPr>
          <p:cNvPr id="3" name="Content Placeholder 2">
            <a:extLst>
              <a:ext uri="{FF2B5EF4-FFF2-40B4-BE49-F238E27FC236}">
                <a16:creationId xmlns:a16="http://schemas.microsoft.com/office/drawing/2014/main" id="{7A9FBFD3-4AE3-E77A-BA18-DD5898861EAA}"/>
              </a:ext>
            </a:extLst>
          </p:cNvPr>
          <p:cNvSpPr>
            <a:spLocks noGrp="1"/>
          </p:cNvSpPr>
          <p:nvPr>
            <p:ph idx="1"/>
          </p:nvPr>
        </p:nvSpPr>
        <p:spPr/>
        <p:txBody>
          <a:bodyPr/>
          <a:lstStyle/>
          <a:p>
            <a:pPr marL="0" indent="0">
              <a:buNone/>
            </a:pPr>
            <a:r>
              <a:rPr lang="en-US" dirty="0"/>
              <a:t>First, </a:t>
            </a:r>
            <a:r>
              <a:rPr lang="en-US" b="1" dirty="0"/>
              <a:t>direct </a:t>
            </a:r>
            <a:r>
              <a:rPr lang="en-US" dirty="0"/>
              <a:t>to the topic that you want to discuss with the client.</a:t>
            </a:r>
          </a:p>
          <a:p>
            <a:pPr marL="0" indent="0">
              <a:buNone/>
            </a:pPr>
            <a:r>
              <a:rPr lang="en-US" dirty="0"/>
              <a:t>T:	“Can we talk about your relationship with Ed?”</a:t>
            </a:r>
          </a:p>
          <a:p>
            <a:pPr marL="0" indent="0">
              <a:buNone/>
            </a:pPr>
            <a:endParaRPr lang="en-US" dirty="0"/>
          </a:p>
          <a:p>
            <a:pPr marL="0" indent="0">
              <a:buNone/>
            </a:pPr>
            <a:r>
              <a:rPr lang="en-US" dirty="0"/>
              <a:t>Then hand it over and </a:t>
            </a:r>
            <a:r>
              <a:rPr lang="en-US" b="1" dirty="0"/>
              <a:t>follow</a:t>
            </a:r>
            <a:r>
              <a:rPr lang="en-US" dirty="0"/>
              <a:t> the client:</a:t>
            </a:r>
          </a:p>
          <a:p>
            <a:pPr marL="0" indent="0">
              <a:buNone/>
            </a:pPr>
            <a:endParaRPr lang="en-US" dirty="0"/>
          </a:p>
          <a:p>
            <a:pPr marL="0" indent="0">
              <a:buNone/>
            </a:pPr>
            <a:r>
              <a:rPr lang="en-US" dirty="0"/>
              <a:t>C:	“OK. What do you want to talk about?”</a:t>
            </a:r>
          </a:p>
          <a:p>
            <a:pPr marL="0" indent="0">
              <a:buNone/>
            </a:pPr>
            <a:r>
              <a:rPr lang="en-US" dirty="0"/>
              <a:t>T:	“I just want to know how you feel about it.”</a:t>
            </a:r>
          </a:p>
          <a:p>
            <a:pPr marL="0" indent="0">
              <a:buNone/>
            </a:pPr>
            <a:endParaRPr lang="en-US" dirty="0"/>
          </a:p>
        </p:txBody>
      </p:sp>
    </p:spTree>
    <p:extLst>
      <p:ext uri="{BB962C8B-B14F-4D97-AF65-F5344CB8AC3E}">
        <p14:creationId xmlns:p14="http://schemas.microsoft.com/office/powerpoint/2010/main" val="32782260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5199B-5489-808A-617F-A6CFEB71D92A}"/>
              </a:ext>
            </a:extLst>
          </p:cNvPr>
          <p:cNvSpPr>
            <a:spLocks noGrp="1"/>
          </p:cNvSpPr>
          <p:nvPr>
            <p:ph type="title"/>
          </p:nvPr>
        </p:nvSpPr>
        <p:spPr/>
        <p:txBody>
          <a:bodyPr>
            <a:normAutofit/>
          </a:bodyPr>
          <a:lstStyle/>
          <a:p>
            <a:r>
              <a:rPr lang="en-US" sz="3800" dirty="0"/>
              <a:t>Build Intrinsic Motivation by Developing Discrepancy</a:t>
            </a:r>
          </a:p>
        </p:txBody>
      </p:sp>
      <p:sp>
        <p:nvSpPr>
          <p:cNvPr id="3" name="Content Placeholder 2">
            <a:extLst>
              <a:ext uri="{FF2B5EF4-FFF2-40B4-BE49-F238E27FC236}">
                <a16:creationId xmlns:a16="http://schemas.microsoft.com/office/drawing/2014/main" id="{DDD2CAB8-F35A-6292-769F-004480FCFE48}"/>
              </a:ext>
            </a:extLst>
          </p:cNvPr>
          <p:cNvSpPr>
            <a:spLocks noGrp="1"/>
          </p:cNvSpPr>
          <p:nvPr>
            <p:ph idx="1"/>
          </p:nvPr>
        </p:nvSpPr>
        <p:spPr/>
        <p:txBody>
          <a:bodyPr>
            <a:normAutofit fontScale="92500" lnSpcReduction="10000"/>
          </a:bodyPr>
          <a:lstStyle/>
          <a:p>
            <a:pPr marL="0" indent="0">
              <a:lnSpc>
                <a:spcPct val="107000"/>
              </a:lnSpc>
              <a:spcBef>
                <a:spcPts val="0"/>
              </a:spcBef>
              <a:spcAft>
                <a:spcPts val="800"/>
              </a:spcAft>
              <a:buNone/>
            </a:pPr>
            <a:r>
              <a:rPr lang="en-US" dirty="0">
                <a:latin typeface="Calibri"/>
                <a:cs typeface="Times New Roman"/>
              </a:rPr>
              <a:t>Discrepancy = Disconnect between values/goals and target behavior</a:t>
            </a:r>
          </a:p>
          <a:p>
            <a:pPr marL="0">
              <a:lnSpc>
                <a:spcPct val="107000"/>
              </a:lnSpc>
              <a:spcBef>
                <a:spcPts val="0"/>
              </a:spcBef>
              <a:spcAft>
                <a:spcPts val="800"/>
              </a:spcAft>
            </a:pPr>
            <a:r>
              <a:rPr lang="en-US" dirty="0">
                <a:latin typeface="Calibri"/>
                <a:cs typeface="Times New Roman"/>
              </a:rPr>
              <a:t>Discrepancy &amp; Cognitive Dissonance</a:t>
            </a:r>
          </a:p>
          <a:p>
            <a:pPr marL="457200" lvl="1">
              <a:lnSpc>
                <a:spcPct val="107000"/>
              </a:lnSpc>
              <a:spcBef>
                <a:spcPts val="0"/>
              </a:spcBef>
              <a:spcAft>
                <a:spcPts val="800"/>
              </a:spcAft>
            </a:pPr>
            <a:r>
              <a:rPr lang="en-US" dirty="0">
                <a:latin typeface="Calibri"/>
                <a:cs typeface="Times New Roman"/>
              </a:rPr>
              <a:t>We all want to be internally consistent </a:t>
            </a:r>
          </a:p>
          <a:p>
            <a:pPr marL="457200" lvl="1">
              <a:lnSpc>
                <a:spcPct val="107000"/>
              </a:lnSpc>
              <a:spcBef>
                <a:spcPts val="0"/>
              </a:spcBef>
              <a:spcAft>
                <a:spcPts val="800"/>
              </a:spcAft>
            </a:pPr>
            <a:r>
              <a:rPr lang="en-US" dirty="0">
                <a:latin typeface="Calibri"/>
                <a:cs typeface="Times New Roman"/>
              </a:rPr>
              <a:t>Anxious discomfort when inconsistent; felt need for resolution</a:t>
            </a:r>
          </a:p>
          <a:p>
            <a:pPr marL="0">
              <a:lnSpc>
                <a:spcPct val="107000"/>
              </a:lnSpc>
              <a:spcBef>
                <a:spcPts val="0"/>
              </a:spcBef>
              <a:spcAft>
                <a:spcPts val="800"/>
              </a:spcAft>
            </a:pPr>
            <a:r>
              <a:rPr lang="en-US" dirty="0"/>
              <a:t>Techniques to Develop Discrepancy</a:t>
            </a:r>
          </a:p>
          <a:p>
            <a:pPr marL="914400" lvl="1" indent="457200">
              <a:lnSpc>
                <a:spcPct val="107000"/>
              </a:lnSpc>
              <a:spcBef>
                <a:spcPts val="0"/>
              </a:spcBef>
              <a:spcAft>
                <a:spcPts val="800"/>
              </a:spcAft>
            </a:pPr>
            <a:r>
              <a:rPr lang="en-US" sz="2800" dirty="0">
                <a:effectLst/>
                <a:latin typeface="Calibri"/>
                <a:ea typeface="Calibri" panose="020F0502020204030204" pitchFamily="34" charset="0"/>
                <a:cs typeface="Times New Roman"/>
              </a:rPr>
              <a:t>Reflect: “The status quo is not acceptable to you.” </a:t>
            </a:r>
          </a:p>
          <a:p>
            <a:pPr marL="914400" lvl="1" indent="457200">
              <a:lnSpc>
                <a:spcPct val="107000"/>
              </a:lnSpc>
              <a:spcBef>
                <a:spcPts val="0"/>
              </a:spcBef>
              <a:spcAft>
                <a:spcPts val="800"/>
              </a:spcAft>
            </a:pPr>
            <a:r>
              <a:rPr lang="en-US" sz="2800" dirty="0">
                <a:latin typeface="Calibri"/>
                <a:ea typeface="Calibri"/>
                <a:cs typeface="Times New Roman"/>
              </a:rPr>
              <a:t>Stark/Amplified Reflections: "Something </a:t>
            </a:r>
            <a:r>
              <a:rPr lang="en-US" sz="2800" u="sng" dirty="0">
                <a:latin typeface="Calibri"/>
                <a:ea typeface="Calibri"/>
                <a:cs typeface="Times New Roman"/>
              </a:rPr>
              <a:t>has to</a:t>
            </a:r>
            <a:r>
              <a:rPr lang="en-US" sz="2800" dirty="0">
                <a:latin typeface="Calibri"/>
                <a:ea typeface="Calibri"/>
                <a:cs typeface="Times New Roman"/>
              </a:rPr>
              <a:t> change."</a:t>
            </a:r>
          </a:p>
          <a:p>
            <a:pPr marL="914400" lvl="1" indent="457200">
              <a:lnSpc>
                <a:spcPct val="107000"/>
              </a:lnSpc>
              <a:spcBef>
                <a:spcPts val="0"/>
              </a:spcBef>
              <a:spcAft>
                <a:spcPts val="800"/>
              </a:spcAft>
            </a:pPr>
            <a:r>
              <a:rPr lang="en-US" sz="2800" dirty="0">
                <a:latin typeface="Calibri"/>
                <a:ea typeface="Calibri"/>
                <a:cs typeface="Calibri"/>
              </a:rPr>
              <a:t>Double-sided reflections: “You’re torn in two directions.”</a:t>
            </a:r>
          </a:p>
          <a:p>
            <a:pPr marL="914400" lvl="1" indent="457200">
              <a:lnSpc>
                <a:spcPct val="107000"/>
              </a:lnSpc>
              <a:spcBef>
                <a:spcPts val="0"/>
              </a:spcBef>
              <a:spcAft>
                <a:spcPts val="800"/>
              </a:spcAft>
            </a:pPr>
            <a:r>
              <a:rPr lang="en-US" sz="2800" dirty="0">
                <a:latin typeface="Calibri"/>
                <a:ea typeface="Calibri"/>
                <a:cs typeface="Calibri"/>
              </a:rPr>
              <a:t>Hand it over to follow: "Where do we go from here?"</a:t>
            </a:r>
            <a:endParaRPr lang="en-US" sz="2800" dirty="0">
              <a:effectLst/>
              <a:latin typeface="Calibri" panose="020F0502020204030204" pitchFamily="34" charset="0"/>
              <a:ea typeface="Calibri"/>
              <a:cs typeface="Calibri"/>
            </a:endParaRPr>
          </a:p>
          <a:p>
            <a:endParaRPr lang="en-US" dirty="0"/>
          </a:p>
        </p:txBody>
      </p:sp>
    </p:spTree>
    <p:extLst>
      <p:ext uri="{BB962C8B-B14F-4D97-AF65-F5344CB8AC3E}">
        <p14:creationId xmlns:p14="http://schemas.microsoft.com/office/powerpoint/2010/main" val="1868916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3798E-C359-FB42-96F3-7D07FC5980B4}"/>
              </a:ext>
            </a:extLst>
          </p:cNvPr>
          <p:cNvSpPr>
            <a:spLocks noGrp="1"/>
          </p:cNvSpPr>
          <p:nvPr>
            <p:ph type="title"/>
          </p:nvPr>
        </p:nvSpPr>
        <p:spPr>
          <a:xfrm>
            <a:off x="838200" y="365125"/>
            <a:ext cx="10515600" cy="2620963"/>
          </a:xfrm>
        </p:spPr>
        <p:txBody>
          <a:bodyPr/>
          <a:lstStyle/>
          <a:p>
            <a:pPr algn="ctr"/>
            <a:r>
              <a:rPr lang="en-US" dirty="0"/>
              <a:t>What happens when you talk to an ambivalent client?</a:t>
            </a:r>
          </a:p>
        </p:txBody>
      </p:sp>
      <p:pic>
        <p:nvPicPr>
          <p:cNvPr id="5" name="Picture 4" descr="Icon&#10;&#10;Description automatically generated">
            <a:extLst>
              <a:ext uri="{FF2B5EF4-FFF2-40B4-BE49-F238E27FC236}">
                <a16:creationId xmlns:a16="http://schemas.microsoft.com/office/drawing/2014/main" id="{6392E395-1D67-7140-BA66-4B55698607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3208" y="2150975"/>
            <a:ext cx="4745584" cy="5097109"/>
          </a:xfrm>
          <a:prstGeom prst="rect">
            <a:avLst/>
          </a:prstGeom>
        </p:spPr>
      </p:pic>
    </p:spTree>
    <p:extLst>
      <p:ext uri="{BB962C8B-B14F-4D97-AF65-F5344CB8AC3E}">
        <p14:creationId xmlns:p14="http://schemas.microsoft.com/office/powerpoint/2010/main" val="32460134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FF878-1B5B-DF64-1109-24E24CDA44E3}"/>
              </a:ext>
            </a:extLst>
          </p:cNvPr>
          <p:cNvSpPr>
            <a:spLocks noGrp="1"/>
          </p:cNvSpPr>
          <p:nvPr>
            <p:ph type="title"/>
          </p:nvPr>
        </p:nvSpPr>
        <p:spPr/>
        <p:txBody>
          <a:bodyPr/>
          <a:lstStyle/>
          <a:p>
            <a:r>
              <a:rPr lang="en-US">
                <a:ea typeface="Calibri Light"/>
                <a:cs typeface="Calibri Light"/>
              </a:rPr>
              <a:t>Finding seeds of Change in Sustain</a:t>
            </a:r>
          </a:p>
        </p:txBody>
      </p:sp>
      <p:sp>
        <p:nvSpPr>
          <p:cNvPr id="3" name="Content Placeholder 2">
            <a:extLst>
              <a:ext uri="{FF2B5EF4-FFF2-40B4-BE49-F238E27FC236}">
                <a16:creationId xmlns:a16="http://schemas.microsoft.com/office/drawing/2014/main" id="{FB60D0C1-BDB6-999D-8A54-268789B419FE}"/>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"Given how hard this is…”</a:t>
            </a:r>
          </a:p>
          <a:p>
            <a:pPr marL="0" indent="0">
              <a:buNone/>
            </a:pPr>
            <a:r>
              <a:rPr lang="en-US" dirty="0">
                <a:cs typeface="Calibri"/>
              </a:rPr>
              <a:t>“Given how frightening this is…”</a:t>
            </a:r>
          </a:p>
          <a:p>
            <a:pPr marL="0" indent="0">
              <a:buNone/>
            </a:pPr>
            <a:r>
              <a:rPr lang="en-US" dirty="0">
                <a:cs typeface="Calibri"/>
              </a:rPr>
              <a:t>”Given how big the obstacles are..."</a:t>
            </a:r>
            <a:endParaRPr lang="en-US" dirty="0"/>
          </a:p>
          <a:p>
            <a:pPr marL="0" indent="0">
              <a:buNone/>
            </a:pPr>
            <a:r>
              <a:rPr lang="en-US" dirty="0">
                <a:cs typeface="Calibri"/>
              </a:rPr>
              <a:t>                     </a:t>
            </a:r>
          </a:p>
          <a:p>
            <a:pPr marL="0" indent="0">
              <a:spcBef>
                <a:spcPts val="0"/>
              </a:spcBef>
              <a:buNone/>
            </a:pPr>
            <a:r>
              <a:rPr lang="en-US" dirty="0">
                <a:cs typeface="Calibri"/>
              </a:rPr>
              <a:t>                         "….You must really care about this change.”  </a:t>
            </a:r>
            <a:r>
              <a:rPr lang="en-US" b="1" dirty="0">
                <a:cs typeface="Calibri"/>
              </a:rPr>
              <a:t>OR</a:t>
            </a:r>
          </a:p>
          <a:p>
            <a:pPr marL="0" indent="0">
              <a:spcBef>
                <a:spcPts val="0"/>
              </a:spcBef>
              <a:buNone/>
            </a:pPr>
            <a:r>
              <a:rPr lang="en-US" b="1" dirty="0">
                <a:cs typeface="Calibri"/>
              </a:rPr>
              <a:t>			</a:t>
            </a:r>
            <a:r>
              <a:rPr lang="en-US" sz="2400" dirty="0">
                <a:cs typeface="Calibri"/>
              </a:rPr>
              <a:t>(reflecting Change Talk)</a:t>
            </a:r>
          </a:p>
          <a:p>
            <a:pPr marL="0" indent="0">
              <a:buNone/>
            </a:pPr>
            <a:r>
              <a:rPr lang="en-US" b="1" dirty="0">
                <a:cs typeface="Calibri"/>
              </a:rPr>
              <a:t>		</a:t>
            </a:r>
            <a:r>
              <a:rPr lang="en-US" dirty="0">
                <a:cs typeface="Calibri"/>
              </a:rPr>
              <a:t> "….I'm impressed that you are trying."       </a:t>
            </a:r>
          </a:p>
          <a:p>
            <a:pPr marL="0" indent="0">
              <a:spcBef>
                <a:spcPts val="0"/>
              </a:spcBef>
              <a:buNone/>
            </a:pPr>
            <a:r>
              <a:rPr lang="en-US" dirty="0">
                <a:cs typeface="Calibri"/>
              </a:rPr>
              <a:t>		</a:t>
            </a:r>
            <a:r>
              <a:rPr lang="en-US" sz="1600" dirty="0">
                <a:cs typeface="Calibri"/>
              </a:rPr>
              <a:t>	</a:t>
            </a:r>
            <a:r>
              <a:rPr lang="en-US" sz="2400" dirty="0">
                <a:cs typeface="Calibri"/>
              </a:rPr>
              <a:t>(affirmation)</a:t>
            </a:r>
          </a:p>
          <a:p>
            <a:pPr marL="0" indent="0">
              <a:buNone/>
            </a:pPr>
            <a:r>
              <a:rPr lang="en-US" dirty="0">
                <a:cs typeface="Calibri"/>
              </a:rPr>
              <a:t>  </a:t>
            </a:r>
          </a:p>
        </p:txBody>
      </p:sp>
    </p:spTree>
    <p:extLst>
      <p:ext uri="{BB962C8B-B14F-4D97-AF65-F5344CB8AC3E}">
        <p14:creationId xmlns:p14="http://schemas.microsoft.com/office/powerpoint/2010/main" val="39661319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8F0BD-7845-0DDA-BD40-0308385D0B57}"/>
              </a:ext>
            </a:extLst>
          </p:cNvPr>
          <p:cNvSpPr>
            <a:spLocks noGrp="1"/>
          </p:cNvSpPr>
          <p:nvPr>
            <p:ph type="title"/>
          </p:nvPr>
        </p:nvSpPr>
        <p:spPr/>
        <p:txBody>
          <a:bodyPr>
            <a:normAutofit/>
          </a:bodyPr>
          <a:lstStyle/>
          <a:p>
            <a:r>
              <a:rPr lang="en-US">
                <a:ea typeface="Calibri Light"/>
                <a:cs typeface="Calibri Light"/>
              </a:rPr>
              <a:t>Finding seeds of Change in Sustain</a:t>
            </a:r>
          </a:p>
        </p:txBody>
      </p:sp>
      <p:sp>
        <p:nvSpPr>
          <p:cNvPr id="3" name="Content Placeholder 2">
            <a:extLst>
              <a:ext uri="{FF2B5EF4-FFF2-40B4-BE49-F238E27FC236}">
                <a16:creationId xmlns:a16="http://schemas.microsoft.com/office/drawing/2014/main" id="{13A90966-B3FD-6E39-E786-5D4D9709CAA2}"/>
              </a:ext>
            </a:extLst>
          </p:cNvPr>
          <p:cNvSpPr>
            <a:spLocks noGrp="1"/>
          </p:cNvSpPr>
          <p:nvPr>
            <p:ph idx="1"/>
          </p:nvPr>
        </p:nvSpPr>
        <p:spPr/>
        <p:txBody>
          <a:bodyPr vert="horz" lIns="91440" tIns="45720" rIns="91440" bIns="45720" rtlCol="0" anchor="t">
            <a:normAutofit/>
          </a:bodyPr>
          <a:lstStyle/>
          <a:p>
            <a:pPr marL="0" indent="0">
              <a:buNone/>
            </a:pPr>
            <a:r>
              <a:rPr lang="en-US" b="1" dirty="0">
                <a:ea typeface="Calibri"/>
                <a:cs typeface="Calibri"/>
              </a:rPr>
              <a:t>Hypothetically remove the biggest part of Sustain in order to unleash Change Talk.</a:t>
            </a:r>
          </a:p>
          <a:p>
            <a:pPr marL="457200" indent="-457200"/>
            <a:r>
              <a:rPr lang="en-US" dirty="0">
                <a:ea typeface="Calibri"/>
                <a:cs typeface="Calibri"/>
              </a:rPr>
              <a:t>"If there was something in it for you, you might be willing to do some of this stuff.”</a:t>
            </a:r>
          </a:p>
          <a:p>
            <a:pPr marL="457200" indent="-457200"/>
            <a:r>
              <a:rPr lang="en-US" dirty="0">
                <a:ea typeface="Calibri"/>
                <a:cs typeface="Calibri"/>
              </a:rPr>
              <a:t>"If you could find a way to do it that you enjoy, you would do it.”</a:t>
            </a:r>
          </a:p>
          <a:p>
            <a:pPr marL="457200" indent="-457200"/>
            <a:r>
              <a:rPr lang="en-US" dirty="0">
                <a:ea typeface="Calibri"/>
                <a:cs typeface="Calibri"/>
              </a:rPr>
              <a:t>"What would make this easier is if your father wasn't so critical of your efforts."</a:t>
            </a:r>
          </a:p>
          <a:p>
            <a:pPr marL="457200" indent="-457200"/>
            <a:r>
              <a:rPr lang="en-US" dirty="0">
                <a:ea typeface="Calibri"/>
                <a:cs typeface="Calibri"/>
              </a:rPr>
              <a:t>"What would make this easier is if you had a coach of some sort."</a:t>
            </a:r>
          </a:p>
        </p:txBody>
      </p:sp>
      <p:sp>
        <p:nvSpPr>
          <p:cNvPr id="4" name="TextBox 3">
            <a:extLst>
              <a:ext uri="{FF2B5EF4-FFF2-40B4-BE49-F238E27FC236}">
                <a16:creationId xmlns:a16="http://schemas.microsoft.com/office/drawing/2014/main" id="{D47811F7-4DED-1BCF-75AD-1BAAA990F604}"/>
              </a:ext>
            </a:extLst>
          </p:cNvPr>
          <p:cNvSpPr txBox="1"/>
          <p:nvPr/>
        </p:nvSpPr>
        <p:spPr>
          <a:xfrm rot="180000">
            <a:off x="3803840" y="5699908"/>
            <a:ext cx="4584318" cy="954107"/>
          </a:xfrm>
          <a:prstGeom prst="rect">
            <a:avLst/>
          </a:prstGeom>
          <a:solidFill>
            <a:schemeClr val="accent4">
              <a:lumMod val="40000"/>
              <a:lumOff val="60000"/>
            </a:schemeClr>
          </a:solidFill>
          <a:ln>
            <a:solidFill>
              <a:schemeClr val="accent4">
                <a:lumMod val="40000"/>
                <a:lumOff val="6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ea typeface="Calibri"/>
                <a:cs typeface="Calibri"/>
              </a:rPr>
              <a:t>These can be phrased as </a:t>
            </a:r>
          </a:p>
          <a:p>
            <a:pPr algn="ctr"/>
            <a:r>
              <a:rPr lang="en-US" sz="2800" b="1" dirty="0">
                <a:ea typeface="Calibri"/>
                <a:cs typeface="Calibri"/>
              </a:rPr>
              <a:t>reflections or open questions.</a:t>
            </a:r>
            <a:endParaRPr lang="en-US" sz="2800" b="1" dirty="0"/>
          </a:p>
        </p:txBody>
      </p:sp>
    </p:spTree>
    <p:extLst>
      <p:ext uri="{BB962C8B-B14F-4D97-AF65-F5344CB8AC3E}">
        <p14:creationId xmlns:p14="http://schemas.microsoft.com/office/powerpoint/2010/main" val="35101827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B3E2B-6744-DAD0-E80E-85081185D5F7}"/>
              </a:ext>
            </a:extLst>
          </p:cNvPr>
          <p:cNvSpPr>
            <a:spLocks noGrp="1"/>
          </p:cNvSpPr>
          <p:nvPr>
            <p:ph type="title"/>
          </p:nvPr>
        </p:nvSpPr>
        <p:spPr/>
        <p:txBody>
          <a:bodyPr/>
          <a:lstStyle/>
          <a:p>
            <a:r>
              <a:rPr lang="en-US" dirty="0">
                <a:cs typeface="Calibri Light"/>
              </a:rPr>
              <a:t>Finding seeds of Change in Sustain:</a:t>
            </a:r>
            <a:br>
              <a:rPr lang="en-US" dirty="0">
                <a:cs typeface="Calibri Light"/>
              </a:rPr>
            </a:br>
            <a:r>
              <a:rPr lang="en-US" dirty="0">
                <a:cs typeface="Calibri Light"/>
              </a:rPr>
              <a:t>Make the Change side Hypothetical</a:t>
            </a:r>
            <a:endParaRPr lang="en-US" dirty="0"/>
          </a:p>
        </p:txBody>
      </p:sp>
      <p:sp>
        <p:nvSpPr>
          <p:cNvPr id="3" name="Content Placeholder 2">
            <a:extLst>
              <a:ext uri="{FF2B5EF4-FFF2-40B4-BE49-F238E27FC236}">
                <a16:creationId xmlns:a16="http://schemas.microsoft.com/office/drawing/2014/main" id="{0DB1A7B8-E493-D012-20EC-0B8D18119F1F}"/>
              </a:ext>
            </a:extLst>
          </p:cNvPr>
          <p:cNvSpPr>
            <a:spLocks noGrp="1"/>
          </p:cNvSpPr>
          <p:nvPr>
            <p:ph idx="1"/>
          </p:nvPr>
        </p:nvSpPr>
        <p:spPr/>
        <p:txBody>
          <a:bodyPr vert="horz" lIns="91440" tIns="45720" rIns="91440" bIns="45720" rtlCol="0" anchor="t">
            <a:normAutofit/>
          </a:bodyPr>
          <a:lstStyle/>
          <a:p>
            <a:r>
              <a:rPr lang="en-US" dirty="0">
                <a:ea typeface="Calibri"/>
                <a:cs typeface="Calibri"/>
              </a:rPr>
              <a:t>Reflection: "If it weren't for X, you would  change." </a:t>
            </a:r>
          </a:p>
          <a:p>
            <a:pPr lvl="1"/>
            <a:r>
              <a:rPr lang="en-US" dirty="0">
                <a:ea typeface="Calibri"/>
                <a:cs typeface="Calibri"/>
              </a:rPr>
              <a:t>EG: "If it weren't for transportation issues, you would definitely look for a job."</a:t>
            </a:r>
          </a:p>
          <a:p>
            <a:r>
              <a:rPr lang="en-US" dirty="0">
                <a:ea typeface="Calibri"/>
                <a:cs typeface="Calibri"/>
              </a:rPr>
              <a:t>Open Question: "If you did decide to change, what would make it hard?”</a:t>
            </a:r>
            <a:endParaRPr lang="en-US" dirty="0">
              <a:cs typeface="Calibri"/>
            </a:endParaRPr>
          </a:p>
          <a:p>
            <a:pPr marL="457200" indent="-457200"/>
            <a:endParaRPr lang="en-US" dirty="0">
              <a:ea typeface="Calibri"/>
              <a:cs typeface="Calibri"/>
            </a:endParaRPr>
          </a:p>
          <a:p>
            <a:pPr marL="0" indent="0">
              <a:buNone/>
            </a:pPr>
            <a:endParaRPr lang="en-US" dirty="0">
              <a:ea typeface="Calibri"/>
              <a:cs typeface="Calibri"/>
            </a:endParaRPr>
          </a:p>
        </p:txBody>
      </p:sp>
    </p:spTree>
    <p:extLst>
      <p:ext uri="{BB962C8B-B14F-4D97-AF65-F5344CB8AC3E}">
        <p14:creationId xmlns:p14="http://schemas.microsoft.com/office/powerpoint/2010/main" val="36943671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F4E9-4EA8-9262-C1A3-354947CA2224}"/>
              </a:ext>
            </a:extLst>
          </p:cNvPr>
          <p:cNvSpPr>
            <a:spLocks noGrp="1"/>
          </p:cNvSpPr>
          <p:nvPr>
            <p:ph type="title"/>
          </p:nvPr>
        </p:nvSpPr>
        <p:spPr>
          <a:xfrm>
            <a:off x="838200" y="18255"/>
            <a:ext cx="10515600" cy="1325563"/>
          </a:xfrm>
        </p:spPr>
        <p:txBody>
          <a:bodyPr/>
          <a:lstStyle/>
          <a:p>
            <a:r>
              <a:rPr lang="en-US" dirty="0"/>
              <a:t>Exercise: Speaking </a:t>
            </a:r>
            <a:r>
              <a:rPr lang="en-US" i="1" dirty="0"/>
              <a:t>as if </a:t>
            </a:r>
            <a:r>
              <a:rPr lang="en-US" dirty="0"/>
              <a:t>you wanted to change </a:t>
            </a:r>
          </a:p>
        </p:txBody>
      </p:sp>
      <p:sp>
        <p:nvSpPr>
          <p:cNvPr id="3" name="Content Placeholder 2">
            <a:extLst>
              <a:ext uri="{FF2B5EF4-FFF2-40B4-BE49-F238E27FC236}">
                <a16:creationId xmlns:a16="http://schemas.microsoft.com/office/drawing/2014/main" id="{59FBBF27-C307-B925-7B74-75A24163DD00}"/>
              </a:ext>
            </a:extLst>
          </p:cNvPr>
          <p:cNvSpPr>
            <a:spLocks noGrp="1"/>
          </p:cNvSpPr>
          <p:nvPr>
            <p:ph idx="1"/>
          </p:nvPr>
        </p:nvSpPr>
        <p:spPr>
          <a:xfrm>
            <a:off x="838200" y="1139868"/>
            <a:ext cx="10515600" cy="5037095"/>
          </a:xfrm>
        </p:spPr>
        <p:txBody>
          <a:bodyPr>
            <a:normAutofit fontScale="92500" lnSpcReduction="20000"/>
          </a:bodyPr>
          <a:lstStyle/>
          <a:p>
            <a:pPr marL="685800" indent="-457200">
              <a:spcBef>
                <a:spcPts val="0"/>
              </a:spcBef>
            </a:pPr>
            <a:r>
              <a:rPr lang="en-US" dirty="0">
                <a:latin typeface="Calibri" panose="020F0502020204030204" pitchFamily="34" charset="0"/>
                <a:ea typeface="Calibri" panose="020F0502020204030204" pitchFamily="34" charset="0"/>
              </a:rPr>
              <a:t>Pair up.</a:t>
            </a:r>
          </a:p>
          <a:p>
            <a:pPr marL="685800" indent="-457200">
              <a:spcBef>
                <a:spcPts val="0"/>
              </a:spcBef>
            </a:pPr>
            <a:r>
              <a:rPr lang="en-US" dirty="0">
                <a:effectLst/>
                <a:latin typeface="Calibri" panose="020F0502020204030204" pitchFamily="34" charset="0"/>
                <a:ea typeface="Calibri" panose="020F0502020204030204" pitchFamily="34" charset="0"/>
              </a:rPr>
              <a:t>Client identifies TB. </a:t>
            </a:r>
          </a:p>
          <a:p>
            <a:pPr marL="685800" indent="-457200">
              <a:spcBef>
                <a:spcPts val="0"/>
              </a:spcBef>
            </a:pPr>
            <a:r>
              <a:rPr lang="en-US" dirty="0">
                <a:effectLst/>
                <a:latin typeface="Calibri" panose="020F0502020204030204" pitchFamily="34" charset="0"/>
                <a:ea typeface="Calibri" panose="020F0502020204030204" pitchFamily="34" charset="0"/>
              </a:rPr>
              <a:t>Therapist evokes around theme: “What would make it hard to change?”</a:t>
            </a:r>
          </a:p>
          <a:p>
            <a:pPr indent="0">
              <a:spcBef>
                <a:spcPts val="0"/>
              </a:spcBef>
              <a:buNone/>
            </a:pPr>
            <a:r>
              <a:rPr lang="en-US" dirty="0">
                <a:latin typeface="Calibri" panose="020F0502020204030204" pitchFamily="34" charset="0"/>
                <a:ea typeface="Calibri" panose="020F0502020204030204" pitchFamily="34" charset="0"/>
              </a:rPr>
              <a:t>TIPS</a:t>
            </a:r>
          </a:p>
          <a:p>
            <a:pPr marL="457200" indent="-457200"/>
            <a:r>
              <a:rPr lang="en-US" dirty="0">
                <a:cs typeface="Calibri"/>
              </a:rPr>
              <a:t>Goal is to </a:t>
            </a:r>
            <a:r>
              <a:rPr lang="en-US" u="sng" dirty="0">
                <a:cs typeface="Calibri"/>
              </a:rPr>
              <a:t>evoke</a:t>
            </a:r>
            <a:r>
              <a:rPr lang="en-US" dirty="0">
                <a:cs typeface="Calibri"/>
              </a:rPr>
              <a:t> so that client speaks from the perspective of person trying to change (“</a:t>
            </a:r>
            <a:r>
              <a:rPr lang="en-US" i="1" dirty="0">
                <a:cs typeface="Calibri"/>
              </a:rPr>
              <a:t>As if”)</a:t>
            </a:r>
            <a:endParaRPr lang="en-US" dirty="0">
              <a:cs typeface="Calibri"/>
            </a:endParaRPr>
          </a:p>
          <a:p>
            <a:pPr marL="457200" indent="-457200"/>
            <a:r>
              <a:rPr lang="en-US" dirty="0">
                <a:effectLst/>
                <a:latin typeface="Calibri" panose="020F0502020204030204" pitchFamily="34" charset="0"/>
                <a:ea typeface="Calibri" panose="020F0502020204030204" pitchFamily="34" charset="0"/>
              </a:rPr>
              <a:t>Works well when there is a clear TB and client is feeling pushed to change.</a:t>
            </a:r>
          </a:p>
          <a:p>
            <a:pPr marL="914400" lvl="1" indent="-457200"/>
            <a:r>
              <a:rPr lang="en-US" dirty="0">
                <a:effectLst/>
                <a:latin typeface="Calibri" panose="020F0502020204030204" pitchFamily="34" charset="0"/>
                <a:ea typeface="Calibri" panose="020F0502020204030204" pitchFamily="34" charset="0"/>
              </a:rPr>
              <a:t>“My partner wants me to change but I don’t have to and I don’t want to.”</a:t>
            </a:r>
          </a:p>
          <a:p>
            <a:pPr marL="457200" indent="-457200"/>
            <a:r>
              <a:rPr lang="en-US" dirty="0">
                <a:latin typeface="Calibri" panose="020F0502020204030204" pitchFamily="34" charset="0"/>
                <a:ea typeface="Calibri" panose="020F0502020204030204" pitchFamily="34" charset="0"/>
              </a:rPr>
              <a:t>Helps c</a:t>
            </a:r>
            <a:r>
              <a:rPr lang="en-US" dirty="0">
                <a:effectLst/>
                <a:latin typeface="Calibri" panose="020F0502020204030204" pitchFamily="34" charset="0"/>
                <a:ea typeface="Calibri" panose="020F0502020204030204" pitchFamily="34" charset="0"/>
              </a:rPr>
              <a:t>lient access inner psychological basis for resistance </a:t>
            </a:r>
          </a:p>
          <a:p>
            <a:pPr marL="914400" lvl="1" indent="-457200"/>
            <a:r>
              <a:rPr lang="en-US" dirty="0">
                <a:latin typeface="Calibri" panose="020F0502020204030204" pitchFamily="34" charset="0"/>
                <a:ea typeface="Calibri" panose="020F0502020204030204" pitchFamily="34" charset="0"/>
              </a:rPr>
              <a:t>“If we imagine for a minute that you DID want to make this change they’re talking about, what do you think would make it hard for you to do?”</a:t>
            </a:r>
          </a:p>
          <a:p>
            <a:pPr marL="914400" lvl="1" indent="-457200"/>
            <a:r>
              <a:rPr lang="en-US" dirty="0">
                <a:latin typeface="Calibri" panose="020F0502020204030204" pitchFamily="34" charset="0"/>
                <a:ea typeface="Calibri" panose="020F0502020204030204" pitchFamily="34" charset="0"/>
              </a:rPr>
              <a:t>Diverts attention from interpersonally-based resistance</a:t>
            </a:r>
            <a:endParaRPr lang="en-US" dirty="0">
              <a:effectLst/>
              <a:latin typeface="Calibri" panose="020F0502020204030204" pitchFamily="34" charset="0"/>
              <a:ea typeface="Calibri" panose="020F0502020204030204" pitchFamily="34" charset="0"/>
            </a:endParaRPr>
          </a:p>
          <a:p>
            <a:pPr marL="457200" indent="-457200"/>
            <a:r>
              <a:rPr lang="en-US" dirty="0">
                <a:effectLst/>
                <a:latin typeface="Calibri" panose="020F0502020204030204" pitchFamily="34" charset="0"/>
                <a:ea typeface="Calibri" panose="020F0502020204030204" pitchFamily="34" charset="0"/>
              </a:rPr>
              <a:t>Often uncovers low Ability/Confidence</a:t>
            </a:r>
          </a:p>
          <a:p>
            <a:pPr marL="914400" lvl="1" indent="-457200"/>
            <a:r>
              <a:rPr lang="en-US" dirty="0">
                <a:latin typeface="Calibri" panose="020F0502020204030204" pitchFamily="34" charset="0"/>
                <a:ea typeface="Calibri" panose="020F0502020204030204" pitchFamily="34" charset="0"/>
              </a:rPr>
              <a:t>Reflect: </a:t>
            </a:r>
            <a:r>
              <a:rPr lang="en-US" dirty="0">
                <a:effectLst/>
                <a:latin typeface="Calibri" panose="020F0502020204030204" pitchFamily="34" charset="0"/>
                <a:ea typeface="Calibri" panose="020F0502020204030204" pitchFamily="34" charset="0"/>
              </a:rPr>
              <a:t>“You almost feel like you couldn’t quit even if you wanted to.”           </a:t>
            </a:r>
            <a:endParaRPr lang="en-US" dirty="0"/>
          </a:p>
        </p:txBody>
      </p:sp>
    </p:spTree>
    <p:extLst>
      <p:ext uri="{BB962C8B-B14F-4D97-AF65-F5344CB8AC3E}">
        <p14:creationId xmlns:p14="http://schemas.microsoft.com/office/powerpoint/2010/main" val="18866356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EBC43-186E-CA30-4871-28B150A1AB98}"/>
              </a:ext>
            </a:extLst>
          </p:cNvPr>
          <p:cNvSpPr>
            <a:spLocks noGrp="1"/>
          </p:cNvSpPr>
          <p:nvPr>
            <p:ph type="ctrTitle"/>
          </p:nvPr>
        </p:nvSpPr>
        <p:spPr>
          <a:xfrm>
            <a:off x="821765" y="1167186"/>
            <a:ext cx="5050118" cy="3642658"/>
          </a:xfrm>
        </p:spPr>
        <p:txBody>
          <a:bodyPr>
            <a:normAutofit/>
          </a:bodyPr>
          <a:lstStyle/>
          <a:p>
            <a:r>
              <a:rPr lang="en-US" sz="5200">
                <a:cs typeface="Calibri Light"/>
              </a:rPr>
              <a:t>Ambivalence-based Conceptualization</a:t>
            </a:r>
          </a:p>
        </p:txBody>
      </p:sp>
      <p:pic>
        <p:nvPicPr>
          <p:cNvPr id="5" name="Picture 4" descr="Shape&#10;&#10;Description automatically generated">
            <a:extLst>
              <a:ext uri="{FF2B5EF4-FFF2-40B4-BE49-F238E27FC236}">
                <a16:creationId xmlns:a16="http://schemas.microsoft.com/office/drawing/2014/main" id="{0E8A6AA0-10E8-752E-3B7D-15DCE80C2839}"/>
              </a:ext>
            </a:extLst>
          </p:cNvPr>
          <p:cNvPicPr>
            <a:picLocks noChangeAspect="1"/>
          </p:cNvPicPr>
          <p:nvPr/>
        </p:nvPicPr>
        <p:blipFill>
          <a:blip r:embed="rId2"/>
          <a:stretch>
            <a:fillRect/>
          </a:stretch>
        </p:blipFill>
        <p:spPr>
          <a:xfrm>
            <a:off x="5945991" y="1323963"/>
            <a:ext cx="5939715" cy="4019125"/>
          </a:xfrm>
          <a:prstGeom prst="rect">
            <a:avLst/>
          </a:prstGeom>
        </p:spPr>
      </p:pic>
    </p:spTree>
    <p:extLst>
      <p:ext uri="{BB962C8B-B14F-4D97-AF65-F5344CB8AC3E}">
        <p14:creationId xmlns:p14="http://schemas.microsoft.com/office/powerpoint/2010/main" val="27823648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D6423-E6A0-2E9E-16B4-D4423D871FA2}"/>
              </a:ext>
            </a:extLst>
          </p:cNvPr>
          <p:cNvSpPr>
            <a:spLocks noGrp="1"/>
          </p:cNvSpPr>
          <p:nvPr>
            <p:ph type="title"/>
          </p:nvPr>
        </p:nvSpPr>
        <p:spPr/>
        <p:txBody>
          <a:bodyPr/>
          <a:lstStyle/>
          <a:p>
            <a:r>
              <a:rPr lang="en-US">
                <a:ea typeface="Calibri Light"/>
                <a:cs typeface="Calibri Light"/>
              </a:rPr>
              <a:t>Exploring Ambivalences</a:t>
            </a:r>
          </a:p>
        </p:txBody>
      </p:sp>
      <p:graphicFrame>
        <p:nvGraphicFramePr>
          <p:cNvPr id="7" name="Table 6">
            <a:extLst>
              <a:ext uri="{FF2B5EF4-FFF2-40B4-BE49-F238E27FC236}">
                <a16:creationId xmlns:a16="http://schemas.microsoft.com/office/drawing/2014/main" id="{09EEB11C-ABD8-403D-77E1-BBD9A0CEE9B9}"/>
              </a:ext>
            </a:extLst>
          </p:cNvPr>
          <p:cNvGraphicFramePr>
            <a:graphicFrameLocks noGrp="1"/>
          </p:cNvGraphicFramePr>
          <p:nvPr>
            <p:extLst>
              <p:ext uri="{D42A27DB-BD31-4B8C-83A1-F6EECF244321}">
                <p14:modId xmlns:p14="http://schemas.microsoft.com/office/powerpoint/2010/main" val="3836221619"/>
              </p:ext>
            </p:extLst>
          </p:nvPr>
        </p:nvGraphicFramePr>
        <p:xfrm>
          <a:off x="472440" y="1417320"/>
          <a:ext cx="11088412" cy="4319640"/>
        </p:xfrm>
        <a:graphic>
          <a:graphicData uri="http://schemas.openxmlformats.org/drawingml/2006/table">
            <a:tbl>
              <a:tblPr firstRow="1" bandRow="1">
                <a:tableStyleId>{5C22544A-7EE6-4342-B048-85BDC9FD1C3A}</a:tableStyleId>
              </a:tblPr>
              <a:tblGrid>
                <a:gridCol w="5544206">
                  <a:extLst>
                    <a:ext uri="{9D8B030D-6E8A-4147-A177-3AD203B41FA5}">
                      <a16:colId xmlns:a16="http://schemas.microsoft.com/office/drawing/2014/main" val="4165318868"/>
                    </a:ext>
                  </a:extLst>
                </a:gridCol>
                <a:gridCol w="5544206">
                  <a:extLst>
                    <a:ext uri="{9D8B030D-6E8A-4147-A177-3AD203B41FA5}">
                      <a16:colId xmlns:a16="http://schemas.microsoft.com/office/drawing/2014/main" val="3098846147"/>
                    </a:ext>
                  </a:extLst>
                </a:gridCol>
              </a:tblGrid>
              <a:tr h="541913">
                <a:tc>
                  <a:txBody>
                    <a:bodyPr/>
                    <a:lstStyle/>
                    <a:p>
                      <a:pPr marL="0" marR="0" algn="ctr">
                        <a:spcBef>
                          <a:spcPts val="0"/>
                        </a:spcBef>
                        <a:spcAft>
                          <a:spcPts val="0"/>
                        </a:spcAft>
                      </a:pPr>
                      <a:r>
                        <a:rPr lang="en-US" sz="3800">
                          <a:effectLst/>
                        </a:rPr>
                        <a:t>Sustain Talk</a:t>
                      </a:r>
                      <a:endParaRPr lang="en-US" sz="3800">
                        <a:effectLst/>
                        <a:latin typeface="Calibri" panose="020F0502020204030204" pitchFamily="34" charset="0"/>
                      </a:endParaRPr>
                    </a:p>
                  </a:txBody>
                  <a:tcPr marL="68580" marR="68580" marT="0" marB="0"/>
                </a:tc>
                <a:tc>
                  <a:txBody>
                    <a:bodyPr/>
                    <a:lstStyle/>
                    <a:p>
                      <a:pPr marL="0" marR="0" algn="ctr">
                        <a:spcBef>
                          <a:spcPts val="0"/>
                        </a:spcBef>
                        <a:spcAft>
                          <a:spcPts val="0"/>
                        </a:spcAft>
                      </a:pPr>
                      <a:r>
                        <a:rPr lang="en-US" sz="3800" b="1" kern="1200">
                          <a:solidFill>
                            <a:schemeClr val="lt1"/>
                          </a:solidFill>
                          <a:effectLst/>
                          <a:latin typeface="+mn-lt"/>
                          <a:ea typeface="+mn-ea"/>
                          <a:cs typeface="+mn-cs"/>
                        </a:rPr>
                        <a:t>Change Talk</a:t>
                      </a:r>
                    </a:p>
                  </a:txBody>
                  <a:tcPr marL="68580" marR="68580" marT="0" marB="0"/>
                </a:tc>
                <a:extLst>
                  <a:ext uri="{0D108BD9-81ED-4DB2-BD59-A6C34878D82A}">
                    <a16:rowId xmlns:a16="http://schemas.microsoft.com/office/drawing/2014/main" val="1744534928"/>
                  </a:ext>
                </a:extLst>
              </a:tr>
              <a:tr h="3740520">
                <a:tc>
                  <a:txBody>
                    <a:bodyPr/>
                    <a:lstStyle/>
                    <a:p>
                      <a:pPr marL="0" marR="0">
                        <a:spcBef>
                          <a:spcPts val="0"/>
                        </a:spcBef>
                        <a:spcAft>
                          <a:spcPts val="0"/>
                        </a:spcAft>
                      </a:pPr>
                      <a:r>
                        <a:rPr lang="en-US" sz="2400" i="1">
                          <a:effectLst/>
                        </a:rPr>
                        <a:t>I’m never going to get out of this.</a:t>
                      </a:r>
                    </a:p>
                    <a:p>
                      <a:pPr marL="0" marR="0">
                        <a:spcBef>
                          <a:spcPts val="0"/>
                        </a:spcBef>
                        <a:spcAft>
                          <a:spcPts val="0"/>
                        </a:spcAft>
                      </a:pPr>
                      <a:r>
                        <a:rPr lang="en-US" sz="2400" i="1">
                          <a:effectLst/>
                        </a:rPr>
                        <a:t>I’ve done therapy before. It doesn’t help.</a:t>
                      </a:r>
                    </a:p>
                    <a:p>
                      <a:pPr marL="0" marR="0">
                        <a:spcBef>
                          <a:spcPts val="0"/>
                        </a:spcBef>
                        <a:spcAft>
                          <a:spcPts val="0"/>
                        </a:spcAft>
                      </a:pPr>
                      <a:r>
                        <a:rPr lang="en-US" sz="2400" i="1">
                          <a:effectLst/>
                        </a:rPr>
                        <a:t>I’ve tried everything. Nothing works.</a:t>
                      </a:r>
                    </a:p>
                    <a:p>
                      <a:pPr marL="0" marR="0">
                        <a:spcBef>
                          <a:spcPts val="0"/>
                        </a:spcBef>
                        <a:spcAft>
                          <a:spcPts val="0"/>
                        </a:spcAft>
                      </a:pPr>
                      <a:r>
                        <a:rPr lang="en-US" sz="2400" i="1">
                          <a:effectLst/>
                        </a:rPr>
                        <a:t>I don’t really believe in psychotherapy.</a:t>
                      </a:r>
                    </a:p>
                    <a:p>
                      <a:pPr marL="0" marR="0">
                        <a:spcBef>
                          <a:spcPts val="0"/>
                        </a:spcBef>
                        <a:spcAft>
                          <a:spcPts val="0"/>
                        </a:spcAft>
                      </a:pPr>
                      <a:r>
                        <a:rPr lang="en-US" sz="2400" i="1">
                          <a:effectLst/>
                        </a:rPr>
                        <a:t>I don’t have the willpower.</a:t>
                      </a:r>
                      <a:br>
                        <a:rPr lang="en-US" sz="2400" i="1">
                          <a:effectLst/>
                        </a:rPr>
                      </a:br>
                      <a:r>
                        <a:rPr lang="en-US" sz="2400" i="1">
                          <a:effectLst/>
                        </a:rPr>
                        <a:t>I don't deserve to change.</a:t>
                      </a:r>
                    </a:p>
                    <a:p>
                      <a:pPr marL="0" marR="0" lvl="0">
                        <a:spcBef>
                          <a:spcPts val="0"/>
                        </a:spcBef>
                        <a:spcAft>
                          <a:spcPts val="0"/>
                        </a:spcAft>
                        <a:buNone/>
                      </a:pPr>
                      <a:r>
                        <a:rPr lang="en-US" sz="2400" i="1">
                          <a:effectLst/>
                        </a:rPr>
                        <a:t>Apparently I’m supposed to be unhappy.</a:t>
                      </a:r>
                    </a:p>
                    <a:p>
                      <a:pPr marL="0" marR="0">
                        <a:spcBef>
                          <a:spcPts val="0"/>
                        </a:spcBef>
                        <a:spcAft>
                          <a:spcPts val="0"/>
                        </a:spcAft>
                      </a:pPr>
                      <a:r>
                        <a:rPr lang="en-US" sz="2400" i="1">
                          <a:effectLst/>
                        </a:rPr>
                        <a:t>I’m afraid to fail.</a:t>
                      </a:r>
                    </a:p>
                    <a:p>
                      <a:pPr marL="0" marR="0">
                        <a:spcBef>
                          <a:spcPts val="0"/>
                        </a:spcBef>
                        <a:spcAft>
                          <a:spcPts val="0"/>
                        </a:spcAft>
                      </a:pPr>
                      <a:r>
                        <a:rPr lang="en-US" sz="2400" i="1">
                          <a:effectLst/>
                        </a:rPr>
                        <a:t>It’s outside of my control.</a:t>
                      </a:r>
                      <a:endParaRPr lang="en-US" sz="2400" i="1">
                        <a:effectLst/>
                        <a:latin typeface="Calibri"/>
                      </a:endParaRPr>
                    </a:p>
                  </a:txBody>
                  <a:tcPr marL="68580" marR="68580" marT="0" marB="0"/>
                </a:tc>
                <a:tc>
                  <a:txBody>
                    <a:bodyPr/>
                    <a:lstStyle/>
                    <a:p>
                      <a:pPr marL="0" marR="0">
                        <a:spcBef>
                          <a:spcPts val="0"/>
                        </a:spcBef>
                        <a:spcAft>
                          <a:spcPts val="0"/>
                        </a:spcAft>
                      </a:pPr>
                      <a:r>
                        <a:rPr lang="en-US" sz="2400" i="1">
                          <a:effectLst/>
                        </a:rPr>
                        <a:t>I need to find a way forward.</a:t>
                      </a:r>
                    </a:p>
                    <a:p>
                      <a:pPr marL="0" marR="0" lvl="0">
                        <a:spcBef>
                          <a:spcPts val="0"/>
                        </a:spcBef>
                        <a:spcAft>
                          <a:spcPts val="0"/>
                        </a:spcAft>
                        <a:buNone/>
                      </a:pPr>
                      <a:r>
                        <a:rPr lang="en-US" sz="2400" i="1">
                          <a:effectLst/>
                        </a:rPr>
                        <a:t>I know what needs to change.</a:t>
                      </a:r>
                    </a:p>
                    <a:p>
                      <a:pPr marL="0" marR="0">
                        <a:spcBef>
                          <a:spcPts val="0"/>
                        </a:spcBef>
                        <a:spcAft>
                          <a:spcPts val="0"/>
                        </a:spcAft>
                      </a:pPr>
                      <a:r>
                        <a:rPr lang="en-US" sz="2400" i="1">
                          <a:effectLst/>
                        </a:rPr>
                        <a:t>I want to get back to feeling good.</a:t>
                      </a:r>
                    </a:p>
                    <a:p>
                      <a:pPr marL="0" marR="0">
                        <a:spcBef>
                          <a:spcPts val="0"/>
                        </a:spcBef>
                        <a:spcAft>
                          <a:spcPts val="0"/>
                        </a:spcAft>
                      </a:pPr>
                      <a:r>
                        <a:rPr lang="en-US" sz="2400" i="1">
                          <a:effectLst/>
                        </a:rPr>
                        <a:t>I need to be the person I know I can be.</a:t>
                      </a:r>
                    </a:p>
                    <a:p>
                      <a:pPr marL="0" marR="0">
                        <a:spcBef>
                          <a:spcPts val="0"/>
                        </a:spcBef>
                        <a:spcAft>
                          <a:spcPts val="0"/>
                        </a:spcAft>
                      </a:pPr>
                      <a:r>
                        <a:rPr lang="en-US" sz="2400" i="1">
                          <a:effectLst/>
                        </a:rPr>
                        <a:t>Exercise helps.</a:t>
                      </a:r>
                    </a:p>
                    <a:p>
                      <a:pPr marL="0" marR="0">
                        <a:spcBef>
                          <a:spcPts val="0"/>
                        </a:spcBef>
                        <a:spcAft>
                          <a:spcPts val="0"/>
                        </a:spcAft>
                      </a:pPr>
                      <a:r>
                        <a:rPr lang="en-US" sz="2400" i="1">
                          <a:effectLst/>
                        </a:rPr>
                        <a:t>I’ve learned things that take the edge off.</a:t>
                      </a:r>
                    </a:p>
                    <a:p>
                      <a:pPr marL="0" marR="0">
                        <a:spcBef>
                          <a:spcPts val="0"/>
                        </a:spcBef>
                        <a:spcAft>
                          <a:spcPts val="0"/>
                        </a:spcAft>
                      </a:pPr>
                      <a:r>
                        <a:rPr lang="en-US" sz="2400" i="1">
                          <a:effectLst/>
                        </a:rPr>
                        <a:t>My uncle is a big ally in this effort.</a:t>
                      </a:r>
                    </a:p>
                    <a:p>
                      <a:pPr marL="0" marR="0">
                        <a:spcBef>
                          <a:spcPts val="0"/>
                        </a:spcBef>
                        <a:spcAft>
                          <a:spcPts val="0"/>
                        </a:spcAft>
                      </a:pPr>
                      <a:r>
                        <a:rPr lang="en-US" sz="2400" i="1">
                          <a:effectLst/>
                        </a:rPr>
                        <a:t>There is nothing more important than this.</a:t>
                      </a:r>
                    </a:p>
                    <a:p>
                      <a:pPr marL="0" marR="0" lvl="0">
                        <a:spcBef>
                          <a:spcPts val="0"/>
                        </a:spcBef>
                        <a:spcAft>
                          <a:spcPts val="0"/>
                        </a:spcAft>
                        <a:buNone/>
                      </a:pPr>
                      <a:r>
                        <a:rPr lang="en-US" sz="2400" i="1">
                          <a:effectLst/>
                        </a:rPr>
                        <a:t>I’m ready to do what it takes.</a:t>
                      </a:r>
                    </a:p>
                  </a:txBody>
                  <a:tcPr marL="68580" marR="68580" marT="0" marB="0"/>
                </a:tc>
                <a:extLst>
                  <a:ext uri="{0D108BD9-81ED-4DB2-BD59-A6C34878D82A}">
                    <a16:rowId xmlns:a16="http://schemas.microsoft.com/office/drawing/2014/main" val="2908650474"/>
                  </a:ext>
                </a:extLst>
              </a:tr>
            </a:tbl>
          </a:graphicData>
        </a:graphic>
      </p:graphicFrame>
      <p:pic>
        <p:nvPicPr>
          <p:cNvPr id="3" name="Picture 3" descr="Shape&#10;&#10;Description automatically generated">
            <a:extLst>
              <a:ext uri="{FF2B5EF4-FFF2-40B4-BE49-F238E27FC236}">
                <a16:creationId xmlns:a16="http://schemas.microsoft.com/office/drawing/2014/main" id="{0E82BCC1-4FBA-FB29-D865-409499A599DF}"/>
              </a:ext>
            </a:extLst>
          </p:cNvPr>
          <p:cNvPicPr>
            <a:picLocks noChangeAspect="1"/>
          </p:cNvPicPr>
          <p:nvPr/>
        </p:nvPicPr>
        <p:blipFill>
          <a:blip r:embed="rId2"/>
          <a:stretch>
            <a:fillRect/>
          </a:stretch>
        </p:blipFill>
        <p:spPr>
          <a:xfrm>
            <a:off x="10252635" y="231464"/>
            <a:ext cx="1712259" cy="1158190"/>
          </a:xfrm>
          <a:prstGeom prst="rect">
            <a:avLst/>
          </a:prstGeom>
        </p:spPr>
      </p:pic>
    </p:spTree>
    <p:extLst>
      <p:ext uri="{BB962C8B-B14F-4D97-AF65-F5344CB8AC3E}">
        <p14:creationId xmlns:p14="http://schemas.microsoft.com/office/powerpoint/2010/main" val="176349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8B58-19F1-E593-B449-36C4A3FA42FF}"/>
              </a:ext>
            </a:extLst>
          </p:cNvPr>
          <p:cNvSpPr>
            <a:spLocks noGrp="1"/>
          </p:cNvSpPr>
          <p:nvPr>
            <p:ph type="title"/>
          </p:nvPr>
        </p:nvSpPr>
        <p:spPr/>
        <p:txBody>
          <a:bodyPr/>
          <a:lstStyle/>
          <a:p>
            <a:r>
              <a:rPr lang="en-US">
                <a:ea typeface="Calibri Light"/>
                <a:cs typeface="Calibri Light"/>
              </a:rPr>
              <a:t>Common Ambivalence Themes</a:t>
            </a:r>
            <a:endParaRPr lang="en-US"/>
          </a:p>
        </p:txBody>
      </p:sp>
      <p:sp>
        <p:nvSpPr>
          <p:cNvPr id="3" name="Content Placeholder 2">
            <a:extLst>
              <a:ext uri="{FF2B5EF4-FFF2-40B4-BE49-F238E27FC236}">
                <a16:creationId xmlns:a16="http://schemas.microsoft.com/office/drawing/2014/main" id="{6BC7A16D-A10E-2E8F-560D-2C96DEAFB448}"/>
              </a:ext>
            </a:extLst>
          </p:cNvPr>
          <p:cNvSpPr>
            <a:spLocks noGrp="1"/>
          </p:cNvSpPr>
          <p:nvPr>
            <p:ph sz="half" idx="1"/>
          </p:nvPr>
        </p:nvSpPr>
        <p:spPr>
          <a:xfrm>
            <a:off x="838200" y="1571625"/>
            <a:ext cx="5181600" cy="4351338"/>
          </a:xfrm>
        </p:spPr>
        <p:txBody>
          <a:bodyPr vert="horz" lIns="91440" tIns="45720" rIns="91440" bIns="45720" rtlCol="0" anchor="t">
            <a:normAutofit lnSpcReduction="10000"/>
          </a:bodyPr>
          <a:lstStyle/>
          <a:p>
            <a:pPr marL="0" indent="0">
              <a:buNone/>
            </a:pPr>
            <a:r>
              <a:rPr lang="en-US" b="1">
                <a:cs typeface="Calibri"/>
              </a:rPr>
              <a:t>Change vs Status Quo</a:t>
            </a:r>
          </a:p>
          <a:p>
            <a:pPr marL="0" indent="0">
              <a:buNone/>
            </a:pPr>
            <a:r>
              <a:rPr lang="en-US">
                <a:ea typeface="Calibri"/>
                <a:cs typeface="Calibri"/>
              </a:rPr>
              <a:t>Anxiety</a:t>
            </a:r>
          </a:p>
          <a:p>
            <a:pPr marL="457200" indent="-457200"/>
            <a:r>
              <a:rPr lang="en-US">
                <a:ea typeface="Calibri"/>
                <a:cs typeface="Calibri"/>
              </a:rPr>
              <a:t>Expose vs avoid</a:t>
            </a:r>
          </a:p>
          <a:p>
            <a:pPr marL="457200" indent="-457200"/>
            <a:r>
              <a:rPr lang="en-US">
                <a:ea typeface="Calibri"/>
                <a:cs typeface="Calibri"/>
              </a:rPr>
              <a:t>Love vs Fear </a:t>
            </a:r>
          </a:p>
          <a:p>
            <a:pPr marL="457200" indent="-457200"/>
            <a:r>
              <a:rPr lang="en-US">
                <a:ea typeface="Calibri"/>
                <a:cs typeface="Calibri"/>
              </a:rPr>
              <a:t>Perfect vs Realistic</a:t>
            </a:r>
          </a:p>
          <a:p>
            <a:pPr marL="457200" indent="-457200"/>
            <a:r>
              <a:rPr lang="en-US">
                <a:ea typeface="Calibri"/>
                <a:cs typeface="Calibri"/>
              </a:rPr>
              <a:t>Certainty vs Uncertainty</a:t>
            </a:r>
          </a:p>
          <a:p>
            <a:pPr marL="0" indent="0">
              <a:buNone/>
            </a:pPr>
            <a:r>
              <a:rPr lang="en-US">
                <a:ea typeface="Calibri"/>
                <a:cs typeface="Calibri"/>
              </a:rPr>
              <a:t>Depression</a:t>
            </a:r>
          </a:p>
          <a:p>
            <a:pPr marL="457200" indent="-457200"/>
            <a:r>
              <a:rPr lang="en-US">
                <a:ea typeface="Calibri"/>
                <a:cs typeface="Calibri"/>
              </a:rPr>
              <a:t>Action vs Inaction</a:t>
            </a:r>
          </a:p>
          <a:p>
            <a:pPr marL="457200" indent="-457200"/>
            <a:r>
              <a:rPr lang="en-US">
                <a:ea typeface="Calibri"/>
                <a:cs typeface="Calibri"/>
              </a:rPr>
              <a:t>Fight vs Give up</a:t>
            </a:r>
          </a:p>
          <a:p>
            <a:pPr marL="457200" indent="-457200"/>
            <a:endParaRPr lang="en-US">
              <a:ea typeface="Calibri"/>
              <a:cs typeface="Calibri"/>
            </a:endParaRPr>
          </a:p>
          <a:p>
            <a:pPr marL="0" indent="0">
              <a:buNone/>
            </a:pPr>
            <a:endParaRPr lang="en-US">
              <a:ea typeface="Calibri"/>
              <a:cs typeface="Calibri"/>
            </a:endParaRPr>
          </a:p>
          <a:p>
            <a:pPr marL="0" indent="0">
              <a:buNone/>
            </a:pPr>
            <a:endParaRPr lang="en-US">
              <a:ea typeface="Calibri"/>
              <a:cs typeface="Calibri"/>
            </a:endParaRPr>
          </a:p>
          <a:p>
            <a:pPr marL="0" indent="0">
              <a:buNone/>
            </a:pPr>
            <a:endParaRPr lang="en-US">
              <a:ea typeface="Calibri"/>
              <a:cs typeface="Calibri"/>
            </a:endParaRPr>
          </a:p>
        </p:txBody>
      </p:sp>
      <p:sp>
        <p:nvSpPr>
          <p:cNvPr id="4" name="Content Placeholder 3">
            <a:extLst>
              <a:ext uri="{FF2B5EF4-FFF2-40B4-BE49-F238E27FC236}">
                <a16:creationId xmlns:a16="http://schemas.microsoft.com/office/drawing/2014/main" id="{9FD8F8AB-1104-0010-2987-D9ABA99B361C}"/>
              </a:ext>
            </a:extLst>
          </p:cNvPr>
          <p:cNvSpPr>
            <a:spLocks noGrp="1"/>
          </p:cNvSpPr>
          <p:nvPr>
            <p:ph sz="half" idx="2"/>
          </p:nvPr>
        </p:nvSpPr>
        <p:spPr/>
        <p:txBody>
          <a:bodyPr vert="horz" lIns="91440" tIns="45720" rIns="91440" bIns="45720" rtlCol="0" anchor="t">
            <a:normAutofit lnSpcReduction="10000"/>
          </a:bodyPr>
          <a:lstStyle/>
          <a:p>
            <a:pPr marL="0" indent="0">
              <a:buNone/>
            </a:pPr>
            <a:r>
              <a:rPr lang="en-US">
                <a:cs typeface="Calibri"/>
              </a:rPr>
              <a:t>Self/Identity</a:t>
            </a:r>
          </a:p>
          <a:p>
            <a:pPr marL="457200" indent="-457200"/>
            <a:r>
              <a:rPr lang="en-US">
                <a:cs typeface="Calibri"/>
              </a:rPr>
              <a:t>Ideal Self vs Real Self</a:t>
            </a:r>
          </a:p>
          <a:p>
            <a:pPr marL="457200" indent="-457200"/>
            <a:r>
              <a:rPr lang="en-US">
                <a:cs typeface="Calibri"/>
              </a:rPr>
              <a:t>This Me vs That Me</a:t>
            </a:r>
          </a:p>
          <a:p>
            <a:pPr marL="457200" indent="-457200"/>
            <a:r>
              <a:rPr lang="en-US">
                <a:cs typeface="Calibri"/>
              </a:rPr>
              <a:t>Accept Self vs Reject Self</a:t>
            </a:r>
          </a:p>
          <a:p>
            <a:pPr marL="457200" indent="-457200"/>
            <a:r>
              <a:rPr lang="en-US">
                <a:cs typeface="Calibri"/>
              </a:rPr>
              <a:t>Victim vs Hero</a:t>
            </a:r>
          </a:p>
          <a:p>
            <a:pPr marL="457200" indent="-457200"/>
            <a:r>
              <a:rPr lang="en-US">
                <a:cs typeface="Calibri"/>
              </a:rPr>
              <a:t>Positive vs Negative (Gala)</a:t>
            </a:r>
          </a:p>
          <a:p>
            <a:pPr marL="0" indent="0">
              <a:buNone/>
            </a:pPr>
            <a:endParaRPr lang="en-US">
              <a:cs typeface="Calibri"/>
            </a:endParaRPr>
          </a:p>
          <a:p>
            <a:pPr marL="0" indent="0">
              <a:buNone/>
            </a:pPr>
            <a:endParaRPr lang="en-US">
              <a:cs typeface="Calibri"/>
            </a:endParaRPr>
          </a:p>
          <a:p>
            <a:pPr marL="0" indent="0">
              <a:buNone/>
            </a:pPr>
            <a:endParaRPr lang="en-US"/>
          </a:p>
        </p:txBody>
      </p:sp>
      <p:pic>
        <p:nvPicPr>
          <p:cNvPr id="6" name="Picture 3" descr="Shape&#10;&#10;Description automatically generated">
            <a:extLst>
              <a:ext uri="{FF2B5EF4-FFF2-40B4-BE49-F238E27FC236}">
                <a16:creationId xmlns:a16="http://schemas.microsoft.com/office/drawing/2014/main" id="{81502155-50C6-9988-7FF7-AF2025BB932C}"/>
              </a:ext>
            </a:extLst>
          </p:cNvPr>
          <p:cNvPicPr>
            <a:picLocks noChangeAspect="1"/>
          </p:cNvPicPr>
          <p:nvPr/>
        </p:nvPicPr>
        <p:blipFill>
          <a:blip r:embed="rId2"/>
          <a:stretch>
            <a:fillRect/>
          </a:stretch>
        </p:blipFill>
        <p:spPr>
          <a:xfrm>
            <a:off x="10252635" y="231464"/>
            <a:ext cx="1712259" cy="1158190"/>
          </a:xfrm>
          <a:prstGeom prst="rect">
            <a:avLst/>
          </a:prstGeom>
        </p:spPr>
      </p:pic>
    </p:spTree>
    <p:extLst>
      <p:ext uri="{BB962C8B-B14F-4D97-AF65-F5344CB8AC3E}">
        <p14:creationId xmlns:p14="http://schemas.microsoft.com/office/powerpoint/2010/main" val="2896658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A3E49-72E1-17D6-1F3D-FDBEA3CB4C12}"/>
              </a:ext>
            </a:extLst>
          </p:cNvPr>
          <p:cNvSpPr>
            <a:spLocks noGrp="1"/>
          </p:cNvSpPr>
          <p:nvPr>
            <p:ph type="title"/>
          </p:nvPr>
        </p:nvSpPr>
        <p:spPr/>
        <p:txBody>
          <a:bodyPr/>
          <a:lstStyle/>
          <a:p>
            <a:r>
              <a:rPr lang="en-US">
                <a:cs typeface="Calibri Light"/>
              </a:rPr>
              <a:t>More Ambivalence Themes</a:t>
            </a:r>
            <a:endParaRPr lang="en-US"/>
          </a:p>
        </p:txBody>
      </p:sp>
      <p:sp>
        <p:nvSpPr>
          <p:cNvPr id="3" name="Content Placeholder 2">
            <a:extLst>
              <a:ext uri="{FF2B5EF4-FFF2-40B4-BE49-F238E27FC236}">
                <a16:creationId xmlns:a16="http://schemas.microsoft.com/office/drawing/2014/main" id="{3DBBA231-F916-DD9B-2081-5EAD39A3E243}"/>
              </a:ext>
            </a:extLst>
          </p:cNvPr>
          <p:cNvSpPr>
            <a:spLocks noGrp="1"/>
          </p:cNvSpPr>
          <p:nvPr>
            <p:ph sz="half" idx="1"/>
          </p:nvPr>
        </p:nvSpPr>
        <p:spPr/>
        <p:txBody>
          <a:bodyPr vert="horz" lIns="91440" tIns="45720" rIns="91440" bIns="45720" rtlCol="0" anchor="t">
            <a:normAutofit lnSpcReduction="10000"/>
          </a:bodyPr>
          <a:lstStyle/>
          <a:p>
            <a:pPr marL="0" indent="0">
              <a:buNone/>
            </a:pPr>
            <a:r>
              <a:rPr lang="en-US">
                <a:cs typeface="Calibri"/>
              </a:rPr>
              <a:t>Existential</a:t>
            </a:r>
          </a:p>
          <a:p>
            <a:r>
              <a:rPr lang="en-US">
                <a:cs typeface="Calibri"/>
              </a:rPr>
              <a:t>Freedom vs Obligation</a:t>
            </a:r>
          </a:p>
          <a:p>
            <a:r>
              <a:rPr lang="en-US">
                <a:cs typeface="Calibri"/>
              </a:rPr>
              <a:t>Alone vs Connected</a:t>
            </a:r>
          </a:p>
          <a:p>
            <a:r>
              <a:rPr lang="en-US">
                <a:cs typeface="Calibri"/>
              </a:rPr>
              <a:t>Life vs Death</a:t>
            </a:r>
          </a:p>
          <a:p>
            <a:r>
              <a:rPr lang="en-US">
                <a:cs typeface="Calibri"/>
              </a:rPr>
              <a:t>Meaning vs Meaninglessness</a:t>
            </a:r>
          </a:p>
          <a:p>
            <a:endParaRPr lang="en-US">
              <a:cs typeface="Calibri"/>
            </a:endParaRPr>
          </a:p>
          <a:p>
            <a:r>
              <a:rPr lang="en-US">
                <a:cs typeface="Calibri"/>
              </a:rPr>
              <a:t>Reality vs Fantasy</a:t>
            </a:r>
            <a:endParaRPr lang="en-US"/>
          </a:p>
          <a:p>
            <a:r>
              <a:rPr lang="en-US">
                <a:ea typeface="Calibri"/>
                <a:cs typeface="Calibri"/>
              </a:rPr>
              <a:t>Habitual vs Intentional</a:t>
            </a:r>
          </a:p>
          <a:p>
            <a:pPr marL="0" indent="0">
              <a:buNone/>
            </a:pPr>
            <a:endParaRPr lang="en-US">
              <a:ea typeface="Calibri"/>
              <a:cs typeface="Calibri"/>
            </a:endParaRPr>
          </a:p>
          <a:p>
            <a:pPr marL="0" indent="0">
              <a:buNone/>
            </a:pPr>
            <a:endParaRPr lang="en-US">
              <a:ea typeface="Calibri"/>
              <a:cs typeface="Calibri"/>
            </a:endParaRPr>
          </a:p>
          <a:p>
            <a:pPr marL="0" indent="0">
              <a:buNone/>
            </a:pPr>
            <a:endParaRPr lang="en-US">
              <a:ea typeface="Calibri"/>
              <a:cs typeface="Calibri"/>
            </a:endParaRPr>
          </a:p>
        </p:txBody>
      </p:sp>
      <p:sp>
        <p:nvSpPr>
          <p:cNvPr id="4" name="Content Placeholder 3">
            <a:extLst>
              <a:ext uri="{FF2B5EF4-FFF2-40B4-BE49-F238E27FC236}">
                <a16:creationId xmlns:a16="http://schemas.microsoft.com/office/drawing/2014/main" id="{A4B55D89-5183-0C10-D106-66B1659229AC}"/>
              </a:ext>
            </a:extLst>
          </p:cNvPr>
          <p:cNvSpPr>
            <a:spLocks noGrp="1"/>
          </p:cNvSpPr>
          <p:nvPr>
            <p:ph sz="half" idx="2"/>
          </p:nvPr>
        </p:nvSpPr>
        <p:spPr/>
        <p:txBody>
          <a:bodyPr vert="horz" lIns="91440" tIns="45720" rIns="91440" bIns="45720" rtlCol="0" anchor="t">
            <a:normAutofit lnSpcReduction="10000"/>
          </a:bodyPr>
          <a:lstStyle/>
          <a:p>
            <a:pPr marL="0" indent="0">
              <a:buNone/>
            </a:pPr>
            <a:r>
              <a:rPr lang="en-US">
                <a:cs typeface="Calibri"/>
              </a:rPr>
              <a:t>DBT</a:t>
            </a:r>
          </a:p>
          <a:p>
            <a:r>
              <a:rPr lang="en-US">
                <a:cs typeface="Calibri"/>
              </a:rPr>
              <a:t>Acceptance vs Change</a:t>
            </a:r>
          </a:p>
          <a:p>
            <a:r>
              <a:rPr lang="en-US">
                <a:cs typeface="Calibri"/>
              </a:rPr>
              <a:t>Reason vs Emotion</a:t>
            </a:r>
            <a:endParaRPr lang="en-US"/>
          </a:p>
          <a:p>
            <a:r>
              <a:rPr lang="en-US">
                <a:cs typeface="Calibri"/>
              </a:rPr>
              <a:t>Value-driven vs Urge-driven</a:t>
            </a:r>
          </a:p>
          <a:p>
            <a:r>
              <a:rPr lang="en-US">
                <a:cs typeface="Calibri"/>
              </a:rPr>
              <a:t>Willful vs Willing</a:t>
            </a:r>
          </a:p>
          <a:p>
            <a:pPr marL="0" indent="0">
              <a:buNone/>
            </a:pPr>
            <a:endParaRPr lang="en-US">
              <a:cs typeface="Calibri"/>
            </a:endParaRPr>
          </a:p>
          <a:p>
            <a:pPr marL="0" indent="0">
              <a:buNone/>
            </a:pPr>
            <a:r>
              <a:rPr lang="en-US">
                <a:cs typeface="Calibri"/>
              </a:rPr>
              <a:t>Psychodynamic</a:t>
            </a:r>
          </a:p>
          <a:p>
            <a:r>
              <a:rPr lang="en-US">
                <a:cs typeface="Calibri"/>
              </a:rPr>
              <a:t>Id vs Ego</a:t>
            </a:r>
          </a:p>
          <a:p>
            <a:r>
              <a:rPr lang="en-US">
                <a:cs typeface="Calibri"/>
              </a:rPr>
              <a:t>Super-ego vs Ego</a:t>
            </a:r>
          </a:p>
        </p:txBody>
      </p:sp>
      <p:pic>
        <p:nvPicPr>
          <p:cNvPr id="6" name="Picture 3" descr="Shape&#10;&#10;Description automatically generated">
            <a:extLst>
              <a:ext uri="{FF2B5EF4-FFF2-40B4-BE49-F238E27FC236}">
                <a16:creationId xmlns:a16="http://schemas.microsoft.com/office/drawing/2014/main" id="{533B326B-F645-76F7-FC36-49DCDA1FF04B}"/>
              </a:ext>
            </a:extLst>
          </p:cNvPr>
          <p:cNvPicPr>
            <a:picLocks noChangeAspect="1"/>
          </p:cNvPicPr>
          <p:nvPr/>
        </p:nvPicPr>
        <p:blipFill>
          <a:blip r:embed="rId2"/>
          <a:stretch>
            <a:fillRect/>
          </a:stretch>
        </p:blipFill>
        <p:spPr>
          <a:xfrm>
            <a:off x="10252635" y="231464"/>
            <a:ext cx="1712259" cy="1158190"/>
          </a:xfrm>
          <a:prstGeom prst="rect">
            <a:avLst/>
          </a:prstGeom>
        </p:spPr>
      </p:pic>
    </p:spTree>
    <p:extLst>
      <p:ext uri="{BB962C8B-B14F-4D97-AF65-F5344CB8AC3E}">
        <p14:creationId xmlns:p14="http://schemas.microsoft.com/office/powerpoint/2010/main" val="18198654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EF8D8-35F3-5E9C-DDAD-AD7BEC33876D}"/>
              </a:ext>
            </a:extLst>
          </p:cNvPr>
          <p:cNvSpPr>
            <a:spLocks noGrp="1"/>
          </p:cNvSpPr>
          <p:nvPr>
            <p:ph type="title"/>
          </p:nvPr>
        </p:nvSpPr>
        <p:spPr/>
        <p:txBody>
          <a:bodyPr/>
          <a:lstStyle/>
          <a:p>
            <a:r>
              <a:rPr lang="en-US">
                <a:ea typeface="Calibri Light"/>
                <a:cs typeface="Calibri Light"/>
              </a:rPr>
              <a:t>Case Example of Ambivalence: Gala</a:t>
            </a:r>
            <a:endParaRPr lang="en-US"/>
          </a:p>
        </p:txBody>
      </p:sp>
      <p:sp>
        <p:nvSpPr>
          <p:cNvPr id="3" name="Content Placeholder 2">
            <a:extLst>
              <a:ext uri="{FF2B5EF4-FFF2-40B4-BE49-F238E27FC236}">
                <a16:creationId xmlns:a16="http://schemas.microsoft.com/office/drawing/2014/main" id="{49C6B8BA-A531-2622-C017-9708C35DA22B}"/>
              </a:ext>
            </a:extLst>
          </p:cNvPr>
          <p:cNvSpPr>
            <a:spLocks noGrp="1"/>
          </p:cNvSpPr>
          <p:nvPr>
            <p:ph idx="1"/>
          </p:nvPr>
        </p:nvSpPr>
        <p:spPr/>
        <p:txBody>
          <a:bodyPr vert="horz" lIns="91440" tIns="45720" rIns="91440" bIns="45720" rtlCol="0" anchor="t">
            <a:normAutofit/>
          </a:bodyPr>
          <a:lstStyle/>
          <a:p>
            <a:pPr marL="0" indent="0">
              <a:buNone/>
            </a:pPr>
            <a:r>
              <a:rPr lang="en-US">
                <a:ea typeface="Calibri"/>
                <a:cs typeface="Calibri"/>
              </a:rPr>
              <a:t>"What it comes down to is: Am I going to be a negative person or a positive person?"</a:t>
            </a:r>
          </a:p>
          <a:p>
            <a:pPr marL="0" indent="0">
              <a:buNone/>
            </a:pPr>
            <a:r>
              <a:rPr lang="en-US" b="1" u="sng">
                <a:ea typeface="Calibri"/>
                <a:cs typeface="Calibri"/>
              </a:rPr>
              <a:t>Negative</a:t>
            </a:r>
            <a:r>
              <a:rPr lang="en-US">
                <a:ea typeface="Calibri"/>
                <a:cs typeface="Calibri"/>
              </a:rPr>
              <a:t>: Judgmental mother, bullied, moral injury in police dept. Suspicious husband accuses of infidelity, causing Gala to have anger outbursts. Chronic anger. "I hate people." Came to therapy feeling desperate. "Nothing has worked. I'm running out of options."</a:t>
            </a:r>
          </a:p>
          <a:p>
            <a:pPr marL="0" indent="0">
              <a:buNone/>
            </a:pPr>
            <a:r>
              <a:rPr lang="en-US" b="1" u="sng">
                <a:ea typeface="Calibri"/>
                <a:cs typeface="Calibri"/>
              </a:rPr>
              <a:t>Positive</a:t>
            </a:r>
            <a:r>
              <a:rPr lang="en-US" b="1">
                <a:ea typeface="Calibri"/>
                <a:cs typeface="Calibri"/>
              </a:rPr>
              <a:t>: </a:t>
            </a:r>
            <a:r>
              <a:rPr lang="en-US">
                <a:ea typeface="Calibri"/>
                <a:cs typeface="Calibri"/>
              </a:rPr>
              <a:t>Ayahuasca retreat. Had compassion for self/others and joy for 2 weeks after. Until husband accused of infidelity. Now flipped back into Negative. </a:t>
            </a:r>
            <a:r>
              <a:rPr lang="en-US" b="1">
                <a:ea typeface="Calibri"/>
                <a:cs typeface="Calibri"/>
              </a:rPr>
              <a:t>Flips back and forth in session.</a:t>
            </a:r>
          </a:p>
        </p:txBody>
      </p:sp>
      <p:pic>
        <p:nvPicPr>
          <p:cNvPr id="5" name="Picture 3" descr="Shape&#10;&#10;Description automatically generated">
            <a:extLst>
              <a:ext uri="{FF2B5EF4-FFF2-40B4-BE49-F238E27FC236}">
                <a16:creationId xmlns:a16="http://schemas.microsoft.com/office/drawing/2014/main" id="{66B80E16-64E2-B471-8B45-5E2B5101436E}"/>
              </a:ext>
            </a:extLst>
          </p:cNvPr>
          <p:cNvPicPr>
            <a:picLocks noChangeAspect="1"/>
          </p:cNvPicPr>
          <p:nvPr/>
        </p:nvPicPr>
        <p:blipFill>
          <a:blip r:embed="rId2"/>
          <a:stretch>
            <a:fillRect/>
          </a:stretch>
        </p:blipFill>
        <p:spPr>
          <a:xfrm>
            <a:off x="10252635" y="231464"/>
            <a:ext cx="1712259" cy="1158190"/>
          </a:xfrm>
          <a:prstGeom prst="rect">
            <a:avLst/>
          </a:prstGeom>
        </p:spPr>
      </p:pic>
    </p:spTree>
    <p:extLst>
      <p:ext uri="{BB962C8B-B14F-4D97-AF65-F5344CB8AC3E}">
        <p14:creationId xmlns:p14="http://schemas.microsoft.com/office/powerpoint/2010/main" val="4121310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03F0D-EBC8-3166-16BA-F7E077E5CDF9}"/>
              </a:ext>
            </a:extLst>
          </p:cNvPr>
          <p:cNvSpPr>
            <a:spLocks noGrp="1"/>
          </p:cNvSpPr>
          <p:nvPr>
            <p:ph type="title"/>
          </p:nvPr>
        </p:nvSpPr>
        <p:spPr/>
        <p:txBody>
          <a:bodyPr/>
          <a:lstStyle/>
          <a:p>
            <a:r>
              <a:rPr lang="en-US">
                <a:ea typeface="Calibri Light"/>
                <a:cs typeface="Calibri Light"/>
              </a:rPr>
              <a:t>Gala Focusing</a:t>
            </a:r>
            <a:endParaRPr lang="en-US"/>
          </a:p>
        </p:txBody>
      </p:sp>
      <p:sp>
        <p:nvSpPr>
          <p:cNvPr id="3" name="Content Placeholder 2">
            <a:extLst>
              <a:ext uri="{FF2B5EF4-FFF2-40B4-BE49-F238E27FC236}">
                <a16:creationId xmlns:a16="http://schemas.microsoft.com/office/drawing/2014/main" id="{B0D11372-F345-0412-EF4D-AA8F078115C7}"/>
              </a:ext>
            </a:extLst>
          </p:cNvPr>
          <p:cNvSpPr>
            <a:spLocks noGrp="1"/>
          </p:cNvSpPr>
          <p:nvPr>
            <p:ph idx="1"/>
          </p:nvPr>
        </p:nvSpPr>
        <p:spPr/>
        <p:txBody>
          <a:bodyPr vert="horz" lIns="91440" tIns="45720" rIns="91440" bIns="45720" rtlCol="0" anchor="t">
            <a:normAutofit/>
          </a:bodyPr>
          <a:lstStyle/>
          <a:p>
            <a:r>
              <a:rPr lang="en-US">
                <a:ea typeface="Calibri"/>
                <a:cs typeface="Calibri"/>
              </a:rPr>
              <a:t>Stark Reflection: "If you could, you would want to be Positive Gala all the time. You would want to feel compassion for your coworkers despite their flaws."</a:t>
            </a:r>
          </a:p>
          <a:p>
            <a:r>
              <a:rPr lang="en-US">
                <a:ea typeface="Calibri"/>
                <a:cs typeface="Calibri"/>
              </a:rPr>
              <a:t>If you could spend more time inhabiting the Positive....</a:t>
            </a:r>
            <a:endParaRPr lang="en-US"/>
          </a:p>
          <a:p>
            <a:r>
              <a:rPr lang="en-US">
                <a:ea typeface="Calibri"/>
                <a:cs typeface="Calibri"/>
              </a:rPr>
              <a:t>Gardening </a:t>
            </a:r>
          </a:p>
          <a:p>
            <a:pPr lvl="1"/>
            <a:r>
              <a:rPr lang="en-US">
                <a:ea typeface="Calibri"/>
                <a:cs typeface="Calibri"/>
              </a:rPr>
              <a:t>What does that symbolize for you?</a:t>
            </a:r>
            <a:endParaRPr lang="en-US">
              <a:cs typeface="Calibri"/>
            </a:endParaRPr>
          </a:p>
          <a:p>
            <a:pPr lvl="1"/>
            <a:r>
              <a:rPr lang="en-US">
                <a:ea typeface="Calibri"/>
                <a:cs typeface="Calibri"/>
              </a:rPr>
              <a:t>How does this link with this push-and-pull around you being negative or positive?</a:t>
            </a:r>
          </a:p>
        </p:txBody>
      </p:sp>
    </p:spTree>
    <p:extLst>
      <p:ext uri="{BB962C8B-B14F-4D97-AF65-F5344CB8AC3E}">
        <p14:creationId xmlns:p14="http://schemas.microsoft.com/office/powerpoint/2010/main" val="3700057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8A4E5-2471-8C49-80AD-3DA5C945A778}"/>
              </a:ext>
            </a:extLst>
          </p:cNvPr>
          <p:cNvSpPr>
            <a:spLocks noGrp="1"/>
          </p:cNvSpPr>
          <p:nvPr>
            <p:ph type="title"/>
          </p:nvPr>
        </p:nvSpPr>
        <p:spPr/>
        <p:txBody>
          <a:bodyPr/>
          <a:lstStyle/>
          <a:p>
            <a:pPr algn="ctr"/>
            <a:r>
              <a:rPr lang="en-US"/>
              <a:t>You hear both sides</a:t>
            </a:r>
          </a:p>
        </p:txBody>
      </p:sp>
      <p:sp>
        <p:nvSpPr>
          <p:cNvPr id="13" name="TextBox 12">
            <a:extLst>
              <a:ext uri="{FF2B5EF4-FFF2-40B4-BE49-F238E27FC236}">
                <a16:creationId xmlns:a16="http://schemas.microsoft.com/office/drawing/2014/main" id="{D1B9ED0D-6687-EA48-BD4C-4BAA1D67AB74}"/>
              </a:ext>
            </a:extLst>
          </p:cNvPr>
          <p:cNvSpPr txBox="1"/>
          <p:nvPr/>
        </p:nvSpPr>
        <p:spPr>
          <a:xfrm>
            <a:off x="6992398" y="2811376"/>
            <a:ext cx="2763737" cy="1723549"/>
          </a:xfrm>
          <a:prstGeom prst="rect">
            <a:avLst/>
          </a:prstGeom>
          <a:noFill/>
        </p:spPr>
        <p:txBody>
          <a:bodyPr wrap="square" rtlCol="0">
            <a:spAutoFit/>
          </a:bodyPr>
          <a:lstStyle/>
          <a:p>
            <a:pPr algn="ctr"/>
            <a:r>
              <a:rPr lang="en-US" sz="3400" b="1"/>
              <a:t>Change Talk = </a:t>
            </a:r>
            <a:r>
              <a:rPr lang="en-US" sz="2400">
                <a:solidFill>
                  <a:srgbClr val="3CC42A"/>
                </a:solidFill>
              </a:rPr>
              <a:t>Pt talk about factors that pull toward change</a:t>
            </a:r>
          </a:p>
        </p:txBody>
      </p:sp>
      <p:sp>
        <p:nvSpPr>
          <p:cNvPr id="31" name="TextBox 30">
            <a:extLst>
              <a:ext uri="{FF2B5EF4-FFF2-40B4-BE49-F238E27FC236}">
                <a16:creationId xmlns:a16="http://schemas.microsoft.com/office/drawing/2014/main" id="{6B02EDF0-5F5C-BE4B-BC6F-6763CEBB30CE}"/>
              </a:ext>
            </a:extLst>
          </p:cNvPr>
          <p:cNvSpPr txBox="1"/>
          <p:nvPr/>
        </p:nvSpPr>
        <p:spPr>
          <a:xfrm rot="19897778">
            <a:off x="41966" y="2158472"/>
            <a:ext cx="2540493" cy="369332"/>
          </a:xfrm>
          <a:prstGeom prst="rect">
            <a:avLst/>
          </a:prstGeom>
          <a:noFill/>
        </p:spPr>
        <p:txBody>
          <a:bodyPr wrap="square" rtlCol="0">
            <a:spAutoFit/>
          </a:bodyPr>
          <a:lstStyle/>
          <a:p>
            <a:r>
              <a:rPr lang="en-US" i="1"/>
              <a:t>This is just how my life is.</a:t>
            </a:r>
          </a:p>
        </p:txBody>
      </p:sp>
      <p:sp>
        <p:nvSpPr>
          <p:cNvPr id="33" name="TextBox 32">
            <a:extLst>
              <a:ext uri="{FF2B5EF4-FFF2-40B4-BE49-F238E27FC236}">
                <a16:creationId xmlns:a16="http://schemas.microsoft.com/office/drawing/2014/main" id="{743C9DE5-BCDC-4247-943E-0C609197AB30}"/>
              </a:ext>
            </a:extLst>
          </p:cNvPr>
          <p:cNvSpPr txBox="1"/>
          <p:nvPr/>
        </p:nvSpPr>
        <p:spPr>
          <a:xfrm rot="404792">
            <a:off x="2454520" y="2432979"/>
            <a:ext cx="2208564" cy="369332"/>
          </a:xfrm>
          <a:prstGeom prst="rect">
            <a:avLst/>
          </a:prstGeom>
          <a:noFill/>
        </p:spPr>
        <p:txBody>
          <a:bodyPr wrap="square" rtlCol="0">
            <a:spAutoFit/>
          </a:bodyPr>
          <a:lstStyle/>
          <a:p>
            <a:r>
              <a:rPr lang="en-US" i="1"/>
              <a:t>I don’t have a choice.</a:t>
            </a:r>
          </a:p>
        </p:txBody>
      </p:sp>
      <p:sp>
        <p:nvSpPr>
          <p:cNvPr id="34" name="TextBox 33">
            <a:extLst>
              <a:ext uri="{FF2B5EF4-FFF2-40B4-BE49-F238E27FC236}">
                <a16:creationId xmlns:a16="http://schemas.microsoft.com/office/drawing/2014/main" id="{42CBBB3B-2D04-904E-A18E-C0EE9621DDE9}"/>
              </a:ext>
            </a:extLst>
          </p:cNvPr>
          <p:cNvSpPr txBox="1"/>
          <p:nvPr/>
        </p:nvSpPr>
        <p:spPr>
          <a:xfrm>
            <a:off x="2287621" y="1796326"/>
            <a:ext cx="2763737" cy="369332"/>
          </a:xfrm>
          <a:prstGeom prst="rect">
            <a:avLst/>
          </a:prstGeom>
          <a:noFill/>
        </p:spPr>
        <p:txBody>
          <a:bodyPr wrap="square" rtlCol="0">
            <a:spAutoFit/>
          </a:bodyPr>
          <a:lstStyle/>
          <a:p>
            <a:pPr algn="ctr"/>
            <a:r>
              <a:rPr lang="en-US" i="1"/>
              <a:t>I don’t deserve better.</a:t>
            </a:r>
          </a:p>
        </p:txBody>
      </p:sp>
      <p:sp>
        <p:nvSpPr>
          <p:cNvPr id="35" name="TextBox 34">
            <a:extLst>
              <a:ext uri="{FF2B5EF4-FFF2-40B4-BE49-F238E27FC236}">
                <a16:creationId xmlns:a16="http://schemas.microsoft.com/office/drawing/2014/main" id="{8A0405D1-08B2-3844-A906-117D7C25ED0D}"/>
              </a:ext>
            </a:extLst>
          </p:cNvPr>
          <p:cNvSpPr txBox="1"/>
          <p:nvPr/>
        </p:nvSpPr>
        <p:spPr>
          <a:xfrm rot="2262610">
            <a:off x="-106767" y="3858982"/>
            <a:ext cx="2700777" cy="369332"/>
          </a:xfrm>
          <a:prstGeom prst="rect">
            <a:avLst/>
          </a:prstGeom>
          <a:noFill/>
        </p:spPr>
        <p:txBody>
          <a:bodyPr wrap="square" rtlCol="0">
            <a:spAutoFit/>
          </a:bodyPr>
          <a:lstStyle/>
          <a:p>
            <a:r>
              <a:rPr lang="en-US" i="1"/>
              <a:t>I don’t have the willpower.</a:t>
            </a:r>
          </a:p>
        </p:txBody>
      </p:sp>
      <p:sp>
        <p:nvSpPr>
          <p:cNvPr id="36" name="TextBox 35">
            <a:extLst>
              <a:ext uri="{FF2B5EF4-FFF2-40B4-BE49-F238E27FC236}">
                <a16:creationId xmlns:a16="http://schemas.microsoft.com/office/drawing/2014/main" id="{B814B8C8-8DAB-C344-BC19-DB5D80FDDD05}"/>
              </a:ext>
            </a:extLst>
          </p:cNvPr>
          <p:cNvSpPr txBox="1"/>
          <p:nvPr/>
        </p:nvSpPr>
        <p:spPr>
          <a:xfrm rot="19897778">
            <a:off x="768267" y="2785829"/>
            <a:ext cx="1735684" cy="369332"/>
          </a:xfrm>
          <a:prstGeom prst="rect">
            <a:avLst/>
          </a:prstGeom>
          <a:noFill/>
        </p:spPr>
        <p:txBody>
          <a:bodyPr wrap="square" rtlCol="0">
            <a:spAutoFit/>
          </a:bodyPr>
          <a:lstStyle/>
          <a:p>
            <a:r>
              <a:rPr lang="en-US" i="1"/>
              <a:t>I’m scared to try.</a:t>
            </a:r>
          </a:p>
        </p:txBody>
      </p:sp>
      <p:sp>
        <p:nvSpPr>
          <p:cNvPr id="37" name="TextBox 36">
            <a:extLst>
              <a:ext uri="{FF2B5EF4-FFF2-40B4-BE49-F238E27FC236}">
                <a16:creationId xmlns:a16="http://schemas.microsoft.com/office/drawing/2014/main" id="{908F242C-0B9C-ED42-9D6E-EA3F86DF978D}"/>
              </a:ext>
            </a:extLst>
          </p:cNvPr>
          <p:cNvSpPr txBox="1"/>
          <p:nvPr/>
        </p:nvSpPr>
        <p:spPr>
          <a:xfrm rot="19897778">
            <a:off x="3578162" y="3948846"/>
            <a:ext cx="2042098" cy="369332"/>
          </a:xfrm>
          <a:prstGeom prst="rect">
            <a:avLst/>
          </a:prstGeom>
          <a:noFill/>
        </p:spPr>
        <p:txBody>
          <a:bodyPr wrap="square" rtlCol="0">
            <a:spAutoFit/>
          </a:bodyPr>
          <a:lstStyle/>
          <a:p>
            <a:r>
              <a:rPr lang="en-US" i="1"/>
              <a:t>It’s not that serious.</a:t>
            </a:r>
          </a:p>
        </p:txBody>
      </p:sp>
      <p:sp>
        <p:nvSpPr>
          <p:cNvPr id="38" name="TextBox 37">
            <a:extLst>
              <a:ext uri="{FF2B5EF4-FFF2-40B4-BE49-F238E27FC236}">
                <a16:creationId xmlns:a16="http://schemas.microsoft.com/office/drawing/2014/main" id="{EF35D4C8-E6EA-6E44-BEA6-5812C916FD44}"/>
              </a:ext>
            </a:extLst>
          </p:cNvPr>
          <p:cNvSpPr txBox="1"/>
          <p:nvPr/>
        </p:nvSpPr>
        <p:spPr>
          <a:xfrm rot="432750">
            <a:off x="2945659" y="2373286"/>
            <a:ext cx="3632246" cy="369332"/>
          </a:xfrm>
          <a:prstGeom prst="rect">
            <a:avLst/>
          </a:prstGeom>
          <a:noFill/>
        </p:spPr>
        <p:txBody>
          <a:bodyPr wrap="square" rtlCol="0">
            <a:spAutoFit/>
          </a:bodyPr>
          <a:lstStyle/>
          <a:p>
            <a:r>
              <a:rPr lang="en-US" i="1"/>
              <a:t>It’s not worth the effort.</a:t>
            </a:r>
          </a:p>
        </p:txBody>
      </p:sp>
      <p:sp>
        <p:nvSpPr>
          <p:cNvPr id="39" name="TextBox 38">
            <a:extLst>
              <a:ext uri="{FF2B5EF4-FFF2-40B4-BE49-F238E27FC236}">
                <a16:creationId xmlns:a16="http://schemas.microsoft.com/office/drawing/2014/main" id="{A1E71D86-C848-1B47-81CE-4B73D101528E}"/>
              </a:ext>
            </a:extLst>
          </p:cNvPr>
          <p:cNvSpPr txBox="1"/>
          <p:nvPr/>
        </p:nvSpPr>
        <p:spPr>
          <a:xfrm rot="19897778">
            <a:off x="557597" y="3293260"/>
            <a:ext cx="1735684" cy="369332"/>
          </a:xfrm>
          <a:prstGeom prst="rect">
            <a:avLst/>
          </a:prstGeom>
          <a:noFill/>
        </p:spPr>
        <p:txBody>
          <a:bodyPr wrap="square" rtlCol="0">
            <a:spAutoFit/>
          </a:bodyPr>
          <a:lstStyle/>
          <a:p>
            <a:r>
              <a:rPr lang="en-US" i="1"/>
              <a:t>It’s not my fault.</a:t>
            </a:r>
          </a:p>
        </p:txBody>
      </p:sp>
      <p:sp>
        <p:nvSpPr>
          <p:cNvPr id="40" name="TextBox 39">
            <a:extLst>
              <a:ext uri="{FF2B5EF4-FFF2-40B4-BE49-F238E27FC236}">
                <a16:creationId xmlns:a16="http://schemas.microsoft.com/office/drawing/2014/main" id="{6FB508BB-ED83-9047-89B2-1F8FD393EAE1}"/>
              </a:ext>
            </a:extLst>
          </p:cNvPr>
          <p:cNvSpPr txBox="1"/>
          <p:nvPr/>
        </p:nvSpPr>
        <p:spPr>
          <a:xfrm rot="21190162">
            <a:off x="8611995" y="3794410"/>
            <a:ext cx="3632246" cy="369332"/>
          </a:xfrm>
          <a:prstGeom prst="rect">
            <a:avLst/>
          </a:prstGeom>
          <a:noFill/>
        </p:spPr>
        <p:txBody>
          <a:bodyPr wrap="square" rtlCol="0">
            <a:spAutoFit/>
          </a:bodyPr>
          <a:lstStyle/>
          <a:p>
            <a:r>
              <a:rPr lang="en-US" i="1"/>
              <a:t>I was doing better for a while.</a:t>
            </a:r>
          </a:p>
        </p:txBody>
      </p:sp>
      <p:sp>
        <p:nvSpPr>
          <p:cNvPr id="41" name="TextBox 40">
            <a:extLst>
              <a:ext uri="{FF2B5EF4-FFF2-40B4-BE49-F238E27FC236}">
                <a16:creationId xmlns:a16="http://schemas.microsoft.com/office/drawing/2014/main" id="{962B7B3C-11F9-5F40-98B8-0EDDAFE0189D}"/>
              </a:ext>
            </a:extLst>
          </p:cNvPr>
          <p:cNvSpPr txBox="1"/>
          <p:nvPr/>
        </p:nvSpPr>
        <p:spPr>
          <a:xfrm rot="870080">
            <a:off x="9115731" y="2488616"/>
            <a:ext cx="3632246" cy="369332"/>
          </a:xfrm>
          <a:prstGeom prst="rect">
            <a:avLst/>
          </a:prstGeom>
          <a:noFill/>
        </p:spPr>
        <p:txBody>
          <a:bodyPr wrap="square" rtlCol="0">
            <a:spAutoFit/>
          </a:bodyPr>
          <a:lstStyle/>
          <a:p>
            <a:r>
              <a:rPr lang="en-US" i="1"/>
              <a:t>I care about my health.</a:t>
            </a:r>
          </a:p>
        </p:txBody>
      </p:sp>
      <p:sp>
        <p:nvSpPr>
          <p:cNvPr id="42" name="TextBox 41">
            <a:extLst>
              <a:ext uri="{FF2B5EF4-FFF2-40B4-BE49-F238E27FC236}">
                <a16:creationId xmlns:a16="http://schemas.microsoft.com/office/drawing/2014/main" id="{B329879B-1587-AE4B-AAE6-3779C0C65EF0}"/>
              </a:ext>
            </a:extLst>
          </p:cNvPr>
          <p:cNvSpPr txBox="1"/>
          <p:nvPr/>
        </p:nvSpPr>
        <p:spPr>
          <a:xfrm rot="1273520">
            <a:off x="7429893" y="2488616"/>
            <a:ext cx="4385925" cy="369332"/>
          </a:xfrm>
          <a:prstGeom prst="rect">
            <a:avLst/>
          </a:prstGeom>
          <a:noFill/>
        </p:spPr>
        <p:txBody>
          <a:bodyPr wrap="square" rtlCol="0">
            <a:spAutoFit/>
          </a:bodyPr>
          <a:lstStyle/>
          <a:p>
            <a:r>
              <a:rPr lang="en-US" i="1"/>
              <a:t>I’m looking forward to getting back on track.</a:t>
            </a:r>
          </a:p>
        </p:txBody>
      </p:sp>
      <p:sp>
        <p:nvSpPr>
          <p:cNvPr id="43" name="TextBox 42">
            <a:extLst>
              <a:ext uri="{FF2B5EF4-FFF2-40B4-BE49-F238E27FC236}">
                <a16:creationId xmlns:a16="http://schemas.microsoft.com/office/drawing/2014/main" id="{B0AE1A81-8746-0F48-AFB3-BF443082AC2E}"/>
              </a:ext>
            </a:extLst>
          </p:cNvPr>
          <p:cNvSpPr txBox="1"/>
          <p:nvPr/>
        </p:nvSpPr>
        <p:spPr>
          <a:xfrm>
            <a:off x="6352235" y="2343138"/>
            <a:ext cx="2604297" cy="369332"/>
          </a:xfrm>
          <a:prstGeom prst="rect">
            <a:avLst/>
          </a:prstGeom>
          <a:noFill/>
        </p:spPr>
        <p:txBody>
          <a:bodyPr wrap="square" rtlCol="0">
            <a:spAutoFit/>
          </a:bodyPr>
          <a:lstStyle/>
          <a:p>
            <a:r>
              <a:rPr lang="en-US" i="1"/>
              <a:t>It’s mostly for my son.</a:t>
            </a:r>
          </a:p>
        </p:txBody>
      </p:sp>
      <p:sp>
        <p:nvSpPr>
          <p:cNvPr id="44" name="TextBox 43">
            <a:extLst>
              <a:ext uri="{FF2B5EF4-FFF2-40B4-BE49-F238E27FC236}">
                <a16:creationId xmlns:a16="http://schemas.microsoft.com/office/drawing/2014/main" id="{8FF37C21-7BAC-134F-BC6F-71AC5D3FA4DE}"/>
              </a:ext>
            </a:extLst>
          </p:cNvPr>
          <p:cNvSpPr txBox="1"/>
          <p:nvPr/>
        </p:nvSpPr>
        <p:spPr>
          <a:xfrm rot="2326629">
            <a:off x="6009575" y="3987077"/>
            <a:ext cx="2604297" cy="369332"/>
          </a:xfrm>
          <a:prstGeom prst="rect">
            <a:avLst/>
          </a:prstGeom>
          <a:noFill/>
        </p:spPr>
        <p:txBody>
          <a:bodyPr wrap="square" rtlCol="0">
            <a:spAutoFit/>
          </a:bodyPr>
          <a:lstStyle/>
          <a:p>
            <a:r>
              <a:rPr lang="en-US" i="1"/>
              <a:t>I know what I have to do.</a:t>
            </a:r>
          </a:p>
        </p:txBody>
      </p:sp>
      <p:sp>
        <p:nvSpPr>
          <p:cNvPr id="45" name="TextBox 44">
            <a:extLst>
              <a:ext uri="{FF2B5EF4-FFF2-40B4-BE49-F238E27FC236}">
                <a16:creationId xmlns:a16="http://schemas.microsoft.com/office/drawing/2014/main" id="{95F7B4D6-7803-9144-8A65-90C283A2B416}"/>
              </a:ext>
            </a:extLst>
          </p:cNvPr>
          <p:cNvSpPr txBox="1"/>
          <p:nvPr/>
        </p:nvSpPr>
        <p:spPr>
          <a:xfrm rot="19020324">
            <a:off x="5317177" y="2527805"/>
            <a:ext cx="3632246" cy="369332"/>
          </a:xfrm>
          <a:prstGeom prst="rect">
            <a:avLst/>
          </a:prstGeom>
          <a:noFill/>
        </p:spPr>
        <p:txBody>
          <a:bodyPr wrap="square" rtlCol="0">
            <a:spAutoFit/>
          </a:bodyPr>
          <a:lstStyle/>
          <a:p>
            <a:r>
              <a:rPr lang="en-US" i="1"/>
              <a:t>I know it’s worth the effort.</a:t>
            </a:r>
          </a:p>
        </p:txBody>
      </p:sp>
      <p:sp>
        <p:nvSpPr>
          <p:cNvPr id="46" name="TextBox 45">
            <a:extLst>
              <a:ext uri="{FF2B5EF4-FFF2-40B4-BE49-F238E27FC236}">
                <a16:creationId xmlns:a16="http://schemas.microsoft.com/office/drawing/2014/main" id="{3AB12402-F11E-7B4A-AE87-529DC7167171}"/>
              </a:ext>
            </a:extLst>
          </p:cNvPr>
          <p:cNvSpPr txBox="1"/>
          <p:nvPr/>
        </p:nvSpPr>
        <p:spPr>
          <a:xfrm>
            <a:off x="2054339" y="2811376"/>
            <a:ext cx="2763737" cy="1723549"/>
          </a:xfrm>
          <a:prstGeom prst="rect">
            <a:avLst/>
          </a:prstGeom>
          <a:noFill/>
        </p:spPr>
        <p:txBody>
          <a:bodyPr wrap="square" rtlCol="0">
            <a:spAutoFit/>
          </a:bodyPr>
          <a:lstStyle/>
          <a:p>
            <a:pPr algn="ctr"/>
            <a:r>
              <a:rPr lang="en-US" sz="3400" b="1"/>
              <a:t>Sustain Talk=</a:t>
            </a:r>
            <a:endParaRPr lang="en-US" sz="3400" b="1">
              <a:solidFill>
                <a:srgbClr val="FF0000"/>
              </a:solidFill>
            </a:endParaRPr>
          </a:p>
          <a:p>
            <a:pPr algn="ctr"/>
            <a:r>
              <a:rPr lang="en-US" sz="2400">
                <a:solidFill>
                  <a:srgbClr val="FF0000"/>
                </a:solidFill>
              </a:rPr>
              <a:t>Pt talk about factors that pull away from change</a:t>
            </a:r>
          </a:p>
        </p:txBody>
      </p:sp>
      <p:sp>
        <p:nvSpPr>
          <p:cNvPr id="47" name="Triangle 46">
            <a:extLst>
              <a:ext uri="{FF2B5EF4-FFF2-40B4-BE49-F238E27FC236}">
                <a16:creationId xmlns:a16="http://schemas.microsoft.com/office/drawing/2014/main" id="{7D51CF7F-1441-B14D-879F-BF737BC5447E}"/>
              </a:ext>
            </a:extLst>
          </p:cNvPr>
          <p:cNvSpPr/>
          <p:nvPr/>
        </p:nvSpPr>
        <p:spPr>
          <a:xfrm>
            <a:off x="4211969" y="4511309"/>
            <a:ext cx="2835151" cy="197432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400" b="1"/>
              <a:t>Target Behavior</a:t>
            </a:r>
          </a:p>
        </p:txBody>
      </p:sp>
      <p:cxnSp>
        <p:nvCxnSpPr>
          <p:cNvPr id="48" name="Straight Connector 47">
            <a:extLst>
              <a:ext uri="{FF2B5EF4-FFF2-40B4-BE49-F238E27FC236}">
                <a16:creationId xmlns:a16="http://schemas.microsoft.com/office/drawing/2014/main" id="{DA465404-3F87-3F4C-B966-FCCD536FD363}"/>
              </a:ext>
            </a:extLst>
          </p:cNvPr>
          <p:cNvCxnSpPr>
            <a:cxnSpLocks/>
          </p:cNvCxnSpPr>
          <p:nvPr/>
        </p:nvCxnSpPr>
        <p:spPr>
          <a:xfrm flipV="1">
            <a:off x="1756229" y="4397255"/>
            <a:ext cx="8200571" cy="67767"/>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88395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D8C9-2A10-74AA-EE0A-16A27B043A33}"/>
              </a:ext>
            </a:extLst>
          </p:cNvPr>
          <p:cNvSpPr>
            <a:spLocks noGrp="1"/>
          </p:cNvSpPr>
          <p:nvPr>
            <p:ph type="title"/>
          </p:nvPr>
        </p:nvSpPr>
        <p:spPr/>
        <p:txBody>
          <a:bodyPr/>
          <a:lstStyle/>
          <a:p>
            <a:r>
              <a:rPr lang="en-US">
                <a:cs typeface="Calibri Light"/>
              </a:rPr>
              <a:t>Gala: Conceptualization with</a:t>
            </a:r>
            <a:br>
              <a:rPr lang="en-US">
                <a:cs typeface="Calibri Light"/>
              </a:rPr>
            </a:br>
            <a:r>
              <a:rPr lang="en-US">
                <a:cs typeface="Calibri Light"/>
              </a:rPr>
              <a:t>Double-sided Summary </a:t>
            </a:r>
            <a:endParaRPr lang="en-US"/>
          </a:p>
        </p:txBody>
      </p:sp>
      <p:sp>
        <p:nvSpPr>
          <p:cNvPr id="3" name="Content Placeholder 2">
            <a:extLst>
              <a:ext uri="{FF2B5EF4-FFF2-40B4-BE49-F238E27FC236}">
                <a16:creationId xmlns:a16="http://schemas.microsoft.com/office/drawing/2014/main" id="{E55068A2-2F9C-8321-9525-F686D25A2DD3}"/>
              </a:ext>
            </a:extLst>
          </p:cNvPr>
          <p:cNvSpPr>
            <a:spLocks noGrp="1"/>
          </p:cNvSpPr>
          <p:nvPr>
            <p:ph idx="1"/>
          </p:nvPr>
        </p:nvSpPr>
        <p:spPr/>
        <p:txBody>
          <a:bodyPr vert="horz" lIns="91440" tIns="45720" rIns="91440" bIns="45720" rtlCol="0" anchor="t">
            <a:normAutofit/>
          </a:bodyPr>
          <a:lstStyle/>
          <a:p>
            <a:pPr marL="0" indent="0">
              <a:buNone/>
            </a:pPr>
            <a:endParaRPr lang="en-US">
              <a:cs typeface="Calibri"/>
            </a:endParaRPr>
          </a:p>
          <a:p>
            <a:pPr marL="0" indent="0">
              <a:buNone/>
            </a:pPr>
            <a:r>
              <a:rPr lang="en-US" i="1">
                <a:cs typeface="Calibri"/>
              </a:rPr>
              <a:t>It's like you're saying you have these two ways of being Gala now. You've done both. You have been both. And you're stuck between which is going to define the future for you. Which you will inhabit. </a:t>
            </a:r>
          </a:p>
          <a:p>
            <a:pPr marL="0" indent="0">
              <a:buNone/>
            </a:pPr>
            <a:r>
              <a:rPr lang="en-US" i="1">
                <a:cs typeface="Calibri"/>
              </a:rPr>
              <a:t>So, Gala, where do we go from here?</a:t>
            </a:r>
            <a:endParaRPr lang="en-US" i="1"/>
          </a:p>
        </p:txBody>
      </p:sp>
    </p:spTree>
    <p:extLst>
      <p:ext uri="{BB962C8B-B14F-4D97-AF65-F5344CB8AC3E}">
        <p14:creationId xmlns:p14="http://schemas.microsoft.com/office/powerpoint/2010/main" val="1102494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155F1-90E6-659A-84D5-0F153B50959B}"/>
              </a:ext>
            </a:extLst>
          </p:cNvPr>
          <p:cNvSpPr>
            <a:spLocks noGrp="1"/>
          </p:cNvSpPr>
          <p:nvPr>
            <p:ph type="title"/>
          </p:nvPr>
        </p:nvSpPr>
        <p:spPr/>
        <p:txBody>
          <a:bodyPr/>
          <a:lstStyle/>
          <a:p>
            <a:r>
              <a:rPr lang="en-US">
                <a:cs typeface="Calibri Light"/>
              </a:rPr>
              <a:t>Exercise: Ambivalence-based conceptualization in your clients</a:t>
            </a:r>
            <a:endParaRPr lang="en-US"/>
          </a:p>
        </p:txBody>
      </p:sp>
      <p:sp>
        <p:nvSpPr>
          <p:cNvPr id="3" name="Content Placeholder 2">
            <a:extLst>
              <a:ext uri="{FF2B5EF4-FFF2-40B4-BE49-F238E27FC236}">
                <a16:creationId xmlns:a16="http://schemas.microsoft.com/office/drawing/2014/main" id="{5C1243A1-6FEE-7C49-B91B-EFAEA41F43D8}"/>
              </a:ext>
            </a:extLst>
          </p:cNvPr>
          <p:cNvSpPr>
            <a:spLocks noGrp="1"/>
          </p:cNvSpPr>
          <p:nvPr>
            <p:ph idx="1"/>
          </p:nvPr>
        </p:nvSpPr>
        <p:spPr>
          <a:xfrm>
            <a:off x="838200" y="2199154"/>
            <a:ext cx="10515600" cy="3977809"/>
          </a:xfrm>
        </p:spPr>
        <p:txBody>
          <a:bodyPr vert="horz" lIns="91440" tIns="45720" rIns="91440" bIns="45720" rtlCol="0" anchor="t">
            <a:normAutofit/>
          </a:bodyPr>
          <a:lstStyle/>
          <a:p>
            <a:r>
              <a:rPr lang="en-US">
                <a:cs typeface="Calibri"/>
              </a:rPr>
              <a:t>Small group discussion</a:t>
            </a:r>
          </a:p>
          <a:p>
            <a:r>
              <a:rPr lang="en-US">
                <a:cs typeface="Calibri"/>
              </a:rPr>
              <a:t>Each person take 3-5 min to describe ambivalence theme(s) you see in: </a:t>
            </a:r>
          </a:p>
          <a:p>
            <a:pPr lvl="1"/>
            <a:r>
              <a:rPr lang="en-US">
                <a:cs typeface="Calibri"/>
              </a:rPr>
              <a:t>One of your clients (no PHI)</a:t>
            </a:r>
          </a:p>
          <a:p>
            <a:pPr lvl="1"/>
            <a:r>
              <a:rPr lang="en-US">
                <a:cs typeface="Calibri"/>
              </a:rPr>
              <a:t>A friend/family member</a:t>
            </a:r>
          </a:p>
          <a:p>
            <a:pPr lvl="1"/>
            <a:r>
              <a:rPr lang="en-US">
                <a:cs typeface="Calibri"/>
              </a:rPr>
              <a:t>Yourself</a:t>
            </a:r>
          </a:p>
        </p:txBody>
      </p:sp>
    </p:spTree>
    <p:extLst>
      <p:ext uri="{BB962C8B-B14F-4D97-AF65-F5344CB8AC3E}">
        <p14:creationId xmlns:p14="http://schemas.microsoft.com/office/powerpoint/2010/main" val="18459436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E1D03B6-5256-AF64-CCA8-C0204B1F5A9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38592" y="1530872"/>
            <a:ext cx="11832637" cy="6261549"/>
          </a:xfrm>
          <a:prstGeom prst="rect">
            <a:avLst/>
          </a:prstGeom>
        </p:spPr>
      </p:pic>
      <p:sp>
        <p:nvSpPr>
          <p:cNvPr id="2" name="Title 1">
            <a:extLst>
              <a:ext uri="{FF2B5EF4-FFF2-40B4-BE49-F238E27FC236}">
                <a16:creationId xmlns:a16="http://schemas.microsoft.com/office/drawing/2014/main" id="{92D962E3-B3C4-87CE-A443-69130BCBA254}"/>
              </a:ext>
            </a:extLst>
          </p:cNvPr>
          <p:cNvSpPr>
            <a:spLocks noGrp="1"/>
          </p:cNvSpPr>
          <p:nvPr>
            <p:ph type="ctrTitle"/>
          </p:nvPr>
        </p:nvSpPr>
        <p:spPr>
          <a:xfrm>
            <a:off x="687294" y="763775"/>
            <a:ext cx="9681882" cy="1894542"/>
          </a:xfrm>
        </p:spPr>
        <p:txBody>
          <a:bodyPr>
            <a:normAutofit/>
          </a:bodyPr>
          <a:lstStyle/>
          <a:p>
            <a:r>
              <a:rPr lang="en-US">
                <a:ea typeface="Calibri Light"/>
                <a:cs typeface="Calibri Light"/>
              </a:rPr>
              <a:t>From Ambivalence to Change</a:t>
            </a:r>
          </a:p>
        </p:txBody>
      </p:sp>
      <p:sp>
        <p:nvSpPr>
          <p:cNvPr id="3" name="TextBox 2">
            <a:extLst>
              <a:ext uri="{FF2B5EF4-FFF2-40B4-BE49-F238E27FC236}">
                <a16:creationId xmlns:a16="http://schemas.microsoft.com/office/drawing/2014/main" id="{6E53ED83-4E14-E864-D578-3BDF7692379D}"/>
              </a:ext>
            </a:extLst>
          </p:cNvPr>
          <p:cNvSpPr txBox="1"/>
          <p:nvPr/>
        </p:nvSpPr>
        <p:spPr>
          <a:xfrm>
            <a:off x="4275311" y="2828151"/>
            <a:ext cx="4620024"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3200">
                <a:latin typeface="Calibri Light"/>
                <a:ea typeface="Calibri Light"/>
                <a:cs typeface="Calibri Light"/>
              </a:rPr>
              <a:t>Evoking Change Talk</a:t>
            </a:r>
          </a:p>
          <a:p>
            <a:pPr marL="457200" indent="-457200">
              <a:buFont typeface="Arial"/>
              <a:buChar char="•"/>
            </a:pPr>
            <a:r>
              <a:rPr lang="en-US" sz="3200">
                <a:latin typeface="Calibri Light"/>
                <a:ea typeface="Calibri Light"/>
                <a:cs typeface="Calibri Light"/>
              </a:rPr>
              <a:t>Elicit-Provide-Elicit</a:t>
            </a:r>
          </a:p>
        </p:txBody>
      </p:sp>
    </p:spTree>
    <p:extLst>
      <p:ext uri="{BB962C8B-B14F-4D97-AF65-F5344CB8AC3E}">
        <p14:creationId xmlns:p14="http://schemas.microsoft.com/office/powerpoint/2010/main" val="23002362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FEF6CC-5271-2AEC-4F80-66CC44B48AAB}"/>
              </a:ext>
            </a:extLst>
          </p:cNvPr>
          <p:cNvSpPr/>
          <p:nvPr/>
        </p:nvSpPr>
        <p:spPr>
          <a:xfrm>
            <a:off x="6305175" y="3548529"/>
            <a:ext cx="5348941" cy="8665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56EE7D1-7DEB-8E96-E3EF-D0A9B042B484}"/>
              </a:ext>
            </a:extLst>
          </p:cNvPr>
          <p:cNvSpPr/>
          <p:nvPr/>
        </p:nvSpPr>
        <p:spPr>
          <a:xfrm>
            <a:off x="6305175" y="5027706"/>
            <a:ext cx="5348941" cy="81607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AF242A5-2F9B-E998-1261-395A4CD7E67B}"/>
              </a:ext>
            </a:extLst>
          </p:cNvPr>
          <p:cNvSpPr/>
          <p:nvPr/>
        </p:nvSpPr>
        <p:spPr>
          <a:xfrm>
            <a:off x="6305175" y="2046941"/>
            <a:ext cx="5348941" cy="100105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0843AB-824B-22AB-B8B6-73DCD08898AF}"/>
              </a:ext>
            </a:extLst>
          </p:cNvPr>
          <p:cNvSpPr>
            <a:spLocks noGrp="1"/>
          </p:cNvSpPr>
          <p:nvPr>
            <p:ph type="title"/>
          </p:nvPr>
        </p:nvSpPr>
        <p:spPr/>
        <p:txBody>
          <a:bodyPr>
            <a:normAutofit/>
          </a:bodyPr>
          <a:lstStyle/>
          <a:p>
            <a:pPr algn="ctr"/>
            <a:r>
              <a:rPr lang="en-US" sz="3800">
                <a:ea typeface="Calibri Light"/>
                <a:cs typeface="Calibri Light"/>
              </a:rPr>
              <a:t>Help the client make their own argument for change</a:t>
            </a:r>
          </a:p>
        </p:txBody>
      </p:sp>
      <p:sp>
        <p:nvSpPr>
          <p:cNvPr id="5" name="TextBox 4">
            <a:extLst>
              <a:ext uri="{FF2B5EF4-FFF2-40B4-BE49-F238E27FC236}">
                <a16:creationId xmlns:a16="http://schemas.microsoft.com/office/drawing/2014/main" id="{970ADABA-EB4C-BEC9-12A5-6514570B299A}"/>
              </a:ext>
            </a:extLst>
          </p:cNvPr>
          <p:cNvSpPr txBox="1"/>
          <p:nvPr/>
        </p:nvSpPr>
        <p:spPr>
          <a:xfrm>
            <a:off x="403413" y="1573307"/>
            <a:ext cx="11447927" cy="1331358"/>
          </a:xfrm>
          <a:prstGeom prst="rect">
            <a:avLst/>
          </a:prstGeom>
          <a:noFill/>
        </p:spPr>
        <p:txBody>
          <a:bodyPr wrap="square" lIns="91440" tIns="45720" rIns="91440" bIns="45720" rtlCol="0" anchor="t">
            <a:spAutoFit/>
          </a:bodyPr>
          <a:lstStyle/>
          <a:p>
            <a:pPr algn="ctr"/>
            <a:r>
              <a:rPr lang="en-US" sz="3200" b="1" u="sng"/>
              <a:t>Client Change Orientation (CCO)</a:t>
            </a:r>
            <a:endParaRPr lang="en-US" sz="3200" b="1" u="sng">
              <a:ea typeface="Calibri"/>
              <a:cs typeface="Calibri"/>
            </a:endParaRPr>
          </a:p>
          <a:p>
            <a:pPr algn="ctr"/>
            <a:r>
              <a:rPr lang="en-US" sz="2300">
                <a:ea typeface="Calibri"/>
                <a:cs typeface="Calibri"/>
              </a:rPr>
              <a:t>Sustain/Resistance                                                                                                                      Change</a:t>
            </a:r>
          </a:p>
          <a:p>
            <a:pPr algn="ctr"/>
            <a:r>
              <a:rPr lang="en-US" sz="2600"/>
              <a:t>1              2             3              4             5              6               7             8              9             10</a:t>
            </a:r>
            <a:endParaRPr lang="en-US" sz="2600">
              <a:ea typeface="Calibri"/>
              <a:cs typeface="Calibri"/>
            </a:endParaRPr>
          </a:p>
        </p:txBody>
      </p:sp>
      <p:cxnSp>
        <p:nvCxnSpPr>
          <p:cNvPr id="7" name="Straight Arrow Connector 6">
            <a:extLst>
              <a:ext uri="{FF2B5EF4-FFF2-40B4-BE49-F238E27FC236}">
                <a16:creationId xmlns:a16="http://schemas.microsoft.com/office/drawing/2014/main" id="{3D16211B-C6C0-6EEF-D494-148929F96777}"/>
              </a:ext>
            </a:extLst>
          </p:cNvPr>
          <p:cNvCxnSpPr>
            <a:cxnSpLocks/>
          </p:cNvCxnSpPr>
          <p:nvPr/>
        </p:nvCxnSpPr>
        <p:spPr>
          <a:xfrm flipV="1">
            <a:off x="440763" y="2821768"/>
            <a:ext cx="11298518" cy="44823"/>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2327418-3705-82F5-FFBB-F41484918B49}"/>
              </a:ext>
            </a:extLst>
          </p:cNvPr>
          <p:cNvSpPr txBox="1"/>
          <p:nvPr/>
        </p:nvSpPr>
        <p:spPr>
          <a:xfrm>
            <a:off x="231587" y="5020236"/>
            <a:ext cx="1150470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ea typeface="Calibri"/>
                <a:cs typeface="Calibri"/>
              </a:rPr>
              <a:t>Engaging              Focusing                Evoking                Planning</a:t>
            </a:r>
          </a:p>
        </p:txBody>
      </p:sp>
      <p:sp>
        <p:nvSpPr>
          <p:cNvPr id="9" name="TextBox 8">
            <a:extLst>
              <a:ext uri="{FF2B5EF4-FFF2-40B4-BE49-F238E27FC236}">
                <a16:creationId xmlns:a16="http://schemas.microsoft.com/office/drawing/2014/main" id="{72EB0158-6A3E-7383-EE0E-F1AF3801365A}"/>
              </a:ext>
            </a:extLst>
          </p:cNvPr>
          <p:cNvSpPr txBox="1"/>
          <p:nvPr/>
        </p:nvSpPr>
        <p:spPr>
          <a:xfrm>
            <a:off x="2547470" y="4415117"/>
            <a:ext cx="7082117"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u="sng">
                <a:ea typeface="Calibri"/>
                <a:cs typeface="Calibri"/>
              </a:rPr>
              <a:t>Therapy Process</a:t>
            </a:r>
          </a:p>
          <a:p>
            <a:endParaRPr lang="en-US">
              <a:ea typeface="Calibri"/>
              <a:cs typeface="Calibri"/>
            </a:endParaRPr>
          </a:p>
        </p:txBody>
      </p:sp>
      <p:sp>
        <p:nvSpPr>
          <p:cNvPr id="3" name="TextBox 2">
            <a:extLst>
              <a:ext uri="{FF2B5EF4-FFF2-40B4-BE49-F238E27FC236}">
                <a16:creationId xmlns:a16="http://schemas.microsoft.com/office/drawing/2014/main" id="{9E27296F-39A3-D6BA-0B3C-B4FE96B51D9A}"/>
              </a:ext>
            </a:extLst>
          </p:cNvPr>
          <p:cNvSpPr txBox="1"/>
          <p:nvPr/>
        </p:nvSpPr>
        <p:spPr>
          <a:xfrm>
            <a:off x="440766" y="3045013"/>
            <a:ext cx="11447927" cy="1331358"/>
          </a:xfrm>
          <a:prstGeom prst="rect">
            <a:avLst/>
          </a:prstGeom>
          <a:noFill/>
        </p:spPr>
        <p:txBody>
          <a:bodyPr wrap="square" lIns="91440" tIns="45720" rIns="91440" bIns="45720" rtlCol="0" anchor="t">
            <a:spAutoFit/>
          </a:bodyPr>
          <a:lstStyle/>
          <a:p>
            <a:pPr algn="ctr"/>
            <a:r>
              <a:rPr lang="en-US" sz="3200" b="1" u="sng" dirty="0"/>
              <a:t>Therapist Directiveness (TD)</a:t>
            </a:r>
            <a:endParaRPr lang="en-US" sz="3200" b="1" u="sng" dirty="0">
              <a:ea typeface="Calibri"/>
              <a:cs typeface="Calibri"/>
            </a:endParaRPr>
          </a:p>
          <a:p>
            <a:pPr algn="ctr"/>
            <a:r>
              <a:rPr lang="en-US" sz="2300" dirty="0">
                <a:ea typeface="Calibri"/>
                <a:cs typeface="Calibri"/>
              </a:rPr>
              <a:t>Following                                                                                                                                 </a:t>
            </a:r>
            <a:r>
              <a:rPr lang="en-US" sz="2300" dirty="0" err="1">
                <a:ea typeface="Calibri"/>
                <a:cs typeface="Calibri"/>
              </a:rPr>
              <a:t>DIrecting</a:t>
            </a:r>
            <a:endParaRPr lang="en-US" sz="2300" dirty="0">
              <a:ea typeface="Calibri"/>
              <a:cs typeface="Calibri"/>
            </a:endParaRPr>
          </a:p>
          <a:p>
            <a:pPr algn="ctr"/>
            <a:r>
              <a:rPr lang="en-US" sz="2600" dirty="0"/>
              <a:t>1              2             3              4             5              6               7             8              9             10</a:t>
            </a:r>
            <a:endParaRPr lang="en-US" sz="2600" dirty="0">
              <a:ea typeface="Calibri"/>
              <a:cs typeface="Calibri"/>
            </a:endParaRPr>
          </a:p>
        </p:txBody>
      </p:sp>
      <p:cxnSp>
        <p:nvCxnSpPr>
          <p:cNvPr id="12" name="Straight Arrow Connector 11">
            <a:extLst>
              <a:ext uri="{FF2B5EF4-FFF2-40B4-BE49-F238E27FC236}">
                <a16:creationId xmlns:a16="http://schemas.microsoft.com/office/drawing/2014/main" id="{B7A65378-F6D3-B506-A50A-3225BA1CAF49}"/>
              </a:ext>
            </a:extLst>
          </p:cNvPr>
          <p:cNvCxnSpPr>
            <a:cxnSpLocks/>
          </p:cNvCxnSpPr>
          <p:nvPr/>
        </p:nvCxnSpPr>
        <p:spPr>
          <a:xfrm flipV="1">
            <a:off x="436280" y="4408521"/>
            <a:ext cx="11298518" cy="44823"/>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11259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962E3-B3C4-87CE-A443-69130BCBA254}"/>
              </a:ext>
            </a:extLst>
          </p:cNvPr>
          <p:cNvSpPr>
            <a:spLocks noGrp="1"/>
          </p:cNvSpPr>
          <p:nvPr>
            <p:ph type="ctrTitle"/>
          </p:nvPr>
        </p:nvSpPr>
        <p:spPr>
          <a:xfrm>
            <a:off x="-239059" y="1310729"/>
            <a:ext cx="9144000" cy="3328894"/>
          </a:xfrm>
        </p:spPr>
        <p:txBody>
          <a:bodyPr/>
          <a:lstStyle/>
          <a:p>
            <a:r>
              <a:rPr lang="en-US">
                <a:ea typeface="Calibri Light"/>
                <a:cs typeface="Calibri Light"/>
              </a:rPr>
              <a:t>Evoking Change</a:t>
            </a:r>
            <a:br>
              <a:rPr lang="en-US">
                <a:ea typeface="Calibri Light"/>
                <a:cs typeface="Calibri Light"/>
              </a:rPr>
            </a:br>
            <a:r>
              <a:rPr lang="en-US">
                <a:ea typeface="Calibri Light"/>
                <a:cs typeface="Calibri Light"/>
              </a:rPr>
              <a:t>Talk</a:t>
            </a:r>
          </a:p>
        </p:txBody>
      </p:sp>
      <p:pic>
        <p:nvPicPr>
          <p:cNvPr id="3" name="Picture 2" descr="A picture containing outdoor object&#10;&#10;Description automatically generated">
            <a:extLst>
              <a:ext uri="{FF2B5EF4-FFF2-40B4-BE49-F238E27FC236}">
                <a16:creationId xmlns:a16="http://schemas.microsoft.com/office/drawing/2014/main" id="{DA9A5062-905C-35F7-1E50-F41221709A5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398871" y="219635"/>
            <a:ext cx="4573494" cy="4573494"/>
          </a:xfrm>
          <a:prstGeom prst="rect">
            <a:avLst/>
          </a:prstGeom>
        </p:spPr>
      </p:pic>
    </p:spTree>
    <p:extLst>
      <p:ext uri="{BB962C8B-B14F-4D97-AF65-F5344CB8AC3E}">
        <p14:creationId xmlns:p14="http://schemas.microsoft.com/office/powerpoint/2010/main" val="23267181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a:extLst>
              <a:ext uri="{FF2B5EF4-FFF2-40B4-BE49-F238E27FC236}">
                <a16:creationId xmlns:a16="http://schemas.microsoft.com/office/drawing/2014/main" id="{695AB16A-FC86-F446-9ABC-8F1819297F60}"/>
              </a:ext>
            </a:extLst>
          </p:cNvPr>
          <p:cNvSpPr>
            <a:spLocks noGrp="1" noChangeArrowheads="1"/>
          </p:cNvSpPr>
          <p:nvPr>
            <p:ph type="title"/>
          </p:nvPr>
        </p:nvSpPr>
        <p:spPr>
          <a:xfrm>
            <a:off x="1981200" y="304800"/>
            <a:ext cx="8229600" cy="1079500"/>
          </a:xfrm>
        </p:spPr>
        <p:txBody>
          <a:bodyPr/>
          <a:lstStyle/>
          <a:p>
            <a:r>
              <a:rPr lang="en-US" altLang="en-US">
                <a:ea typeface="ＭＳ Ｐゴシック" panose="020B0600070205080204" pitchFamily="34" charset="-128"/>
              </a:rPr>
              <a:t>Change Talk</a:t>
            </a:r>
          </a:p>
        </p:txBody>
      </p:sp>
      <p:sp>
        <p:nvSpPr>
          <p:cNvPr id="176130" name="Rectangle 3">
            <a:extLst>
              <a:ext uri="{FF2B5EF4-FFF2-40B4-BE49-F238E27FC236}">
                <a16:creationId xmlns:a16="http://schemas.microsoft.com/office/drawing/2014/main" id="{4FCBBB5D-5851-3343-A4D6-7A6765252799}"/>
              </a:ext>
            </a:extLst>
          </p:cNvPr>
          <p:cNvSpPr>
            <a:spLocks noGrp="1" noChangeArrowheads="1"/>
          </p:cNvSpPr>
          <p:nvPr>
            <p:ph idx="1"/>
          </p:nvPr>
        </p:nvSpPr>
        <p:spPr>
          <a:xfrm>
            <a:off x="1981200" y="1554480"/>
            <a:ext cx="9009888" cy="4485373"/>
          </a:xfrm>
        </p:spPr>
        <p:txBody>
          <a:bodyPr/>
          <a:lstStyle/>
          <a:p>
            <a:pPr>
              <a:buFontTx/>
              <a:buNone/>
            </a:pPr>
            <a:r>
              <a:rPr lang="en-US" altLang="en-US">
                <a:ea typeface="ＭＳ Ｐゴシック" panose="020B0600070205080204" pitchFamily="34" charset="-128"/>
              </a:rPr>
              <a:t>   </a:t>
            </a:r>
            <a:r>
              <a:rPr lang="en-US" altLang="en-US" b="1">
                <a:ea typeface="ＭＳ Ｐゴシック" panose="020B0600070205080204" pitchFamily="34" charset="-128"/>
              </a:rPr>
              <a:t>Change Talk </a:t>
            </a:r>
            <a:r>
              <a:rPr lang="en-US" altLang="en-US">
                <a:ea typeface="ＭＳ Ｐゴシック" panose="020B0600070205080204" pitchFamily="34" charset="-128"/>
              </a:rPr>
              <a:t>is client speech that favors movement in the direction of change.</a:t>
            </a:r>
          </a:p>
          <a:p>
            <a:pPr>
              <a:buFontTx/>
              <a:buNone/>
            </a:pPr>
            <a:r>
              <a:rPr lang="en-US" altLang="en-US">
                <a:ea typeface="ＭＳ Ｐゴシック" panose="020B0600070205080204" pitchFamily="34" charset="-128"/>
              </a:rPr>
              <a:t>   </a:t>
            </a:r>
            <a:r>
              <a:rPr lang="en-US" altLang="en-US" b="1">
                <a:ea typeface="ＭＳ Ｐゴシック" panose="020B0600070205080204" pitchFamily="34" charset="-128"/>
              </a:rPr>
              <a:t>Sustain Talk </a:t>
            </a:r>
            <a:r>
              <a:rPr lang="en-US" altLang="en-US">
                <a:ea typeface="ＭＳ Ｐゴシック" panose="020B0600070205080204" pitchFamily="34" charset="-128"/>
              </a:rPr>
              <a:t>is client speech that favors the status quo.</a:t>
            </a:r>
          </a:p>
          <a:p>
            <a:pPr marL="0" indent="0">
              <a:buNone/>
            </a:pPr>
            <a:endParaRPr lang="en-US" altLang="en-US" sz="1200">
              <a:ea typeface="ＭＳ Ｐゴシック" panose="020B0600070205080204" pitchFamily="34" charset="-128"/>
            </a:endParaRPr>
          </a:p>
          <a:p>
            <a:pPr>
              <a:buFontTx/>
              <a:buNone/>
            </a:pPr>
            <a:r>
              <a:rPr lang="en-US" altLang="en-US">
                <a:ea typeface="ＭＳ Ｐゴシック" panose="020B0600070205080204" pitchFamily="34" charset="-128"/>
              </a:rPr>
              <a:t>   They both occur </a:t>
            </a:r>
            <a:r>
              <a:rPr lang="en-US" altLang="en-US" b="1">
                <a:ea typeface="ＭＳ Ｐゴシック" panose="020B0600070205080204" pitchFamily="34" charset="-128"/>
              </a:rPr>
              <a:t>naturally</a:t>
            </a:r>
            <a:r>
              <a:rPr lang="en-US" altLang="en-US">
                <a:ea typeface="ＭＳ Ｐゴシック" panose="020B0600070205080204" pitchFamily="34" charset="-128"/>
              </a:rPr>
              <a:t> in conversations about change; but strategies help draw out more or less.</a:t>
            </a:r>
          </a:p>
          <a:p>
            <a:pPr>
              <a:buFontTx/>
              <a:buNone/>
            </a:pPr>
            <a:endParaRPr lang="en-US" altLang="en-US" sz="1200">
              <a:ea typeface="ＭＳ Ｐゴシック" panose="020B0600070205080204" pitchFamily="34" charset="-128"/>
            </a:endParaRPr>
          </a:p>
          <a:p>
            <a:pPr>
              <a:buFontTx/>
              <a:buNone/>
            </a:pPr>
            <a:r>
              <a:rPr lang="en-US" altLang="en-US" b="1">
                <a:ea typeface="ＭＳ Ｐゴシック" panose="020B0600070205080204" pitchFamily="34" charset="-128"/>
              </a:rPr>
              <a:t>   You want the client to voice more change talk, to make the argument for their own change.</a:t>
            </a:r>
          </a:p>
        </p:txBody>
      </p:sp>
      <p:sp>
        <p:nvSpPr>
          <p:cNvPr id="4" name="TextBox 3">
            <a:extLst>
              <a:ext uri="{FF2B5EF4-FFF2-40B4-BE49-F238E27FC236}">
                <a16:creationId xmlns:a16="http://schemas.microsoft.com/office/drawing/2014/main" id="{7FFA3E0D-EF79-4EE6-95D6-305DCA6C7DAA}"/>
              </a:ext>
            </a:extLst>
          </p:cNvPr>
          <p:cNvSpPr txBox="1"/>
          <p:nvPr/>
        </p:nvSpPr>
        <p:spPr>
          <a:xfrm rot="20807172">
            <a:off x="457413" y="1710508"/>
            <a:ext cx="1991253" cy="369332"/>
          </a:xfrm>
          <a:prstGeom prst="rect">
            <a:avLst/>
          </a:prstGeom>
          <a:noFill/>
        </p:spPr>
        <p:txBody>
          <a:bodyPr wrap="square" rtlCol="0">
            <a:spAutoFit/>
          </a:bodyPr>
          <a:lstStyle/>
          <a:p>
            <a:r>
              <a:rPr lang="en-US" i="1"/>
              <a:t>“I feel great sober.”</a:t>
            </a:r>
          </a:p>
        </p:txBody>
      </p:sp>
      <p:sp>
        <p:nvSpPr>
          <p:cNvPr id="5" name="TextBox 4">
            <a:extLst>
              <a:ext uri="{FF2B5EF4-FFF2-40B4-BE49-F238E27FC236}">
                <a16:creationId xmlns:a16="http://schemas.microsoft.com/office/drawing/2014/main" id="{493C9DCC-AD55-4754-8709-C30109CB8497}"/>
              </a:ext>
            </a:extLst>
          </p:cNvPr>
          <p:cNvSpPr txBox="1"/>
          <p:nvPr/>
        </p:nvSpPr>
        <p:spPr>
          <a:xfrm rot="20807172">
            <a:off x="621053" y="2393705"/>
            <a:ext cx="1937810" cy="646331"/>
          </a:xfrm>
          <a:prstGeom prst="rect">
            <a:avLst/>
          </a:prstGeom>
          <a:noFill/>
        </p:spPr>
        <p:txBody>
          <a:bodyPr wrap="square" rtlCol="0">
            <a:spAutoFit/>
          </a:bodyPr>
          <a:lstStyle/>
          <a:p>
            <a:r>
              <a:rPr lang="en-US" i="1"/>
              <a:t>“I don’t know how to change it.”</a:t>
            </a:r>
          </a:p>
        </p:txBody>
      </p:sp>
    </p:spTree>
    <p:extLst>
      <p:ext uri="{BB962C8B-B14F-4D97-AF65-F5344CB8AC3E}">
        <p14:creationId xmlns:p14="http://schemas.microsoft.com/office/powerpoint/2010/main" val="24589014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D054E-E7E9-D840-AAF4-D83F521D5F53}"/>
              </a:ext>
            </a:extLst>
          </p:cNvPr>
          <p:cNvSpPr>
            <a:spLocks noGrp="1"/>
          </p:cNvSpPr>
          <p:nvPr>
            <p:ph type="title"/>
          </p:nvPr>
        </p:nvSpPr>
        <p:spPr>
          <a:xfrm>
            <a:off x="838200" y="1736725"/>
            <a:ext cx="10515600" cy="3186004"/>
          </a:xfrm>
        </p:spPr>
        <p:txBody>
          <a:bodyPr>
            <a:normAutofit/>
          </a:bodyPr>
          <a:lstStyle/>
          <a:p>
            <a:pPr algn="ctr"/>
            <a:r>
              <a:rPr lang="en-US" sz="5600" dirty="0"/>
              <a:t>How does voicing Change Talk</a:t>
            </a:r>
            <a:br>
              <a:rPr lang="en-US" sz="5600" dirty="0"/>
            </a:br>
            <a:r>
              <a:rPr lang="en-US" sz="5600" dirty="0"/>
              <a:t> cause people to change?</a:t>
            </a:r>
          </a:p>
        </p:txBody>
      </p:sp>
    </p:spTree>
    <p:extLst>
      <p:ext uri="{BB962C8B-B14F-4D97-AF65-F5344CB8AC3E}">
        <p14:creationId xmlns:p14="http://schemas.microsoft.com/office/powerpoint/2010/main" val="419772973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lamp&#10;&#10;Description automatically generated">
            <a:extLst>
              <a:ext uri="{FF2B5EF4-FFF2-40B4-BE49-F238E27FC236}">
                <a16:creationId xmlns:a16="http://schemas.microsoft.com/office/drawing/2014/main" id="{68F74F1A-6001-574A-AAB9-214E2C3725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696" y="1253278"/>
            <a:ext cx="2887167" cy="2887167"/>
          </a:xfrm>
          <a:prstGeom prst="rect">
            <a:avLst/>
          </a:prstGeom>
        </p:spPr>
      </p:pic>
      <p:sp>
        <p:nvSpPr>
          <p:cNvPr id="11" name="Cloud 10">
            <a:extLst>
              <a:ext uri="{FF2B5EF4-FFF2-40B4-BE49-F238E27FC236}">
                <a16:creationId xmlns:a16="http://schemas.microsoft.com/office/drawing/2014/main" id="{4BC42525-40E0-044E-8615-F7C2A71B5507}"/>
              </a:ext>
            </a:extLst>
          </p:cNvPr>
          <p:cNvSpPr/>
          <p:nvPr/>
        </p:nvSpPr>
        <p:spPr>
          <a:xfrm>
            <a:off x="1458097" y="721175"/>
            <a:ext cx="9890848" cy="6252520"/>
          </a:xfrm>
          <a:prstGeom prst="cloud">
            <a:avLst/>
          </a:prstGeom>
          <a:solidFill>
            <a:srgbClr val="D59ECF">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a:t>MI Spirit </a:t>
            </a:r>
          </a:p>
          <a:p>
            <a:pPr algn="ctr"/>
            <a:r>
              <a:rPr lang="en-US" sz="5000"/>
              <a:t>OARS</a:t>
            </a:r>
          </a:p>
        </p:txBody>
      </p:sp>
      <p:sp>
        <p:nvSpPr>
          <p:cNvPr id="2" name="Title 1">
            <a:extLst>
              <a:ext uri="{FF2B5EF4-FFF2-40B4-BE49-F238E27FC236}">
                <a16:creationId xmlns:a16="http://schemas.microsoft.com/office/drawing/2014/main" id="{09EAD1F9-EDCF-3340-8C52-6211D1991B20}"/>
              </a:ext>
            </a:extLst>
          </p:cNvPr>
          <p:cNvSpPr>
            <a:spLocks noGrp="1"/>
          </p:cNvSpPr>
          <p:nvPr>
            <p:ph type="title"/>
          </p:nvPr>
        </p:nvSpPr>
        <p:spPr>
          <a:xfrm>
            <a:off x="838200" y="58394"/>
            <a:ext cx="10515600" cy="1325563"/>
          </a:xfrm>
        </p:spPr>
        <p:txBody>
          <a:bodyPr/>
          <a:lstStyle/>
          <a:p>
            <a:pPr algn="ctr"/>
            <a:r>
              <a:rPr lang="en-US"/>
              <a:t>Answer: Rehearsal &amp; Self modeling</a:t>
            </a:r>
          </a:p>
        </p:txBody>
      </p:sp>
      <p:graphicFrame>
        <p:nvGraphicFramePr>
          <p:cNvPr id="4" name="Content Placeholder 3">
            <a:extLst>
              <a:ext uri="{FF2B5EF4-FFF2-40B4-BE49-F238E27FC236}">
                <a16:creationId xmlns:a16="http://schemas.microsoft.com/office/drawing/2014/main" id="{944C86CB-C805-FB46-930B-59583EE3202F}"/>
              </a:ext>
            </a:extLst>
          </p:cNvPr>
          <p:cNvGraphicFramePr>
            <a:graphicFrameLocks noGrp="1"/>
          </p:cNvGraphicFramePr>
          <p:nvPr>
            <p:ph idx="1"/>
          </p:nvPr>
        </p:nvGraphicFramePr>
        <p:xfrm>
          <a:off x="838200" y="1186249"/>
          <a:ext cx="10515600" cy="4793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Callout 6">
            <a:extLst>
              <a:ext uri="{FF2B5EF4-FFF2-40B4-BE49-F238E27FC236}">
                <a16:creationId xmlns:a16="http://schemas.microsoft.com/office/drawing/2014/main" id="{D4CA602C-6FF3-CD4C-B18A-2FADACF59389}"/>
              </a:ext>
            </a:extLst>
          </p:cNvPr>
          <p:cNvSpPr/>
          <p:nvPr/>
        </p:nvSpPr>
        <p:spPr>
          <a:xfrm>
            <a:off x="1258366" y="1443761"/>
            <a:ext cx="2467001" cy="1352622"/>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Why would you want to make this change?</a:t>
            </a:r>
          </a:p>
        </p:txBody>
      </p:sp>
      <p:sp>
        <p:nvSpPr>
          <p:cNvPr id="8" name="Down Arrow 7">
            <a:extLst>
              <a:ext uri="{FF2B5EF4-FFF2-40B4-BE49-F238E27FC236}">
                <a16:creationId xmlns:a16="http://schemas.microsoft.com/office/drawing/2014/main" id="{96C13BB4-7E46-224E-A9F8-75BEFF918CA3}"/>
              </a:ext>
            </a:extLst>
          </p:cNvPr>
          <p:cNvSpPr/>
          <p:nvPr/>
        </p:nvSpPr>
        <p:spPr>
          <a:xfrm rot="15467513">
            <a:off x="4005821" y="1381211"/>
            <a:ext cx="661846" cy="1060929"/>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0147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28206-F698-3640-BB12-29A96039D4C4}"/>
              </a:ext>
            </a:extLst>
          </p:cNvPr>
          <p:cNvSpPr>
            <a:spLocks noGrp="1"/>
          </p:cNvSpPr>
          <p:nvPr>
            <p:ph type="title"/>
          </p:nvPr>
        </p:nvSpPr>
        <p:spPr>
          <a:xfrm>
            <a:off x="838199" y="365125"/>
            <a:ext cx="10740081" cy="1325563"/>
          </a:xfrm>
        </p:spPr>
        <p:txBody>
          <a:bodyPr/>
          <a:lstStyle/>
          <a:p>
            <a:pPr algn="ctr"/>
            <a:r>
              <a:rPr lang="en-US"/>
              <a:t>To maximize client rehearsal of Change Talk...</a:t>
            </a:r>
          </a:p>
        </p:txBody>
      </p:sp>
      <p:sp>
        <p:nvSpPr>
          <p:cNvPr id="6" name="TextBox 5">
            <a:extLst>
              <a:ext uri="{FF2B5EF4-FFF2-40B4-BE49-F238E27FC236}">
                <a16:creationId xmlns:a16="http://schemas.microsoft.com/office/drawing/2014/main" id="{C11FB7EE-3847-7C46-9890-CD4DA978C8A0}"/>
              </a:ext>
            </a:extLst>
          </p:cNvPr>
          <p:cNvSpPr txBox="1"/>
          <p:nvPr/>
        </p:nvSpPr>
        <p:spPr>
          <a:xfrm>
            <a:off x="1429789" y="2477193"/>
            <a:ext cx="4422371" cy="2062103"/>
          </a:xfrm>
          <a:prstGeom prst="rect">
            <a:avLst/>
          </a:prstGeom>
          <a:noFill/>
        </p:spPr>
        <p:txBody>
          <a:bodyPr wrap="square" lIns="91440" tIns="45720" rIns="91440" bIns="45720" rtlCol="0" anchor="t">
            <a:spAutoFit/>
          </a:bodyPr>
          <a:lstStyle/>
          <a:p>
            <a:r>
              <a:rPr lang="en-US" sz="3200"/>
              <a:t>Maximize the amount of time in session that the client is voicing change talk.</a:t>
            </a:r>
          </a:p>
        </p:txBody>
      </p:sp>
      <p:pic>
        <p:nvPicPr>
          <p:cNvPr id="3" name="Picture 3" descr="Stopwatch on white background">
            <a:extLst>
              <a:ext uri="{FF2B5EF4-FFF2-40B4-BE49-F238E27FC236}">
                <a16:creationId xmlns:a16="http://schemas.microsoft.com/office/drawing/2014/main" id="{02E4DAF8-5CE4-5FD6-3E1F-1E97FC687EBE}"/>
              </a:ext>
            </a:extLst>
          </p:cNvPr>
          <p:cNvPicPr>
            <a:picLocks noChangeAspect="1"/>
          </p:cNvPicPr>
          <p:nvPr/>
        </p:nvPicPr>
        <p:blipFill>
          <a:blip r:embed="rId2"/>
          <a:stretch>
            <a:fillRect/>
          </a:stretch>
        </p:blipFill>
        <p:spPr>
          <a:xfrm>
            <a:off x="7070165" y="1643230"/>
            <a:ext cx="3296023" cy="4004832"/>
          </a:xfrm>
          <a:prstGeom prst="rect">
            <a:avLst/>
          </a:prstGeom>
        </p:spPr>
      </p:pic>
    </p:spTree>
    <p:extLst>
      <p:ext uri="{BB962C8B-B14F-4D97-AF65-F5344CB8AC3E}">
        <p14:creationId xmlns:p14="http://schemas.microsoft.com/office/powerpoint/2010/main" val="28165000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B1FD1-8FFB-3640-827B-3086A28200A6}"/>
              </a:ext>
            </a:extLst>
          </p:cNvPr>
          <p:cNvSpPr>
            <a:spLocks noGrp="1"/>
          </p:cNvSpPr>
          <p:nvPr>
            <p:ph type="title"/>
          </p:nvPr>
        </p:nvSpPr>
        <p:spPr/>
        <p:txBody>
          <a:bodyPr/>
          <a:lstStyle/>
          <a:p>
            <a:r>
              <a:rPr lang="en-US"/>
              <a:t>From Engagement to Change</a:t>
            </a:r>
          </a:p>
        </p:txBody>
      </p:sp>
      <p:sp>
        <p:nvSpPr>
          <p:cNvPr id="4" name="Right Triangle 3">
            <a:extLst>
              <a:ext uri="{FF2B5EF4-FFF2-40B4-BE49-F238E27FC236}">
                <a16:creationId xmlns:a16="http://schemas.microsoft.com/office/drawing/2014/main" id="{6550299A-EEA0-2E43-97C0-5D2F5BB5B0BE}"/>
              </a:ext>
            </a:extLst>
          </p:cNvPr>
          <p:cNvSpPr/>
          <p:nvPr/>
        </p:nvSpPr>
        <p:spPr>
          <a:xfrm rot="5400000">
            <a:off x="3853017" y="9440"/>
            <a:ext cx="3421748" cy="7191214"/>
          </a:xfrm>
          <a:prstGeom prst="r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4D960DB6-8319-5F46-AD5D-93375B57FEAC}"/>
              </a:ext>
            </a:extLst>
          </p:cNvPr>
          <p:cNvSpPr/>
          <p:nvPr/>
        </p:nvSpPr>
        <p:spPr>
          <a:xfrm rot="16200000">
            <a:off x="3961507" y="-6058"/>
            <a:ext cx="3421748" cy="7222209"/>
          </a:xfrm>
          <a:prstGeom prst="r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83CD42DF-5648-B744-9ECB-65C6B977E170}"/>
              </a:ext>
            </a:extLst>
          </p:cNvPr>
          <p:cNvCxnSpPr/>
          <p:nvPr/>
        </p:nvCxnSpPr>
        <p:spPr>
          <a:xfrm>
            <a:off x="1875295" y="5563892"/>
            <a:ext cx="7516678"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486FC2B-B22D-A24F-A035-3B48B29C80EA}"/>
              </a:ext>
            </a:extLst>
          </p:cNvPr>
          <p:cNvSpPr txBox="1"/>
          <p:nvPr/>
        </p:nvSpPr>
        <p:spPr>
          <a:xfrm>
            <a:off x="4672739" y="5600696"/>
            <a:ext cx="2570537" cy="584775"/>
          </a:xfrm>
          <a:prstGeom prst="rect">
            <a:avLst/>
          </a:prstGeom>
          <a:noFill/>
        </p:spPr>
        <p:txBody>
          <a:bodyPr wrap="square" rtlCol="0">
            <a:spAutoFit/>
          </a:bodyPr>
          <a:lstStyle/>
          <a:p>
            <a:r>
              <a:rPr lang="en-US" sz="3200"/>
              <a:t>Time/Rapport</a:t>
            </a:r>
          </a:p>
        </p:txBody>
      </p:sp>
      <p:sp>
        <p:nvSpPr>
          <p:cNvPr id="9" name="TextBox 8">
            <a:extLst>
              <a:ext uri="{FF2B5EF4-FFF2-40B4-BE49-F238E27FC236}">
                <a16:creationId xmlns:a16="http://schemas.microsoft.com/office/drawing/2014/main" id="{33214728-30B4-CA4C-9424-BD3906AF2B7E}"/>
              </a:ext>
            </a:extLst>
          </p:cNvPr>
          <p:cNvSpPr txBox="1"/>
          <p:nvPr/>
        </p:nvSpPr>
        <p:spPr>
          <a:xfrm>
            <a:off x="5122190" y="3572991"/>
            <a:ext cx="3859078" cy="1569660"/>
          </a:xfrm>
          <a:prstGeom prst="rect">
            <a:avLst/>
          </a:prstGeom>
          <a:noFill/>
        </p:spPr>
        <p:txBody>
          <a:bodyPr wrap="square" rtlCol="0">
            <a:spAutoFit/>
          </a:bodyPr>
          <a:lstStyle/>
          <a:p>
            <a:pPr algn="ctr"/>
            <a:r>
              <a:rPr lang="en-US" sz="3200"/>
              <a:t>Evoke &amp; Affirm</a:t>
            </a:r>
          </a:p>
          <a:p>
            <a:pPr algn="ctr"/>
            <a:r>
              <a:rPr lang="en-US" sz="3200" b="1"/>
              <a:t>Change Talk </a:t>
            </a:r>
            <a:r>
              <a:rPr lang="en-US" sz="3200"/>
              <a:t>to motivate</a:t>
            </a:r>
          </a:p>
        </p:txBody>
      </p:sp>
      <p:sp>
        <p:nvSpPr>
          <p:cNvPr id="10" name="TextBox 9">
            <a:extLst>
              <a:ext uri="{FF2B5EF4-FFF2-40B4-BE49-F238E27FC236}">
                <a16:creationId xmlns:a16="http://schemas.microsoft.com/office/drawing/2014/main" id="{49E8B274-4978-EC40-922B-3170BF5BFC66}"/>
              </a:ext>
            </a:extLst>
          </p:cNvPr>
          <p:cNvSpPr txBox="1"/>
          <p:nvPr/>
        </p:nvSpPr>
        <p:spPr>
          <a:xfrm>
            <a:off x="2061275" y="2201705"/>
            <a:ext cx="3882325" cy="1569660"/>
          </a:xfrm>
          <a:prstGeom prst="rect">
            <a:avLst/>
          </a:prstGeom>
          <a:noFill/>
        </p:spPr>
        <p:txBody>
          <a:bodyPr wrap="square" rtlCol="0">
            <a:spAutoFit/>
          </a:bodyPr>
          <a:lstStyle/>
          <a:p>
            <a:pPr algn="ctr"/>
            <a:r>
              <a:rPr lang="en-US" sz="3200"/>
              <a:t>Evoke &amp; Validate </a:t>
            </a:r>
          </a:p>
          <a:p>
            <a:pPr algn="ctr"/>
            <a:r>
              <a:rPr lang="en-US" sz="3200" b="1"/>
              <a:t>Sustain Talk</a:t>
            </a:r>
          </a:p>
          <a:p>
            <a:pPr algn="ctr"/>
            <a:r>
              <a:rPr lang="en-US" sz="3200"/>
              <a:t>to engage</a:t>
            </a:r>
          </a:p>
        </p:txBody>
      </p:sp>
      <p:cxnSp>
        <p:nvCxnSpPr>
          <p:cNvPr id="11" name="Straight Arrow Connector 10">
            <a:extLst>
              <a:ext uri="{FF2B5EF4-FFF2-40B4-BE49-F238E27FC236}">
                <a16:creationId xmlns:a16="http://schemas.microsoft.com/office/drawing/2014/main" id="{63C86199-7101-1C48-9A23-17B36C7FBCE6}"/>
              </a:ext>
            </a:extLst>
          </p:cNvPr>
          <p:cNvCxnSpPr>
            <a:cxnSpLocks/>
          </p:cNvCxnSpPr>
          <p:nvPr/>
        </p:nvCxnSpPr>
        <p:spPr>
          <a:xfrm flipV="1">
            <a:off x="1875295" y="1942034"/>
            <a:ext cx="0" cy="3658662"/>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9FF5253-FB15-CC44-8F00-1FBA107EB4DE}"/>
              </a:ext>
            </a:extLst>
          </p:cNvPr>
          <p:cNvSpPr txBox="1"/>
          <p:nvPr/>
        </p:nvSpPr>
        <p:spPr>
          <a:xfrm rot="16200000">
            <a:off x="228161" y="3374315"/>
            <a:ext cx="2895476" cy="584775"/>
          </a:xfrm>
          <a:prstGeom prst="rect">
            <a:avLst/>
          </a:prstGeom>
          <a:noFill/>
        </p:spPr>
        <p:txBody>
          <a:bodyPr wrap="square" rtlCol="0">
            <a:spAutoFit/>
          </a:bodyPr>
          <a:lstStyle/>
          <a:p>
            <a:r>
              <a:rPr lang="en-US" sz="3200"/>
              <a:t>Amount of Talk</a:t>
            </a:r>
          </a:p>
        </p:txBody>
      </p:sp>
    </p:spTree>
    <p:extLst>
      <p:ext uri="{BB962C8B-B14F-4D97-AF65-F5344CB8AC3E}">
        <p14:creationId xmlns:p14="http://schemas.microsoft.com/office/powerpoint/2010/main" val="15315309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671</TotalTime>
  <Words>7135</Words>
  <Application>Microsoft Macintosh PowerPoint</Application>
  <PresentationFormat>Widescreen</PresentationFormat>
  <Paragraphs>969</Paragraphs>
  <Slides>118</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118</vt:i4>
      </vt:variant>
    </vt:vector>
  </HeadingPairs>
  <TitlesOfParts>
    <vt:vector size="125" baseType="lpstr">
      <vt:lpstr>Arial</vt:lpstr>
      <vt:lpstr>Calibri</vt:lpstr>
      <vt:lpstr>Calibri Light</vt:lpstr>
      <vt:lpstr>Tahoma</vt:lpstr>
      <vt:lpstr>Times New Roman</vt:lpstr>
      <vt:lpstr>Wingdings</vt:lpstr>
      <vt:lpstr>1_Office Theme</vt:lpstr>
      <vt:lpstr>Reflective Psychotherapy</vt:lpstr>
      <vt:lpstr> Summary of MI</vt:lpstr>
      <vt:lpstr>Motivational Interviewing (MI)</vt:lpstr>
      <vt:lpstr>MI works in two ways</vt:lpstr>
      <vt:lpstr>Resistance exercise</vt:lpstr>
      <vt:lpstr>Resistance in Ourselves</vt:lpstr>
      <vt:lpstr>Ambivalence = Pulled in Two Directions</vt:lpstr>
      <vt:lpstr>What happens when you talk to an ambivalent client?</vt:lpstr>
      <vt:lpstr>You hear both sides</vt:lpstr>
      <vt:lpstr>Your Goal: Tilt the scale toward change</vt:lpstr>
      <vt:lpstr>But in therapy it's Opposite Day</vt:lpstr>
      <vt:lpstr>Resistance about the Helper Relationship </vt:lpstr>
      <vt:lpstr>You can decrease client’s resistance by being person-centered</vt:lpstr>
      <vt:lpstr>…and increase motivation for change by Evoking Change Talk</vt:lpstr>
      <vt:lpstr>Change Talk</vt:lpstr>
      <vt:lpstr>Evoking Change Talk</vt:lpstr>
      <vt:lpstr>PowerPoint Presentation</vt:lpstr>
      <vt:lpstr>MI and Psychotherapy</vt:lpstr>
      <vt:lpstr>Why is MI not considered a Psychotherapy?</vt:lpstr>
      <vt:lpstr>Where is the change your client needs?</vt:lpstr>
      <vt:lpstr>What does MI need to become a Psychotherapy?</vt:lpstr>
      <vt:lpstr> Reflective Psychotherapy (RP)</vt:lpstr>
      <vt:lpstr>Reflective Psychotherapy: The Theory</vt:lpstr>
      <vt:lpstr>Therapist's Ambivalence between  Non-Directive &amp; Directive Techniques</vt:lpstr>
      <vt:lpstr>PowerPoint Presentation</vt:lpstr>
      <vt:lpstr>Reflective Psychotherapy: The Frame</vt:lpstr>
      <vt:lpstr>From Resistance to Ambivalence </vt:lpstr>
      <vt:lpstr>Meet the Client in their Resistance</vt:lpstr>
      <vt:lpstr>Why meet the client in their resistance?</vt:lpstr>
      <vt:lpstr>Rollnick Primary Care Video</vt:lpstr>
      <vt:lpstr>From Description of Problem  to Discussion of Change</vt:lpstr>
      <vt:lpstr>MI Spirit</vt:lpstr>
      <vt:lpstr>PowerPoint Presentation</vt:lpstr>
      <vt:lpstr>Open Questions</vt:lpstr>
      <vt:lpstr>Open Questions (vs. Closed)</vt:lpstr>
      <vt:lpstr>Using Open Questions in Engaging &amp; Focusing</vt:lpstr>
      <vt:lpstr>Using Open Questions in Focusing to Narrow in on Target Behavior</vt:lpstr>
      <vt:lpstr>Using Open Questions to Evoke Sustain Talk &amp; Change Talk: DARN Questions</vt:lpstr>
      <vt:lpstr>Sustain talk-DARN  vs.   Change talk-DARN</vt:lpstr>
      <vt:lpstr>Sample DARN Questions</vt:lpstr>
      <vt:lpstr>Reflections</vt:lpstr>
      <vt:lpstr>Reflections</vt:lpstr>
      <vt:lpstr>Levels of Reflection</vt:lpstr>
      <vt:lpstr>Reflective Listening</vt:lpstr>
      <vt:lpstr>Reflections are statements, not questions</vt:lpstr>
      <vt:lpstr>How reflections work</vt:lpstr>
      <vt:lpstr>How reflections work</vt:lpstr>
      <vt:lpstr>Using Complex Reflections to Make Interpretations</vt:lpstr>
      <vt:lpstr>It is OK to be wrong w Complex Reflections</vt:lpstr>
      <vt:lpstr>Soften Reflections to make them palatable</vt:lpstr>
      <vt:lpstr>Stark Reflections to Clarify Resistance &amp; Find Seeds of Change</vt:lpstr>
      <vt:lpstr>Exercise: Batting Practice</vt:lpstr>
      <vt:lpstr>Rolling with  Resistance</vt:lpstr>
      <vt:lpstr>Resistance in MI</vt:lpstr>
      <vt:lpstr>Type in the Chat Box</vt:lpstr>
      <vt:lpstr>How is resistance addressed in MI?</vt:lpstr>
      <vt:lpstr>Draining the Swamp: When the Resistance includes Discord...</vt:lpstr>
      <vt:lpstr>Techniques for Responding to Resistance</vt:lpstr>
      <vt:lpstr>Amplified Reflection</vt:lpstr>
      <vt:lpstr>Amplified Reflection</vt:lpstr>
      <vt:lpstr>Examples of reframing</vt:lpstr>
      <vt:lpstr>Rounder Video</vt:lpstr>
      <vt:lpstr>From Engagement to Change</vt:lpstr>
      <vt:lpstr>Roleplay  #1</vt:lpstr>
      <vt:lpstr>Summaries</vt:lpstr>
      <vt:lpstr>Summaries</vt:lpstr>
      <vt:lpstr>Using Summaries for Conceptualization</vt:lpstr>
      <vt:lpstr>ORR Cycle</vt:lpstr>
      <vt:lpstr>Roleplay #1 – 5 minutes</vt:lpstr>
      <vt:lpstr>Affirmations  &amp; Validations</vt:lpstr>
      <vt:lpstr>Techniques</vt:lpstr>
      <vt:lpstr>Affirmations</vt:lpstr>
      <vt:lpstr>Examples of Affirmations</vt:lpstr>
      <vt:lpstr>Affirmation vs Validation </vt:lpstr>
      <vt:lpstr>Focusing</vt:lpstr>
      <vt:lpstr>Focusing</vt:lpstr>
      <vt:lpstr>PowerPoint Presentation</vt:lpstr>
      <vt:lpstr>Guiding: Balance Directing and Following</vt:lpstr>
      <vt:lpstr>Build Intrinsic Motivation by Developing Discrepancy</vt:lpstr>
      <vt:lpstr>Finding seeds of Change in Sustain</vt:lpstr>
      <vt:lpstr>Finding seeds of Change in Sustain</vt:lpstr>
      <vt:lpstr>Finding seeds of Change in Sustain: Make the Change side Hypothetical</vt:lpstr>
      <vt:lpstr>Exercise: Speaking as if you wanted to change </vt:lpstr>
      <vt:lpstr>Ambivalence-based Conceptualization</vt:lpstr>
      <vt:lpstr>Exploring Ambivalences</vt:lpstr>
      <vt:lpstr>Common Ambivalence Themes</vt:lpstr>
      <vt:lpstr>More Ambivalence Themes</vt:lpstr>
      <vt:lpstr>Case Example of Ambivalence: Gala</vt:lpstr>
      <vt:lpstr>Gala Focusing</vt:lpstr>
      <vt:lpstr>Gala: Conceptualization with Double-sided Summary </vt:lpstr>
      <vt:lpstr>Exercise: Ambivalence-based conceptualization in your clients</vt:lpstr>
      <vt:lpstr>From Ambivalence to Change</vt:lpstr>
      <vt:lpstr>Help the client make their own argument for change</vt:lpstr>
      <vt:lpstr>Evoking Change Talk</vt:lpstr>
      <vt:lpstr>Change Talk</vt:lpstr>
      <vt:lpstr>How does voicing Change Talk  cause people to change?</vt:lpstr>
      <vt:lpstr>Answer: Rehearsal &amp; Self modeling</vt:lpstr>
      <vt:lpstr>To maximize client rehearsal of Change Talk...</vt:lpstr>
      <vt:lpstr>From Engagement to Change</vt:lpstr>
      <vt:lpstr>How Do You Evoke Change Talk?</vt:lpstr>
      <vt:lpstr>First you need to recognize Change Talk when you hear it.</vt:lpstr>
      <vt:lpstr>DARN</vt:lpstr>
      <vt:lpstr>PowerPoint Presentation</vt:lpstr>
      <vt:lpstr>Listening for Change Talk:  DARN</vt:lpstr>
      <vt:lpstr>Examples of Change Talk: D, A, R, N? </vt:lpstr>
      <vt:lpstr>More examples: D, A, R, N?</vt:lpstr>
      <vt:lpstr>Video: My Father also Hit Me</vt:lpstr>
      <vt:lpstr>What do I do when I hear change talk? </vt:lpstr>
      <vt:lpstr>Exercise:  Reflect the change talk in these statements</vt:lpstr>
      <vt:lpstr>Eight Strategies for Evoking Change Talk (See handout)</vt:lpstr>
      <vt:lpstr>Gala: Evoking Change Talk</vt:lpstr>
      <vt:lpstr>Roleplay #2 – 5 minutes</vt:lpstr>
      <vt:lpstr>Elicit-Provide-Elicit</vt:lpstr>
      <vt:lpstr>Elicit-Provide-Elicit  (E-P-E) </vt:lpstr>
      <vt:lpstr>Get Permission to Give Information</vt:lpstr>
      <vt:lpstr>Planning / Directing</vt:lpstr>
      <vt:lpstr>Offer more directive tools as you accumulate them</vt:lpstr>
      <vt:lpstr>Thank you for your participation!</vt:lpstr>
    </vt:vector>
  </TitlesOfParts>
  <Company>UT Health San Antonio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Roberts, David</dc:creator>
  <cp:lastModifiedBy>dave</cp:lastModifiedBy>
  <cp:revision>69</cp:revision>
  <dcterms:created xsi:type="dcterms:W3CDTF">2023-06-16T13:12:57Z</dcterms:created>
  <dcterms:modified xsi:type="dcterms:W3CDTF">2023-07-11T13:33:34Z</dcterms:modified>
</cp:coreProperties>
</file>